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handoutMasterIdLst>
    <p:handoutMasterId r:id="rId28"/>
  </p:handoutMasterIdLst>
  <p:sldIdLst>
    <p:sldId id="466" r:id="rId5"/>
    <p:sldId id="256" r:id="rId6"/>
    <p:sldId id="505" r:id="rId8"/>
    <p:sldId id="582" r:id="rId9"/>
    <p:sldId id="601" r:id="rId10"/>
    <p:sldId id="527" r:id="rId11"/>
    <p:sldId id="496" r:id="rId12"/>
    <p:sldId id="642" r:id="rId13"/>
    <p:sldId id="643" r:id="rId14"/>
    <p:sldId id="532" r:id="rId15"/>
    <p:sldId id="627" r:id="rId16"/>
    <p:sldId id="628" r:id="rId17"/>
    <p:sldId id="548" r:id="rId18"/>
    <p:sldId id="563" r:id="rId19"/>
    <p:sldId id="616" r:id="rId20"/>
    <p:sldId id="602" r:id="rId21"/>
    <p:sldId id="536" r:id="rId22"/>
    <p:sldId id="539" r:id="rId23"/>
    <p:sldId id="603" r:id="rId24"/>
    <p:sldId id="498" r:id="rId25"/>
    <p:sldId id="432" r:id="rId26"/>
    <p:sldId id="293" r:id="rId27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3FF"/>
    <a:srgbClr val="FFFFFF"/>
    <a:srgbClr val="0B2E17"/>
    <a:srgbClr val="1D2B10"/>
    <a:srgbClr val="354F1E"/>
    <a:srgbClr val="30481C"/>
    <a:srgbClr val="0C1207"/>
    <a:srgbClr val="000000"/>
    <a:srgbClr val="3A00FF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8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736" y="184"/>
      </p:cViewPr>
      <p:guideLst>
        <p:guide orient="horz" pos="1862"/>
        <p:guide pos="355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F9B84EA-7D68-4D60-9CB1-D50884785D1C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AC49D05-6128-4D0D-A32A-06A5E73B386C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22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9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12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微软雅黑" panose="020B0503020204020204" pitchFamily="34" charset="-122"/>
              </a:rPr>
            </a:fld>
            <a:endParaRPr lang="zh-CN" altLang="en-US" sz="1200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9882" y="2588281"/>
            <a:ext cx="10852237" cy="899167"/>
          </a:xfrm>
        </p:spPr>
        <p:txBody>
          <a:bodyPr rIns="25400" anchor="t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9882" y="3566160"/>
            <a:ext cx="10852237" cy="950984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2588281"/>
            <a:ext cx="10852237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9882" y="2588281"/>
            <a:ext cx="10852237" cy="899167"/>
          </a:xfrm>
        </p:spPr>
        <p:txBody>
          <a:bodyPr rIns="25400" anchor="t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9882" y="3566160"/>
            <a:ext cx="10852237" cy="950984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rIns="63500" anchor="t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30" y="1296000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50" y="1296000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单击此处编辑母版文本样式</a:t>
            </a:r>
            <a:endParaRPr lang="zh-CN" altLang="en-US" strike="noStrike" noProof="1" smtClean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rIns="63500" anchor="t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2588281"/>
            <a:ext cx="10852237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30" y="1296000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50" y="1296000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单击此处编辑母版文本样式</a:t>
            </a:r>
            <a:endParaRPr lang="zh-CN" altLang="en-US" strike="noStrike" noProof="1" smtClean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.xml"/><Relationship Id="rId16" Type="http://schemas.openxmlformats.org/officeDocument/2006/relationships/tags" Target="../tags/tag5.xml"/><Relationship Id="rId15" Type="http://schemas.openxmlformats.org/officeDocument/2006/relationships/tags" Target="../tags/tag4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8" Type="http://schemas.openxmlformats.org/officeDocument/2006/relationships/theme" Target="../theme/theme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925" y="431800"/>
            <a:ext cx="10852150" cy="647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38100" rIns="76200" bIns="38100"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69925" y="1295400"/>
            <a:ext cx="10852150" cy="50403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171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二级</a:t>
            </a:r>
            <a:endParaRPr lang="zh-CN" altLang="en-US" dirty="0"/>
          </a:p>
          <a:p>
            <a:pPr lvl="2" indent="-228600"/>
            <a:r>
              <a:rPr lang="zh-CN" altLang="en-US" dirty="0"/>
              <a:t>三级</a:t>
            </a:r>
            <a:endParaRPr lang="zh-CN" altLang="en-US" dirty="0"/>
          </a:p>
          <a:p>
            <a:pPr lvl="3" indent="-228600"/>
            <a:r>
              <a:rPr lang="zh-CN" altLang="en-US" dirty="0"/>
              <a:t>四级</a:t>
            </a:r>
            <a:endParaRPr lang="zh-CN" altLang="en-US" dirty="0"/>
          </a:p>
          <a:p>
            <a:pPr lvl="4" indent="-228600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925" y="431800"/>
            <a:ext cx="10852150" cy="647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38100" rIns="76200" bIns="38100"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69925" y="1295400"/>
            <a:ext cx="10852150" cy="50403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8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2E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49185" y="2075430"/>
            <a:ext cx="8893629" cy="695551"/>
          </a:xfrm>
        </p:spPr>
        <p:txBody>
          <a:bodyPr>
            <a:noAutofit/>
          </a:bodyPr>
          <a:lstStyle/>
          <a:p>
            <a:r>
              <a:rPr lang="zh-CN" altLang="zh-CN" sz="5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一次函数与方程不等式习题课</a:t>
            </a:r>
            <a:endParaRPr lang="en-US" altLang="zh-CN" sz="5000" dirty="0">
              <a:solidFill>
                <a:schemeClr val="bg1"/>
              </a:solidFill>
              <a:latin typeface="楷体" pitchFamily="49" charset="-122"/>
              <a:ea typeface="楷体" pitchFamily="49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75796"/>
            <a:ext cx="9144000" cy="48498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CN" altLang="en-US" sz="300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j-cs"/>
                <a:sym typeface="+mn-ea"/>
              </a:rPr>
              <a:t>授课教师：赵起超</a:t>
            </a:r>
            <a:endParaRPr lang="zh-CN" altLang="en-US" sz="300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1524000" y="738414"/>
            <a:ext cx="9144000" cy="6955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空中课堂</a:t>
            </a:r>
            <a:r>
              <a:rPr lang="en-US" altLang="zh-CN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—</a:t>
            </a:r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八年级数学</a:t>
            </a:r>
            <a:endParaRPr lang="zh-CN" altLang="en-US" sz="26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1524000" y="5507966"/>
            <a:ext cx="9144000" cy="48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邯郸市第二十五中学</a:t>
            </a:r>
            <a:endParaRPr lang="zh-CN" altLang="en-US" sz="2300" dirty="0">
              <a:solidFill>
                <a:schemeClr val="bg1"/>
              </a:solidFill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  <p:sp>
        <p:nvSpPr>
          <p:cNvPr id="7" name="副标题 2"/>
          <p:cNvSpPr txBox="1"/>
          <p:nvPr/>
        </p:nvSpPr>
        <p:spPr>
          <a:xfrm>
            <a:off x="741680" y="4445635"/>
            <a:ext cx="10624820" cy="1062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教师简介：中学一级教师，邯郸市骨干教师，第二十一届</a:t>
            </a:r>
            <a:r>
              <a: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“</a:t>
            </a: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邯郸青年五四奖章</a:t>
            </a:r>
            <a:r>
              <a: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”</a:t>
            </a: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获得者，</a:t>
            </a:r>
            <a:endParaRPr lang="zh-CN" altLang="en-US" sz="20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邯郸市优秀少儿教育工作者，邯郸市德育先进工作者，邯郸市优秀班主任，邯郸市三八红旗手。</a:t>
            </a:r>
            <a:endParaRPr lang="zh-CN" altLang="en-US" sz="2000" dirty="0">
              <a:solidFill>
                <a:schemeClr val="bg1"/>
              </a:solidFill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669882" y="35366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7942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824230" y="1406525"/>
            <a:ext cx="10845800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     A，B两地相距25km．甲8：00由A地出发骑自行车去B地，速度为10km/h；乙9：30由A地出发</a:t>
            </a:r>
            <a:r>
              <a:rPr lang="zh-CN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乘汽车也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去B地，速度为40km/h．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）分别写出两个人的行程关于时刻的函数解析式；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）乙能否在途中超过甲？如果能超过，何时超过？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解：（1）设行程为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km，时刻为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altLang="zh-CN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由题意可得，</a:t>
            </a:r>
            <a:endParaRPr lang="zh-CN" altLang="en-US" sz="28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甲：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=1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8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）=1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-8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endParaRPr lang="zh-CN" altLang="en-US" sz="2800" b="1" spc="150" dirty="0" smtClean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乙：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4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0（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9.5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）=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4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80，</a:t>
            </a:r>
            <a:endParaRPr lang="zh-CN" altLang="en-US" sz="2800" b="1" spc="150" dirty="0" smtClean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69255" y="4806950"/>
            <a:ext cx="30130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≤1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0.5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）；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34698" y="5450205"/>
            <a:ext cx="339471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9.5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≤1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0.125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en-US" alt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800" b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669882" y="35366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7942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824230" y="1444625"/>
            <a:ext cx="10845800" cy="4570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     A，B两地相距25km．甲8：00由A地出发骑自行车去B地，速度为10km/h；乙9：30由A地出发</a:t>
            </a:r>
            <a:r>
              <a:rPr lang="zh-CN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乘汽车也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去B地，速度为40km/h．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）乙能否在途中超过甲？如果能超过，何时超过？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解：（1）设行程为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km，时刻为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altLang="zh-CN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由题意可得，</a:t>
            </a:r>
            <a:endParaRPr lang="zh-CN" altLang="en-US" sz="28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甲：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=1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-8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endParaRPr lang="zh-CN" altLang="en-US" sz="2800" b="1" spc="150" dirty="0" smtClean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乙：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4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80，</a:t>
            </a:r>
            <a:endParaRPr lang="zh-CN" altLang="en-US" sz="2800" b="1" spc="150" dirty="0" smtClean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）乙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能在途中超过甲．理由如下：由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4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80＞1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-8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endParaRPr lang="zh-CN" altLang="en-US" sz="2800" b="1" spc="150" dirty="0" smtClean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解得：</a:t>
            </a:r>
            <a:r>
              <a:rPr lang="zh-CN" altLang="en-US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＞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10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endParaRPr lang="zh-CN" altLang="en-US" sz="2800" b="1" spc="150" dirty="0" smtClean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答：</a:t>
            </a:r>
            <a:r>
              <a:rPr lang="en-US" altLang="zh-CN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10</a:t>
            </a:r>
            <a:r>
              <a:rPr lang="zh-CN" altLang="en-US" sz="2800" b="1" spc="15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时后乙能在途中超过甲．</a:t>
            </a:r>
            <a:endParaRPr lang="zh-CN" altLang="en-US" sz="2800" b="1" spc="150" dirty="0" smtClean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41395" y="3420745"/>
            <a:ext cx="30130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≤1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0.5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）；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23640" y="3942715"/>
            <a:ext cx="34893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9.5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≤1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0.125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en-US" alt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800" b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669882" y="35366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37723" y="16764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669925" y="1052830"/>
            <a:ext cx="10845800" cy="2503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     A，B两地相距25km．甲8：00由A地出发骑自行车去B地，速度为10km/h；乙9：30由A地出发</a:t>
            </a:r>
            <a:r>
              <a:rPr lang="zh-CN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乘汽车也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去B地，速度为40km/h．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）乙能否在途中超过甲？如果能超过，何时超过？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FontTx/>
              <a:buNone/>
            </a:pP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甲：</a:t>
            </a:r>
            <a:r>
              <a:rPr lang="zh-CN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=1</a:t>
            </a:r>
            <a:r>
              <a:rPr lang="en-US" altLang="zh-CN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-8</a:t>
            </a:r>
            <a:r>
              <a:rPr lang="en-US" altLang="zh-CN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                        乙：</a:t>
            </a:r>
            <a:r>
              <a:rPr lang="zh-CN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4</a:t>
            </a: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altLang="zh-CN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 smtClean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80，</a:t>
            </a:r>
            <a:endParaRPr lang="zh-CN" altLang="en-US" sz="2800" b="1" spc="150" dirty="0" smtClean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buFontTx/>
              <a:buNone/>
            </a:pPr>
            <a:endParaRPr lang="en-US" altLang="zh-CN" sz="2800" b="1" spc="150" dirty="0" smtClean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124200" y="3042920"/>
            <a:ext cx="5579110" cy="3543300"/>
            <a:chOff x="5448" y="2548"/>
            <a:chExt cx="8786" cy="5580"/>
          </a:xfrm>
        </p:grpSpPr>
        <p:cxnSp>
          <p:nvCxnSpPr>
            <p:cNvPr id="2" name="直接连接符 1"/>
            <p:cNvCxnSpPr/>
            <p:nvPr/>
          </p:nvCxnSpPr>
          <p:spPr>
            <a:xfrm flipV="1">
              <a:off x="5448" y="7447"/>
              <a:ext cx="8787" cy="0"/>
            </a:xfrm>
            <a:prstGeom prst="line">
              <a:avLst/>
            </a:prstGeom>
            <a:ln w="19050">
              <a:solidFill>
                <a:schemeClr val="bg1"/>
              </a:solidFill>
              <a:tailEnd type="stealth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6189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6855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7521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87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8853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9519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0185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0851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1517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2183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2849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3515" y="7390"/>
              <a:ext cx="0" cy="5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组合 23"/>
            <p:cNvGrpSpPr/>
            <p:nvPr/>
          </p:nvGrpSpPr>
          <p:grpSpPr>
            <a:xfrm rot="5400000" flipH="1">
              <a:off x="3429" y="5310"/>
              <a:ext cx="5580" cy="57"/>
              <a:chOff x="7209" y="4050"/>
              <a:chExt cx="5580" cy="57"/>
            </a:xfrm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7209" y="4107"/>
                <a:ext cx="5580" cy="0"/>
              </a:xfrm>
              <a:prstGeom prst="line">
                <a:avLst/>
              </a:prstGeom>
              <a:ln w="19050">
                <a:solidFill>
                  <a:schemeClr val="bg1"/>
                </a:solidFill>
                <a:tailEnd type="stealth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7899" y="4050"/>
                <a:ext cx="0" cy="57"/>
              </a:xfrm>
              <a:prstGeom prst="line">
                <a:avLst/>
              </a:prstGeom>
              <a:ln w="1905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9189" y="4050"/>
                <a:ext cx="0" cy="57"/>
              </a:xfrm>
              <a:prstGeom prst="line">
                <a:avLst/>
              </a:prstGeom>
              <a:ln w="1905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10479" y="4050"/>
                <a:ext cx="0" cy="57"/>
              </a:xfrm>
              <a:prstGeom prst="line">
                <a:avLst/>
              </a:prstGeom>
              <a:ln w="1905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11769" y="4050"/>
                <a:ext cx="0" cy="57"/>
              </a:xfrm>
              <a:prstGeom prst="line">
                <a:avLst/>
              </a:prstGeom>
              <a:ln w="1905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文本框 25"/>
          <p:cNvSpPr txBox="1"/>
          <p:nvPr/>
        </p:nvSpPr>
        <p:spPr>
          <a:xfrm>
            <a:off x="8571230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endParaRPr lang="en-US" altLang="zh-CN" sz="1800" b="1" i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53740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</a:t>
            </a:r>
            <a:endParaRPr lang="en-US" altLang="zh-CN" sz="1800" b="1" i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270885" y="291782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i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</a:t>
            </a:r>
            <a:endParaRPr lang="en-US" altLang="zh-CN" sz="1800" b="1" i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115945" y="3530600"/>
            <a:ext cx="481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115310" y="4370070"/>
            <a:ext cx="482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169285" y="5209540"/>
            <a:ext cx="4286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739890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149465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559040" y="6190615"/>
            <a:ext cx="448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089900" y="6190615"/>
            <a:ext cx="3987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01590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511165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920740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330315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692015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282440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872865" y="6190615"/>
            <a:ext cx="327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8049260" y="4096385"/>
            <a:ext cx="0" cy="2052000"/>
          </a:xfrm>
          <a:prstGeom prst="line">
            <a:avLst/>
          </a:prstGeom>
          <a:ln w="12700">
            <a:solidFill>
              <a:srgbClr val="F0F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rot="16200000">
            <a:off x="5781632" y="1903138"/>
            <a:ext cx="0" cy="4388400"/>
          </a:xfrm>
          <a:prstGeom prst="line">
            <a:avLst/>
          </a:prstGeom>
          <a:ln w="12700">
            <a:solidFill>
              <a:srgbClr val="F0F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3117215" y="3923030"/>
            <a:ext cx="481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25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036570" y="2520950"/>
            <a:ext cx="30130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≤1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0.5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）；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393430" y="2521585"/>
            <a:ext cx="34893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9.5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≤1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0.125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6978015" y="4109085"/>
            <a:ext cx="1092835" cy="205041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7619365" y="4091940"/>
            <a:ext cx="264795" cy="205676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7886700" y="4100830"/>
            <a:ext cx="0" cy="2052000"/>
          </a:xfrm>
          <a:prstGeom prst="line">
            <a:avLst/>
          </a:prstGeom>
          <a:ln w="12700">
            <a:solidFill>
              <a:srgbClr val="F0F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7977505" y="3767455"/>
            <a:ext cx="610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endParaRPr lang="zh-CN" altLang="en-US" sz="2400" b="1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337425" y="3696335"/>
            <a:ext cx="610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endParaRPr lang="zh-CN" altLang="zh-CN" sz="2400" b="1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669882" y="43938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83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253490" y="1410335"/>
            <a:ext cx="9714230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甲乙商场平时以同样价格出售相同的商品，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国庆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期间两家商场都让利酬宾，其中甲商场所有商品按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折出售，乙商场对一次购物中超过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后的价格部分打七折. 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 以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(单位：元)表示商品原价，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(单位：元)表示购物金额，分别就两家商场的让利方式写出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关于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的函数解析式；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)在同一直角坐标系中画出(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1)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中函数图象；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国庆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期间如何选择这两家商场去购物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更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省钱？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终止 2"/>
          <p:cNvSpPr/>
          <p:nvPr/>
        </p:nvSpPr>
        <p:spPr>
          <a:xfrm>
            <a:off x="4577398" y="51054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268095" y="1437640"/>
            <a:ext cx="9837420" cy="5046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lvl="0" indent="0"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甲乙商场平时以同样价格出售相同的商品，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国庆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期间两家商场都让利酬宾，其中甲商场所有商品按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折出售，乙商场对一次购物中超过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200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元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后的价格部分打七折. </a:t>
            </a:r>
            <a:endParaRPr lang="en-US" altLang="zh-CN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 以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(单位：元)表示商品原价，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(单位：元)表示购物金额，分别就两家商场的让利方式写出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关于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的函数解析式；</a:t>
            </a:r>
            <a:endParaRPr 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解：（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）甲商场：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0.8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            </a:t>
            </a:r>
            <a:endParaRPr lang="zh-CN" sz="28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乙商场：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①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≤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≤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），</a:t>
            </a:r>
            <a:endParaRPr lang="zh-CN" sz="28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      ②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0.7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0.7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60</a:t>
            </a:r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endParaRPr lang="zh-CN" sz="28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即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0.7</a:t>
            </a:r>
            <a:r>
              <a:rPr 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60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＞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​</a:t>
            </a:r>
            <a:endParaRPr lang="en-US" altLang="en-US" sz="28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94680" y="4699000"/>
            <a:ext cx="1217930" cy="418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5685155" y="2045335"/>
            <a:ext cx="610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endParaRPr lang="en-US" altLang="zh-CN" sz="2400" b="1" i="1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4" name="流程图: 终止 63"/>
          <p:cNvSpPr/>
          <p:nvPr/>
        </p:nvSpPr>
        <p:spPr>
          <a:xfrm>
            <a:off x="4627563" y="45148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456055" y="1378585"/>
            <a:ext cx="915670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lvl="0" indent="0">
              <a:lnSpc>
                <a:spcPct val="150000"/>
              </a:lnSpc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在同一直角坐标系中画出(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1)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中函数图象；</a:t>
            </a:r>
            <a:endParaRPr 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>
              <a:lnSpc>
                <a:spcPct val="150000"/>
              </a:lnSpc>
              <a:buFontTx/>
              <a:buNone/>
            </a:pP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甲商场：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0.8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          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>
              <a:lnSpc>
                <a:spcPct val="150000"/>
              </a:lnSpc>
              <a:buFontTx/>
              <a:buNone/>
            </a:pP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乙商场：</a:t>
            </a:r>
            <a:endParaRPr 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>
              <a:lnSpc>
                <a:spcPct val="15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①y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200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），</a:t>
            </a:r>
            <a:endParaRPr 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>
              <a:lnSpc>
                <a:spcPct val="15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②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0.7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60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＞</a:t>
            </a: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200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​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465945" y="2355850"/>
            <a:ext cx="610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</a:t>
            </a:r>
            <a:endParaRPr lang="zh-CN" altLang="en-US" sz="2400" b="1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791700" y="3198495"/>
            <a:ext cx="610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甲</a:t>
            </a:r>
            <a:endParaRPr lang="zh-CN" altLang="en-US" sz="2400" b="1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5700395" y="2268220"/>
            <a:ext cx="4457065" cy="4208145"/>
            <a:chOff x="6392" y="2876"/>
            <a:chExt cx="7019" cy="6627"/>
          </a:xfrm>
        </p:grpSpPr>
        <p:grpSp>
          <p:nvGrpSpPr>
            <p:cNvPr id="14" name="组合 13"/>
            <p:cNvGrpSpPr/>
            <p:nvPr/>
          </p:nvGrpSpPr>
          <p:grpSpPr>
            <a:xfrm>
              <a:off x="6563" y="8642"/>
              <a:ext cx="6525" cy="124"/>
              <a:chOff x="5745" y="4919"/>
              <a:chExt cx="9070" cy="170"/>
            </a:xfrm>
          </p:grpSpPr>
          <p:cxnSp>
            <p:nvCxnSpPr>
              <p:cNvPr id="2" name="直接连接符 1"/>
              <p:cNvCxnSpPr/>
              <p:nvPr/>
            </p:nvCxnSpPr>
            <p:spPr>
              <a:xfrm flipV="1">
                <a:off x="5745" y="5089"/>
                <a:ext cx="9070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tailEnd type="stealth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接连接符 3"/>
              <p:cNvCxnSpPr/>
              <p:nvPr/>
            </p:nvCxnSpPr>
            <p:spPr>
              <a:xfrm>
                <a:off x="675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763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850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938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0254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112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200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287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1375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 rot="5400000" flipH="1">
              <a:off x="4041" y="6128"/>
              <a:ext cx="6627" cy="122"/>
              <a:chOff x="5745" y="4919"/>
              <a:chExt cx="9070" cy="170"/>
            </a:xfrm>
          </p:grpSpPr>
          <p:cxnSp>
            <p:nvCxnSpPr>
              <p:cNvPr id="16" name="直接连接符 15"/>
              <p:cNvCxnSpPr/>
              <p:nvPr/>
            </p:nvCxnSpPr>
            <p:spPr>
              <a:xfrm flipV="1">
                <a:off x="5745" y="5089"/>
                <a:ext cx="9070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tailEnd type="stealth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675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763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850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938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10254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1112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1200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1287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1375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文本框 50"/>
            <p:cNvSpPr txBox="1"/>
            <p:nvPr/>
          </p:nvSpPr>
          <p:spPr>
            <a:xfrm>
              <a:off x="12720" y="8609"/>
              <a:ext cx="691" cy="72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24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endParaRPr lang="en-US" altLang="zh-CN" sz="24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703" y="8585"/>
              <a:ext cx="691" cy="725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24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endParaRPr lang="en-US" altLang="zh-CN" sz="24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1970" y="8730"/>
              <a:ext cx="865" cy="58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6392" y="3425"/>
              <a:ext cx="90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445" y="4665"/>
              <a:ext cx="846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6445" y="5943"/>
              <a:ext cx="846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6444" y="7239"/>
              <a:ext cx="84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9302" y="8730"/>
              <a:ext cx="952" cy="58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8072" y="8730"/>
              <a:ext cx="1107" cy="58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0689" y="8730"/>
              <a:ext cx="846" cy="580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300</a:t>
              </a:r>
              <a:endPara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7" name="直接连接符 66"/>
          <p:cNvCxnSpPr/>
          <p:nvPr/>
        </p:nvCxnSpPr>
        <p:spPr>
          <a:xfrm flipV="1">
            <a:off x="6259830" y="4377055"/>
            <a:ext cx="1620520" cy="381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6251575" y="4690745"/>
            <a:ext cx="1620520" cy="381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5727700" y="4516120"/>
            <a:ext cx="5372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160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71" name="直接连接符 70"/>
          <p:cNvCxnSpPr/>
          <p:nvPr/>
        </p:nvCxnSpPr>
        <p:spPr>
          <a:xfrm flipH="1" flipV="1">
            <a:off x="7874000" y="4389120"/>
            <a:ext cx="0" cy="163004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 flipV="1">
            <a:off x="6274435" y="2955290"/>
            <a:ext cx="3742055" cy="30454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V="1">
            <a:off x="6273800" y="4384675"/>
            <a:ext cx="1591945" cy="16205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6264910" y="3827780"/>
            <a:ext cx="2381250" cy="127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flipH="1" flipV="1">
            <a:off x="8667115" y="3838575"/>
            <a:ext cx="0" cy="218059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V="1">
            <a:off x="7867650" y="2370455"/>
            <a:ext cx="2778760" cy="20173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5744210" y="3677285"/>
            <a:ext cx="5372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270</a:t>
            </a:r>
            <a:endParaRPr lang="en-US" altLang="zh-CN" sz="1800" b="1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54500" y="2267585"/>
            <a:ext cx="1217930" cy="41846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H="1" flipV="1">
            <a:off x="7869555" y="4719320"/>
            <a:ext cx="0" cy="126000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终止 2"/>
          <p:cNvSpPr/>
          <p:nvPr/>
        </p:nvSpPr>
        <p:spPr>
          <a:xfrm>
            <a:off x="4444683" y="17145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思维拓展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13460" y="1098550"/>
            <a:ext cx="504761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）当去两家商场购物花费一样时，即：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0.8</a:t>
            </a:r>
            <a:r>
              <a:rPr lang="en-US" sz="24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0.7</a:t>
            </a:r>
            <a:r>
              <a:rPr lang="en-US" sz="24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60</a:t>
            </a: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sz="24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解得  </a:t>
            </a:r>
            <a:r>
              <a:rPr lang="en-US" sz="24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600.</a:t>
            </a:r>
            <a:endParaRPr lang="zh-CN" sz="24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答：当购物金额按原价小于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600</a:t>
            </a:r>
            <a:r>
              <a:rPr lang="zh-CN" alt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元</a:t>
            </a: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时，在甲商场购物省钱；</a:t>
            </a:r>
            <a:endParaRPr lang="zh-CN" sz="24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当购物金额按原价大于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600</a:t>
            </a:r>
            <a:r>
              <a:rPr lang="zh-CN" alt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元</a:t>
            </a: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时，在乙商场购物省钱；</a:t>
            </a:r>
            <a:endParaRPr lang="zh-CN" sz="24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当购物金额按原价等于</a:t>
            </a:r>
            <a:r>
              <a:rPr 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600</a:t>
            </a:r>
            <a:r>
              <a:rPr lang="zh-CN" altLang="en-US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元</a:t>
            </a:r>
            <a:r>
              <a:rPr lang="zh-CN" sz="24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时，在甲、乙两商场购物花钱相同．</a:t>
            </a:r>
            <a:endParaRPr lang="zh-CN" altLang="en-US" sz="2400" b="1">
              <a:solidFill>
                <a:schemeClr val="accent4">
                  <a:lumMod val="60000"/>
                  <a:lumOff val="4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6770370" y="1183640"/>
            <a:ext cx="4945380" cy="4415790"/>
            <a:chOff x="10662" y="1864"/>
            <a:chExt cx="7788" cy="6954"/>
          </a:xfrm>
        </p:grpSpPr>
        <p:grpSp>
          <p:nvGrpSpPr>
            <p:cNvPr id="78" name="组合 77"/>
            <p:cNvGrpSpPr/>
            <p:nvPr/>
          </p:nvGrpSpPr>
          <p:grpSpPr>
            <a:xfrm>
              <a:off x="10662" y="2192"/>
              <a:ext cx="7789" cy="6626"/>
              <a:chOff x="7856" y="3572"/>
              <a:chExt cx="7789" cy="6626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13786" y="3710"/>
                <a:ext cx="961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乙</a:t>
                </a:r>
                <a:endPara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14299" y="5037"/>
                <a:ext cx="961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甲</a:t>
                </a:r>
                <a:endPara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6" name="组合 65"/>
              <p:cNvGrpSpPr/>
              <p:nvPr/>
            </p:nvGrpSpPr>
            <p:grpSpPr>
              <a:xfrm>
                <a:off x="7856" y="3572"/>
                <a:ext cx="7019" cy="6627"/>
                <a:chOff x="6392" y="2876"/>
                <a:chExt cx="7019" cy="6627"/>
              </a:xfrm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6563" y="8642"/>
                  <a:ext cx="6525" cy="124"/>
                  <a:chOff x="5745" y="4919"/>
                  <a:chExt cx="9070" cy="170"/>
                </a:xfrm>
              </p:grpSpPr>
              <p:cxnSp>
                <p:nvCxnSpPr>
                  <p:cNvPr id="2" name="直接连接符 1"/>
                  <p:cNvCxnSpPr/>
                  <p:nvPr/>
                </p:nvCxnSpPr>
                <p:spPr>
                  <a:xfrm flipV="1">
                    <a:off x="5745" y="5089"/>
                    <a:ext cx="9070" cy="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  <a:tailEnd type="stealth" w="sm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直接连接符 3"/>
                  <p:cNvCxnSpPr/>
                  <p:nvPr/>
                </p:nvCxnSpPr>
                <p:spPr>
                  <a:xfrm>
                    <a:off x="6758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直接连接符 5"/>
                  <p:cNvCxnSpPr/>
                  <p:nvPr/>
                </p:nvCxnSpPr>
                <p:spPr>
                  <a:xfrm>
                    <a:off x="7632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直接连接符 6"/>
                  <p:cNvCxnSpPr/>
                  <p:nvPr/>
                </p:nvCxnSpPr>
                <p:spPr>
                  <a:xfrm>
                    <a:off x="8506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直接连接符 7"/>
                  <p:cNvCxnSpPr/>
                  <p:nvPr/>
                </p:nvCxnSpPr>
                <p:spPr>
                  <a:xfrm>
                    <a:off x="9380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接连接符 8"/>
                  <p:cNvCxnSpPr/>
                  <p:nvPr/>
                </p:nvCxnSpPr>
                <p:spPr>
                  <a:xfrm>
                    <a:off x="10254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直接连接符 9"/>
                  <p:cNvCxnSpPr/>
                  <p:nvPr/>
                </p:nvCxnSpPr>
                <p:spPr>
                  <a:xfrm>
                    <a:off x="11128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直接连接符 10"/>
                  <p:cNvCxnSpPr/>
                  <p:nvPr/>
                </p:nvCxnSpPr>
                <p:spPr>
                  <a:xfrm>
                    <a:off x="12002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接连接符 11"/>
                  <p:cNvCxnSpPr/>
                  <p:nvPr/>
                </p:nvCxnSpPr>
                <p:spPr>
                  <a:xfrm>
                    <a:off x="12876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接连接符 12"/>
                  <p:cNvCxnSpPr/>
                  <p:nvPr/>
                </p:nvCxnSpPr>
                <p:spPr>
                  <a:xfrm>
                    <a:off x="13750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组合 14"/>
                <p:cNvGrpSpPr/>
                <p:nvPr/>
              </p:nvGrpSpPr>
              <p:grpSpPr>
                <a:xfrm rot="5400000" flipH="1">
                  <a:off x="4041" y="6128"/>
                  <a:ext cx="6627" cy="122"/>
                  <a:chOff x="5745" y="4919"/>
                  <a:chExt cx="9070" cy="170"/>
                </a:xfrm>
              </p:grpSpPr>
              <p:cxnSp>
                <p:nvCxnSpPr>
                  <p:cNvPr id="16" name="直接连接符 15"/>
                  <p:cNvCxnSpPr/>
                  <p:nvPr/>
                </p:nvCxnSpPr>
                <p:spPr>
                  <a:xfrm flipV="1">
                    <a:off x="5745" y="5089"/>
                    <a:ext cx="9070" cy="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  <a:tailEnd type="stealth" w="sm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接连接符 16"/>
                  <p:cNvCxnSpPr/>
                  <p:nvPr/>
                </p:nvCxnSpPr>
                <p:spPr>
                  <a:xfrm>
                    <a:off x="6758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接连接符 17"/>
                  <p:cNvCxnSpPr/>
                  <p:nvPr/>
                </p:nvCxnSpPr>
                <p:spPr>
                  <a:xfrm>
                    <a:off x="7632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接连接符 18"/>
                  <p:cNvCxnSpPr/>
                  <p:nvPr/>
                </p:nvCxnSpPr>
                <p:spPr>
                  <a:xfrm>
                    <a:off x="8506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接连接符 19"/>
                  <p:cNvCxnSpPr/>
                  <p:nvPr/>
                </p:nvCxnSpPr>
                <p:spPr>
                  <a:xfrm>
                    <a:off x="9380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接连接符 20"/>
                  <p:cNvCxnSpPr/>
                  <p:nvPr/>
                </p:nvCxnSpPr>
                <p:spPr>
                  <a:xfrm>
                    <a:off x="10254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接连接符 21"/>
                  <p:cNvCxnSpPr/>
                  <p:nvPr/>
                </p:nvCxnSpPr>
                <p:spPr>
                  <a:xfrm>
                    <a:off x="11128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接连接符 22"/>
                  <p:cNvCxnSpPr/>
                  <p:nvPr/>
                </p:nvCxnSpPr>
                <p:spPr>
                  <a:xfrm>
                    <a:off x="12002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接连接符 23"/>
                  <p:cNvCxnSpPr/>
                  <p:nvPr/>
                </p:nvCxnSpPr>
                <p:spPr>
                  <a:xfrm>
                    <a:off x="12876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接连接符 24"/>
                  <p:cNvCxnSpPr/>
                  <p:nvPr/>
                </p:nvCxnSpPr>
                <p:spPr>
                  <a:xfrm>
                    <a:off x="13750" y="4919"/>
                    <a:ext cx="0" cy="17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文本框 50"/>
                <p:cNvSpPr txBox="1"/>
                <p:nvPr/>
              </p:nvSpPr>
              <p:spPr>
                <a:xfrm>
                  <a:off x="12720" y="8609"/>
                  <a:ext cx="691" cy="725"/>
                </a:xfrm>
                <a:prstGeom prst="rect">
                  <a:avLst/>
                </a:prstGeom>
                <a:noFill/>
              </p:spPr>
              <p:txBody>
                <a:bodyPr wrap="square" rtlCol="0" anchor="b" anchorCtr="0">
                  <a:spAutoFit/>
                </a:bodyPr>
                <a:lstStyle/>
                <a:p>
                  <a:pPr algn="ctr"/>
                  <a:r>
                    <a:rPr lang="en-US" altLang="zh-CN" sz="2400" b="1" i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x</a:t>
                  </a:r>
                  <a:endParaRPr lang="en-US" altLang="zh-CN" sz="2400" b="1" i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6703" y="8585"/>
                  <a:ext cx="691" cy="725"/>
                </a:xfrm>
                <a:prstGeom prst="rect">
                  <a:avLst/>
                </a:prstGeom>
                <a:noFill/>
              </p:spPr>
              <p:txBody>
                <a:bodyPr wrap="square" rtlCol="0" anchor="b" anchorCtr="0">
                  <a:spAutoFit/>
                </a:bodyPr>
                <a:lstStyle/>
                <a:p>
                  <a:pPr algn="ctr"/>
                  <a:r>
                    <a:rPr lang="en-US" altLang="zh-CN" sz="2400" b="1" i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O</a:t>
                  </a:r>
                  <a:endParaRPr lang="en-US" altLang="zh-CN" sz="2400" b="1" i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11970" y="8730"/>
                  <a:ext cx="865" cy="580"/>
                </a:xfrm>
                <a:prstGeom prst="rect">
                  <a:avLst/>
                </a:prstGeom>
                <a:noFill/>
              </p:spPr>
              <p:txBody>
                <a:bodyPr wrap="square" rtlCol="0" anchor="b" anchorCtr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400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6392" y="3425"/>
                  <a:ext cx="900" cy="5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400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6445" y="4665"/>
                  <a:ext cx="846" cy="5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300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文本框 55"/>
                <p:cNvSpPr txBox="1"/>
                <p:nvPr/>
              </p:nvSpPr>
              <p:spPr>
                <a:xfrm>
                  <a:off x="6445" y="5943"/>
                  <a:ext cx="846" cy="5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200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文本框 56"/>
                <p:cNvSpPr txBox="1"/>
                <p:nvPr/>
              </p:nvSpPr>
              <p:spPr>
                <a:xfrm>
                  <a:off x="6444" y="7239"/>
                  <a:ext cx="847" cy="5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100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文本框 58"/>
                <p:cNvSpPr txBox="1"/>
                <p:nvPr/>
              </p:nvSpPr>
              <p:spPr>
                <a:xfrm>
                  <a:off x="9302" y="8730"/>
                  <a:ext cx="952" cy="580"/>
                </a:xfrm>
                <a:prstGeom prst="rect">
                  <a:avLst/>
                </a:prstGeom>
                <a:noFill/>
              </p:spPr>
              <p:txBody>
                <a:bodyPr wrap="square" rtlCol="0" anchor="b" anchorCtr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200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文本框 59"/>
                <p:cNvSpPr txBox="1"/>
                <p:nvPr/>
              </p:nvSpPr>
              <p:spPr>
                <a:xfrm>
                  <a:off x="8072" y="8730"/>
                  <a:ext cx="1107" cy="580"/>
                </a:xfrm>
                <a:prstGeom prst="rect">
                  <a:avLst/>
                </a:prstGeom>
                <a:noFill/>
              </p:spPr>
              <p:txBody>
                <a:bodyPr wrap="square" rtlCol="0" anchor="b" anchorCtr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100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文本框 61"/>
                <p:cNvSpPr txBox="1"/>
                <p:nvPr/>
              </p:nvSpPr>
              <p:spPr>
                <a:xfrm>
                  <a:off x="10689" y="8730"/>
                  <a:ext cx="846" cy="580"/>
                </a:xfrm>
                <a:prstGeom prst="rect">
                  <a:avLst/>
                </a:prstGeom>
                <a:noFill/>
              </p:spPr>
              <p:txBody>
                <a:bodyPr wrap="square" rtlCol="0" anchor="b" anchorCtr="0">
                  <a:spAutoFit/>
                </a:bodyPr>
                <a:lstStyle/>
                <a:p>
                  <a:pPr algn="ctr"/>
                  <a:r>
                    <a:rPr lang="en-US" altLang="zh-CN" sz="1800" b="1" noProof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300</a:t>
                  </a:r>
                  <a:endPara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7" name="直接连接符 66"/>
              <p:cNvCxnSpPr/>
              <p:nvPr/>
            </p:nvCxnSpPr>
            <p:spPr>
              <a:xfrm flipV="1">
                <a:off x="8755" y="6893"/>
                <a:ext cx="2552" cy="6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 rot="16200000" flipV="1">
                <a:off x="9993" y="8155"/>
                <a:ext cx="2552" cy="6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V="1">
                <a:off x="8724" y="7387"/>
                <a:ext cx="2552" cy="6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文本框 69"/>
              <p:cNvSpPr txBox="1"/>
              <p:nvPr/>
            </p:nvSpPr>
            <p:spPr>
              <a:xfrm>
                <a:off x="7899" y="7112"/>
                <a:ext cx="846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160</a:t>
                </a:r>
                <a:endPara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1" name="直接连接符 70"/>
              <p:cNvCxnSpPr/>
              <p:nvPr/>
            </p:nvCxnSpPr>
            <p:spPr>
              <a:xfrm flipV="1">
                <a:off x="11272" y="7388"/>
                <a:ext cx="0" cy="2078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 flipV="1">
                <a:off x="8760" y="4654"/>
                <a:ext cx="5893" cy="4796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V="1">
                <a:off x="8759" y="6905"/>
                <a:ext cx="2507" cy="255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8745" y="6028"/>
                <a:ext cx="3750" cy="2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 flipH="1" flipV="1">
                <a:off x="12510" y="6045"/>
                <a:ext cx="0" cy="3434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 flipV="1">
                <a:off x="11269" y="3733"/>
                <a:ext cx="4376" cy="317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文本框 76"/>
              <p:cNvSpPr txBox="1"/>
              <p:nvPr/>
            </p:nvSpPr>
            <p:spPr>
              <a:xfrm>
                <a:off x="7925" y="5791"/>
                <a:ext cx="846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800" b="1" noProof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270</a:t>
                </a:r>
                <a:endParaRPr lang="en-US" altLang="zh-CN" sz="18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0" name="文本框 49"/>
            <p:cNvSpPr txBox="1"/>
            <p:nvPr/>
          </p:nvSpPr>
          <p:spPr>
            <a:xfrm>
              <a:off x="10707" y="1864"/>
              <a:ext cx="96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endParaRPr lang="en-US" altLang="zh-CN" sz="24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5566410" y="1383665"/>
            <a:ext cx="6595110" cy="4090670"/>
            <a:chOff x="2725" y="3369"/>
            <a:chExt cx="7987" cy="6187"/>
          </a:xfrm>
        </p:grpSpPr>
        <p:graphicFrame>
          <p:nvGraphicFramePr>
            <p:cNvPr id="102" name="对象 10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725" y="7087"/>
            <a:ext cx="713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" r:id="rId1" imgW="914400" imgH="215900" progId="Equation.KSEE3">
                    <p:embed/>
                  </p:oleObj>
                </mc:Choice>
                <mc:Fallback>
                  <p:oleObj name="" r:id="rId1" imgW="914400" imgH="2159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725" y="7087"/>
                          <a:ext cx="713" cy="2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文本框 103"/>
            <p:cNvSpPr txBox="1"/>
            <p:nvPr/>
          </p:nvSpPr>
          <p:spPr>
            <a:xfrm>
              <a:off x="7319" y="4957"/>
              <a:ext cx="647" cy="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乙</a:t>
              </a:r>
              <a:endPara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7664" y="5898"/>
              <a:ext cx="647" cy="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甲</a:t>
              </a:r>
              <a:endPara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06" name="组合 105"/>
            <p:cNvGrpSpPr/>
            <p:nvPr/>
          </p:nvGrpSpPr>
          <p:grpSpPr>
            <a:xfrm>
              <a:off x="3443" y="8946"/>
              <a:ext cx="4391" cy="88"/>
              <a:chOff x="5745" y="4919"/>
              <a:chExt cx="9070" cy="170"/>
            </a:xfrm>
          </p:grpSpPr>
          <p:cxnSp>
            <p:nvCxnSpPr>
              <p:cNvPr id="107" name="直接连接符 106"/>
              <p:cNvCxnSpPr/>
              <p:nvPr/>
            </p:nvCxnSpPr>
            <p:spPr>
              <a:xfrm flipV="1">
                <a:off x="5745" y="5089"/>
                <a:ext cx="9070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tailEnd type="stealth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连接符 107"/>
              <p:cNvCxnSpPr/>
              <p:nvPr/>
            </p:nvCxnSpPr>
            <p:spPr>
              <a:xfrm>
                <a:off x="675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/>
              <p:cNvCxnSpPr/>
              <p:nvPr/>
            </p:nvCxnSpPr>
            <p:spPr>
              <a:xfrm>
                <a:off x="763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/>
              <p:cNvCxnSpPr/>
              <p:nvPr/>
            </p:nvCxnSpPr>
            <p:spPr>
              <a:xfrm>
                <a:off x="850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接连接符 110"/>
              <p:cNvCxnSpPr/>
              <p:nvPr/>
            </p:nvCxnSpPr>
            <p:spPr>
              <a:xfrm>
                <a:off x="938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接连接符 111"/>
              <p:cNvCxnSpPr/>
              <p:nvPr/>
            </p:nvCxnSpPr>
            <p:spPr>
              <a:xfrm>
                <a:off x="10254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接连接符 112"/>
              <p:cNvCxnSpPr/>
              <p:nvPr/>
            </p:nvCxnSpPr>
            <p:spPr>
              <a:xfrm>
                <a:off x="1112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接连接符 113"/>
              <p:cNvCxnSpPr/>
              <p:nvPr/>
            </p:nvCxnSpPr>
            <p:spPr>
              <a:xfrm>
                <a:off x="1200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接连接符 114"/>
              <p:cNvCxnSpPr/>
              <p:nvPr/>
            </p:nvCxnSpPr>
            <p:spPr>
              <a:xfrm>
                <a:off x="1287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接连接符 115"/>
              <p:cNvCxnSpPr/>
              <p:nvPr/>
            </p:nvCxnSpPr>
            <p:spPr>
              <a:xfrm>
                <a:off x="1375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组合 116"/>
            <p:cNvGrpSpPr/>
            <p:nvPr/>
          </p:nvGrpSpPr>
          <p:grpSpPr>
            <a:xfrm rot="5400000" flipH="1">
              <a:off x="1627" y="7166"/>
              <a:ext cx="4698" cy="82"/>
              <a:chOff x="5745" y="4919"/>
              <a:chExt cx="9070" cy="170"/>
            </a:xfrm>
          </p:grpSpPr>
          <p:cxnSp>
            <p:nvCxnSpPr>
              <p:cNvPr id="118" name="直接连接符 117"/>
              <p:cNvCxnSpPr/>
              <p:nvPr/>
            </p:nvCxnSpPr>
            <p:spPr>
              <a:xfrm flipV="1">
                <a:off x="5745" y="5089"/>
                <a:ext cx="9070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tailEnd type="stealth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接连接符 118"/>
              <p:cNvCxnSpPr/>
              <p:nvPr/>
            </p:nvCxnSpPr>
            <p:spPr>
              <a:xfrm>
                <a:off x="675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/>
              <p:cNvCxnSpPr/>
              <p:nvPr/>
            </p:nvCxnSpPr>
            <p:spPr>
              <a:xfrm>
                <a:off x="763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连接符 120"/>
              <p:cNvCxnSpPr/>
              <p:nvPr/>
            </p:nvCxnSpPr>
            <p:spPr>
              <a:xfrm>
                <a:off x="850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接连接符 121"/>
              <p:cNvCxnSpPr/>
              <p:nvPr/>
            </p:nvCxnSpPr>
            <p:spPr>
              <a:xfrm>
                <a:off x="938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接连接符 122"/>
              <p:cNvCxnSpPr/>
              <p:nvPr/>
            </p:nvCxnSpPr>
            <p:spPr>
              <a:xfrm>
                <a:off x="10254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接连接符 123"/>
              <p:cNvCxnSpPr/>
              <p:nvPr/>
            </p:nvCxnSpPr>
            <p:spPr>
              <a:xfrm>
                <a:off x="11128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连接符 124"/>
              <p:cNvCxnSpPr/>
              <p:nvPr/>
            </p:nvCxnSpPr>
            <p:spPr>
              <a:xfrm>
                <a:off x="12002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接连接符 125"/>
              <p:cNvCxnSpPr/>
              <p:nvPr/>
            </p:nvCxnSpPr>
            <p:spPr>
              <a:xfrm>
                <a:off x="12876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接连接符 126"/>
              <p:cNvCxnSpPr/>
              <p:nvPr/>
            </p:nvCxnSpPr>
            <p:spPr>
              <a:xfrm>
                <a:off x="13750" y="4919"/>
                <a:ext cx="0" cy="17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8" name="文本框 127"/>
            <p:cNvSpPr txBox="1"/>
            <p:nvPr/>
          </p:nvSpPr>
          <p:spPr>
            <a:xfrm>
              <a:off x="7638" y="9055"/>
              <a:ext cx="465" cy="34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9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endParaRPr lang="en-US" altLang="zh-CN" sz="9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3349" y="9099"/>
              <a:ext cx="465" cy="34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9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endParaRPr lang="en-US" altLang="zh-CN" sz="9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7082" y="9072"/>
              <a:ext cx="582" cy="34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1" name="文本框 130"/>
            <p:cNvSpPr txBox="1"/>
            <p:nvPr/>
          </p:nvSpPr>
          <p:spPr>
            <a:xfrm>
              <a:off x="3328" y="5248"/>
              <a:ext cx="606" cy="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2" name="文本框 131"/>
            <p:cNvSpPr txBox="1"/>
            <p:nvPr/>
          </p:nvSpPr>
          <p:spPr>
            <a:xfrm>
              <a:off x="3364" y="6127"/>
              <a:ext cx="569" cy="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3" name="文本框 132"/>
            <p:cNvSpPr txBox="1"/>
            <p:nvPr/>
          </p:nvSpPr>
          <p:spPr>
            <a:xfrm>
              <a:off x="3364" y="7033"/>
              <a:ext cx="569" cy="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3363" y="7952"/>
              <a:ext cx="570" cy="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5" name="文本框 134"/>
            <p:cNvSpPr txBox="1"/>
            <p:nvPr/>
          </p:nvSpPr>
          <p:spPr>
            <a:xfrm>
              <a:off x="5286" y="9072"/>
              <a:ext cx="641" cy="34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4459" y="9072"/>
              <a:ext cx="745" cy="34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6220" y="9072"/>
              <a:ext cx="569" cy="34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300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38" name="直接连接符 137"/>
            <p:cNvCxnSpPr/>
            <p:nvPr/>
          </p:nvCxnSpPr>
          <p:spPr>
            <a:xfrm flipV="1">
              <a:off x="3933" y="7213"/>
              <a:ext cx="1717" cy="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 rot="16200000" flipV="1">
              <a:off x="4720" y="8108"/>
              <a:ext cx="1809" cy="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3912" y="7563"/>
              <a:ext cx="1717" cy="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文本框 140"/>
            <p:cNvSpPr txBox="1"/>
            <p:nvPr/>
          </p:nvSpPr>
          <p:spPr>
            <a:xfrm>
              <a:off x="3357" y="7368"/>
              <a:ext cx="569" cy="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160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2" name="直接连接符 141"/>
            <p:cNvCxnSpPr/>
            <p:nvPr/>
          </p:nvCxnSpPr>
          <p:spPr>
            <a:xfrm flipV="1">
              <a:off x="5627" y="7564"/>
              <a:ext cx="0" cy="1473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V="1">
              <a:off x="3936" y="3632"/>
              <a:ext cx="6277" cy="539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3936" y="7222"/>
              <a:ext cx="1687" cy="18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>
              <a:off x="3926" y="6600"/>
              <a:ext cx="2524" cy="1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H="1" flipV="1">
              <a:off x="6460" y="6612"/>
              <a:ext cx="0" cy="243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 flipV="1">
              <a:off x="5625" y="3369"/>
              <a:ext cx="5087" cy="38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文本框 147"/>
            <p:cNvSpPr txBox="1"/>
            <p:nvPr/>
          </p:nvSpPr>
          <p:spPr>
            <a:xfrm>
              <a:off x="3374" y="6432"/>
              <a:ext cx="569" cy="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270</a:t>
              </a:r>
              <a:endParaRPr lang="en-US" altLang="zh-CN" sz="9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9" name="文本框 148"/>
            <p:cNvSpPr txBox="1"/>
            <p:nvPr/>
          </p:nvSpPr>
          <p:spPr>
            <a:xfrm>
              <a:off x="3437" y="4690"/>
              <a:ext cx="465" cy="348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ctr"/>
              <a:r>
                <a:rPr lang="en-US" altLang="zh-CN" sz="9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endParaRPr lang="en-US" altLang="zh-CN" sz="9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65" fill="hold" display="1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巩固</a:t>
            </a:r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练习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75435" y="1733550"/>
            <a:ext cx="930910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</a:t>
            </a:r>
            <a:r>
              <a:rPr lang="zh-CN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已知关于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的方程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mx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n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=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8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的解为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=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，则直线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mx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n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与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轴的交点坐标为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     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.</a:t>
            </a:r>
            <a:endParaRPr lang="zh-CN" altLang="zh-CN" sz="2800" b="1" spc="150" noProof="1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     </a:t>
            </a: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</a:t>
            </a:r>
            <a:endParaRPr lang="en-US" altLang="zh-CN" sz="2800" b="1" i="1" spc="150" noProof="1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730375" y="3856355"/>
          <a:ext cx="67246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30375" y="3856355"/>
                        <a:ext cx="672465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4981575" y="2523490"/>
            <a:ext cx="17360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b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800" b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2800" b="1" noProof="1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流程图: 终止 13"/>
          <p:cNvSpPr/>
          <p:nvPr/>
        </p:nvSpPr>
        <p:spPr>
          <a:xfrm>
            <a:off x="4689475" y="37592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巩固</a:t>
            </a:r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练习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1560" y="1381760"/>
            <a:ext cx="990346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2.若直线</a:t>
            </a:r>
            <a:r>
              <a:rPr lang="en-US" altLang="zh-CN" sz="2800" b="1" i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＝3</a:t>
            </a:r>
            <a:r>
              <a:rPr lang="en-US" altLang="zh-CN" sz="2800" b="1" i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+6与</a:t>
            </a:r>
            <a:r>
              <a:rPr lang="en-US" altLang="zh-CN" sz="2800" b="1" i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＝2</a:t>
            </a:r>
            <a:r>
              <a:rPr lang="en-US" altLang="zh-CN" sz="2800" b="1" i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-4的交点坐标为(</a:t>
            </a:r>
            <a:r>
              <a:rPr lang="en-US" altLang="zh-CN" sz="2800" b="1" i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b="1" i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)，则        </a:t>
            </a:r>
            <a:endParaRPr lang="en-US" altLang="zh-CN" sz="2800" b="1" spc="150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是下列哪个方程组的解（ </a:t>
            </a:r>
            <a:r>
              <a:rPr lang="en-US" altLang="zh-CN" sz="2800" b="1" spc="150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    </a:t>
            </a: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）</a:t>
            </a:r>
            <a:endParaRPr lang="en-US" altLang="zh-CN" sz="2800" b="1" spc="150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en-US" altLang="zh-CN" sz="2800" b="1" spc="150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 b="1" spc="150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A. 	                  B. 	                C. 	               D. </a:t>
            </a:r>
            <a:endParaRPr lang="en-US" altLang="zh-CN" sz="2800" b="1" spc="150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34285" y="4051635"/>
          <a:ext cx="628650" cy="15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34285" y="4051635"/>
                        <a:ext cx="628650" cy="154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5472430" y="2202180"/>
            <a:ext cx="321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endParaRPr lang="en-US" altLang="en-US" sz="2800" b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19" name="Group 22"/>
          <p:cNvGrpSpPr/>
          <p:nvPr/>
        </p:nvGrpSpPr>
        <p:grpSpPr>
          <a:xfrm>
            <a:off x="9751326" y="1348852"/>
            <a:ext cx="1999529" cy="954225"/>
            <a:chOff x="1202" y="3070"/>
            <a:chExt cx="1305" cy="388"/>
          </a:xfrm>
        </p:grpSpPr>
        <p:sp>
          <p:nvSpPr>
            <p:cNvPr id="20" name="Text Box 6"/>
            <p:cNvSpPr txBox="1"/>
            <p:nvPr/>
          </p:nvSpPr>
          <p:spPr>
            <a:xfrm>
              <a:off x="1292" y="3070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y=b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9647821" y="3212345"/>
            <a:ext cx="1999529" cy="954225"/>
            <a:chOff x="1202" y="3065"/>
            <a:chExt cx="1305" cy="388"/>
          </a:xfrm>
        </p:grpSpPr>
        <p:sp>
          <p:nvSpPr>
            <p:cNvPr id="23" name="Text Box 6"/>
            <p:cNvSpPr txBox="1"/>
            <p:nvPr/>
          </p:nvSpPr>
          <p:spPr>
            <a:xfrm>
              <a:off x="1292" y="3065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3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x-y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=-6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x-y=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-4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4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22"/>
          <p:cNvGrpSpPr/>
          <p:nvPr/>
        </p:nvGrpSpPr>
        <p:grpSpPr>
          <a:xfrm>
            <a:off x="7043686" y="3252350"/>
            <a:ext cx="1999529" cy="954225"/>
            <a:chOff x="1202" y="3065"/>
            <a:chExt cx="1305" cy="388"/>
          </a:xfrm>
        </p:grpSpPr>
        <p:sp>
          <p:nvSpPr>
            <p:cNvPr id="29" name="Text Box 6"/>
            <p:cNvSpPr txBox="1"/>
            <p:nvPr/>
          </p:nvSpPr>
          <p:spPr>
            <a:xfrm>
              <a:off x="1292" y="3065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3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x-y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=-6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x-y=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22"/>
          <p:cNvGrpSpPr/>
          <p:nvPr/>
        </p:nvGrpSpPr>
        <p:grpSpPr>
          <a:xfrm>
            <a:off x="4446536" y="3252350"/>
            <a:ext cx="1999529" cy="954225"/>
            <a:chOff x="1202" y="3065"/>
            <a:chExt cx="1305" cy="388"/>
          </a:xfrm>
        </p:grpSpPr>
        <p:sp>
          <p:nvSpPr>
            <p:cNvPr id="32" name="Text Box 6"/>
            <p:cNvSpPr txBox="1"/>
            <p:nvPr/>
          </p:nvSpPr>
          <p:spPr>
            <a:xfrm>
              <a:off x="1292" y="3065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y-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3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=6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y-x=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3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 22"/>
          <p:cNvGrpSpPr/>
          <p:nvPr/>
        </p:nvGrpSpPr>
        <p:grpSpPr>
          <a:xfrm>
            <a:off x="1695716" y="3252350"/>
            <a:ext cx="1999529" cy="954225"/>
            <a:chOff x="1202" y="3065"/>
            <a:chExt cx="1305" cy="388"/>
          </a:xfrm>
        </p:grpSpPr>
        <p:sp>
          <p:nvSpPr>
            <p:cNvPr id="36" name="Text Box 6"/>
            <p:cNvSpPr txBox="1"/>
            <p:nvPr/>
          </p:nvSpPr>
          <p:spPr>
            <a:xfrm>
              <a:off x="1292" y="3065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y-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3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=6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y+x=-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巩固</a:t>
            </a:r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练习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75435" y="1733550"/>
            <a:ext cx="930910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3.如图，直线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kx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经过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(2，1)，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(-1，-2)两点，则不</a:t>
            </a: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buFontTx/>
              <a:buNone/>
            </a:pP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buFontTx/>
              <a:buNone/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等式                               的解集为_________．</a:t>
            </a:r>
            <a:endParaRPr lang="en-US" altLang="zh-CN" sz="28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>
              <a:buFontTx/>
              <a:buNone/>
            </a:pPr>
            <a:r>
              <a:rPr lang="zh-CN" altLang="en-US" sz="2800" b="1" u="sng" spc="15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     </a:t>
            </a:r>
            <a:r>
              <a:rPr sz="2800" b="1" spc="15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</a:t>
            </a:r>
            <a:endParaRPr lang="en-US" altLang="zh-CN" sz="2800" b="1" i="1" spc="150" noProof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730375" y="3856355"/>
          <a:ext cx="67246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30375" y="3856355"/>
                        <a:ext cx="672465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6456045" y="2560955"/>
            <a:ext cx="17360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-1&lt;</a:t>
            </a:r>
            <a:r>
              <a:rPr lang="en-US" altLang="zh-CN" sz="2800" b="1" i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noProof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&lt;2</a:t>
            </a:r>
            <a:endParaRPr lang="en-US" altLang="zh-CN" sz="2800" b="1" noProof="1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10855325" y="4284345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V="1">
            <a:off x="7976235" y="3155950"/>
            <a:ext cx="2631440" cy="25431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0016490" y="3712845"/>
            <a:ext cx="12700" cy="53403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8891905" y="3754755"/>
            <a:ext cx="1111250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7324725" y="3460750"/>
            <a:ext cx="3281045" cy="157670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7023100" y="2360295"/>
            <a:ext cx="4323080" cy="3230880"/>
            <a:chOff x="5299320" y="1929215"/>
            <a:chExt cx="3599749" cy="2946793"/>
          </a:xfrm>
        </p:grpSpPr>
        <p:grpSp>
          <p:nvGrpSpPr>
            <p:cNvPr id="8" name="组合 7"/>
            <p:cNvGrpSpPr/>
            <p:nvPr/>
          </p:nvGrpSpPr>
          <p:grpSpPr>
            <a:xfrm>
              <a:off x="5299320" y="1929215"/>
              <a:ext cx="3599749" cy="2946793"/>
              <a:chOff x="5202211" y="1968494"/>
              <a:chExt cx="3469780" cy="2586038"/>
            </a:xfrm>
          </p:grpSpPr>
          <p:grpSp>
            <p:nvGrpSpPr>
              <p:cNvPr id="11" name="Group 108"/>
              <p:cNvGrpSpPr/>
              <p:nvPr/>
            </p:nvGrpSpPr>
            <p:grpSpPr bwMode="auto">
              <a:xfrm>
                <a:off x="5202211" y="1968494"/>
                <a:ext cx="3469780" cy="2586038"/>
                <a:chOff x="3118" y="1975"/>
                <a:chExt cx="2185" cy="1629"/>
              </a:xfrm>
            </p:grpSpPr>
            <p:sp>
              <p:nvSpPr>
                <p:cNvPr id="1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065" y="2085"/>
                  <a:ext cx="5" cy="1519"/>
                </a:xfrm>
                <a:prstGeom prst="line">
                  <a:avLst/>
                </a:prstGeom>
                <a:noFill/>
                <a:ln w="22225">
                  <a:solidFill>
                    <a:schemeClr val="bg1"/>
                  </a:solidFill>
                  <a:round/>
                  <a:tailEnd type="stealth" w="sm" len="med"/>
                </a:ln>
              </p:spPr>
              <p:txBody>
                <a:bodyPr/>
                <a:lstStyle/>
                <a:p>
                  <a:endParaRPr lang="zh-CN" altLang="en-US"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Rectangle 27"/>
                <p:cNvSpPr>
                  <a:spLocks noChangeArrowheads="1"/>
                </p:cNvSpPr>
                <p:nvPr/>
              </p:nvSpPr>
              <p:spPr bwMode="auto">
                <a:xfrm>
                  <a:off x="3938" y="2295"/>
                  <a:ext cx="18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Line 29"/>
                <p:cNvSpPr>
                  <a:spLocks noChangeShapeType="1"/>
                </p:cNvSpPr>
                <p:nvPr/>
              </p:nvSpPr>
              <p:spPr bwMode="auto">
                <a:xfrm>
                  <a:off x="4068" y="2681"/>
                  <a:ext cx="22" cy="0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37"/>
                <p:cNvSpPr>
                  <a:spLocks noChangeArrowheads="1"/>
                </p:cNvSpPr>
                <p:nvPr/>
              </p:nvSpPr>
              <p:spPr bwMode="auto">
                <a:xfrm>
                  <a:off x="3896" y="3395"/>
                  <a:ext cx="31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Line 39"/>
                <p:cNvSpPr>
                  <a:spLocks noChangeShapeType="1"/>
                </p:cNvSpPr>
                <p:nvPr/>
              </p:nvSpPr>
              <p:spPr bwMode="auto">
                <a:xfrm>
                  <a:off x="3118" y="2943"/>
                  <a:ext cx="1974" cy="0"/>
                </a:xfrm>
                <a:prstGeom prst="line">
                  <a:avLst/>
                </a:prstGeom>
                <a:noFill/>
                <a:ln w="22225">
                  <a:solidFill>
                    <a:schemeClr val="bg1"/>
                  </a:solidFill>
                  <a:round/>
                  <a:tailEnd type="stealth" w="sm" len="med"/>
                </a:ln>
              </p:spPr>
              <p:txBody>
                <a:bodyPr/>
                <a:lstStyle/>
                <a:p>
                  <a:endParaRPr lang="zh-CN" altLang="en-US"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41"/>
                <p:cNvSpPr>
                  <a:spLocks noChangeArrowheads="1"/>
                </p:cNvSpPr>
                <p:nvPr/>
              </p:nvSpPr>
              <p:spPr bwMode="auto">
                <a:xfrm>
                  <a:off x="3694" y="2948"/>
                  <a:ext cx="29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51"/>
                <p:cNvSpPr>
                  <a:spLocks noChangeArrowheads="1"/>
                </p:cNvSpPr>
                <p:nvPr/>
              </p:nvSpPr>
              <p:spPr bwMode="auto">
                <a:xfrm>
                  <a:off x="4319" y="2948"/>
                  <a:ext cx="216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52"/>
                <p:cNvSpPr>
                  <a:spLocks noChangeArrowheads="1"/>
                </p:cNvSpPr>
                <p:nvPr/>
              </p:nvSpPr>
              <p:spPr bwMode="auto">
                <a:xfrm>
                  <a:off x="5096" y="2905"/>
                  <a:ext cx="20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endParaRPr lang="en-US" altLang="zh-CN" sz="20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Rectangle 53"/>
                <p:cNvSpPr>
                  <a:spLocks noChangeArrowheads="1"/>
                </p:cNvSpPr>
                <p:nvPr/>
              </p:nvSpPr>
              <p:spPr bwMode="auto">
                <a:xfrm>
                  <a:off x="3988" y="1975"/>
                  <a:ext cx="176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endParaRPr lang="en-US" altLang="zh-CN" sz="20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Rectangle 54"/>
                <p:cNvSpPr>
                  <a:spLocks noChangeArrowheads="1"/>
                </p:cNvSpPr>
                <p:nvPr/>
              </p:nvSpPr>
              <p:spPr bwMode="auto">
                <a:xfrm>
                  <a:off x="3902" y="2942"/>
                  <a:ext cx="233" cy="2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zh-CN" altLang="en-US" sz="20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Rectangle 57"/>
                <p:cNvSpPr>
                  <a:spLocks noChangeArrowheads="1"/>
                </p:cNvSpPr>
                <p:nvPr/>
              </p:nvSpPr>
              <p:spPr bwMode="auto">
                <a:xfrm>
                  <a:off x="3441" y="2948"/>
                  <a:ext cx="18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Rectangle 58"/>
                <p:cNvSpPr>
                  <a:spLocks noChangeArrowheads="1"/>
                </p:cNvSpPr>
                <p:nvPr/>
              </p:nvSpPr>
              <p:spPr bwMode="auto">
                <a:xfrm>
                  <a:off x="3938" y="2574"/>
                  <a:ext cx="18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9" name="Line 32"/>
              <p:cNvSpPr>
                <a:spLocks noChangeShapeType="1"/>
              </p:cNvSpPr>
              <p:nvPr/>
            </p:nvSpPr>
            <p:spPr bwMode="auto">
              <a:xfrm>
                <a:off x="6710123" y="3920347"/>
                <a:ext cx="34700" cy="1588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6710123" y="4335294"/>
                <a:ext cx="34700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Rectangle 51"/>
              <p:cNvSpPr>
                <a:spLocks noChangeArrowheads="1"/>
              </p:cNvSpPr>
              <p:nvPr/>
            </p:nvSpPr>
            <p:spPr bwMode="auto">
              <a:xfrm>
                <a:off x="7571253" y="3507854"/>
                <a:ext cx="343008" cy="2459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6602978" y="4021012"/>
              <a:ext cx="489302" cy="280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7783195" y="42405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8354060" y="42405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9442450" y="42405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10027285" y="42405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29"/>
          <p:cNvSpPr>
            <a:spLocks noChangeShapeType="1"/>
          </p:cNvSpPr>
          <p:nvPr/>
        </p:nvSpPr>
        <p:spPr bwMode="auto">
          <a:xfrm>
            <a:off x="8901430" y="3222625"/>
            <a:ext cx="4381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 sz="2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直接连接符 77"/>
          <p:cNvCxnSpPr/>
          <p:nvPr/>
        </p:nvCxnSpPr>
        <p:spPr>
          <a:xfrm rot="16200000">
            <a:off x="8646160" y="5051425"/>
            <a:ext cx="0" cy="53403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 rot="16200000" flipV="1">
            <a:off x="7815330" y="4788920"/>
            <a:ext cx="1080000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本框 79"/>
          <p:cNvSpPr txBox="1"/>
          <p:nvPr/>
        </p:nvSpPr>
        <p:spPr>
          <a:xfrm>
            <a:off x="9634220" y="3251835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7843520" y="4953635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8" name="Rectangle 99"/>
          <p:cNvSpPr>
            <a:spLocks noChangeArrowheads="1"/>
          </p:cNvSpPr>
          <p:nvPr/>
        </p:nvSpPr>
        <p:spPr bwMode="auto">
          <a:xfrm>
            <a:off x="9867499" y="2757487"/>
            <a:ext cx="105791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743230" y="3692324"/>
                <a:ext cx="2636555" cy="6685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bg-BG" altLang="zh-CN" sz="2000" b="1" i="1" spc="200" noProof="1" smtClean="0">
                              <a:ln>
                                <a:solidFill>
                                  <a:schemeClr val="accent4"/>
                                </a:solidFill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Times New Roman" charset="0"/>
                              <a:ea typeface="Times New Roman" charset="0"/>
                              <a:cs typeface="Times New Roman" charset="0"/>
                            </a:rPr>
                          </m:ctrlPr>
                        </m:fPr>
                        <m:num>
                          <m:r>
                            <a:rPr kumimoji="1" lang="en-US" altLang="zh-CN" sz="2000" b="1" i="1" spc="200" noProof="1" smtClean="0">
                              <a:ln>
                                <a:solidFill>
                                  <a:schemeClr val="accent4"/>
                                </a:solidFill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Times New Roman" charset="0"/>
                              <a:ea typeface="Times New Roman" charset="0"/>
                              <a:cs typeface="Times New Roman" charset="0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zh-CN" sz="2000" b="1" i="1" spc="200" noProof="1" smtClean="0">
                              <a:ln>
                                <a:solidFill>
                                  <a:schemeClr val="accent4"/>
                                </a:solidFill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Times New Roman" charset="0"/>
                              <a:ea typeface="Times New Roman" charset="0"/>
                              <a:cs typeface="Times New Roman" charset="0"/>
                            </a:rPr>
                            <m:t>𝟐</m:t>
                          </m:r>
                        </m:den>
                      </m:f>
                      <m:r>
                        <a:rPr kumimoji="1" lang="en-US" altLang="zh-CN" sz="2000" b="1" i="1" spc="200" noProof="1" smtClean="0">
                          <a:ln>
                            <a:solidFill>
                              <a:schemeClr val="accent4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m:t>𝒙</m:t>
                      </m:r>
                      <m:r>
                        <a:rPr kumimoji="1" lang="en-US" altLang="zh-CN" sz="2000" b="1" i="1" spc="200" noProof="1" smtClean="0">
                          <a:ln>
                            <a:solidFill>
                              <a:schemeClr val="accent4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m:t>&gt;</m:t>
                      </m:r>
                      <m:r>
                        <a:rPr kumimoji="1" lang="en-US" altLang="zh-CN" sz="2000" b="1" i="1" spc="200" noProof="1" smtClean="0">
                          <a:ln>
                            <a:solidFill>
                              <a:schemeClr val="accent4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m:t>𝒌𝒙</m:t>
                      </m:r>
                      <m:r>
                        <a:rPr kumimoji="1" lang="en-US" altLang="zh-CN" sz="2000" b="1" i="1" spc="200" noProof="1" smtClean="0">
                          <a:ln>
                            <a:solidFill>
                              <a:schemeClr val="accent4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m:t>+</m:t>
                      </m:r>
                      <m:r>
                        <a:rPr kumimoji="1" lang="en-US" altLang="zh-CN" sz="2000" b="1" i="1" spc="200" noProof="1" smtClean="0">
                          <a:ln>
                            <a:solidFill>
                              <a:schemeClr val="accent4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m:t>𝒃</m:t>
                      </m:r>
                      <m:r>
                        <a:rPr kumimoji="1" lang="en-US" altLang="zh-CN" sz="2000" b="1" i="1" spc="200" noProof="1" smtClean="0">
                          <a:ln>
                            <a:solidFill>
                              <a:schemeClr val="accent4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m:t>&gt;−</m:t>
                      </m:r>
                      <m:r>
                        <a:rPr kumimoji="1" lang="en-US" altLang="zh-CN" sz="2000" b="1" i="1" spc="200" noProof="1" smtClean="0">
                          <a:ln>
                            <a:solidFill>
                              <a:schemeClr val="accent4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m:t>𝟐</m:t>
                      </m:r>
                    </m:oMath>
                  </m:oMathPara>
                </a14:m>
                <a:endParaRPr kumimoji="1" lang="zh-CN" altLang="en-US" sz="3600" b="1" i="1" spc="200" noProof="1">
                  <a:ln>
                    <a:solidFill>
                      <a:schemeClr val="accent4"/>
                    </a:solidFill>
                  </a:ln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015" y="2483919"/>
                <a:ext cx="2636555" cy="668516"/>
              </a:xfrm>
              <a:prstGeom prst="rect">
                <a:avLst/>
              </a:prstGeom>
              <a:blipFill rotWithShape="0">
                <a:blip r:embed="rId3"/>
                <a:stretch>
                  <a:fillRect b="-9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终止 2"/>
          <p:cNvSpPr/>
          <p:nvPr/>
        </p:nvSpPr>
        <p:spPr>
          <a:xfrm>
            <a:off x="570865" y="2211705"/>
            <a:ext cx="10951210" cy="1654175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9925" y="2587625"/>
            <a:ext cx="10852150" cy="900113"/>
          </a:xfrm>
        </p:spPr>
        <p:txBody>
          <a:bodyPr vert="horz" wrap="square" lIns="101600" tIns="38100" rIns="25400" bIns="38100" numCol="1" anchor="t" anchorCtr="0" compatLnSpc="1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60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一次函数与方程不等式习题课</a:t>
            </a:r>
            <a:br>
              <a:rPr lang="en-US" altLang="zh-CN" dirty="0">
                <a:solidFill>
                  <a:schemeClr val="accent4"/>
                </a:solidFill>
                <a:effectLst/>
                <a:latin typeface="楷体" pitchFamily="49" charset="-122"/>
                <a:ea typeface="楷体" pitchFamily="49" charset="-122"/>
                <a:sym typeface="+mn-ea"/>
              </a:rPr>
            </a:br>
            <a:endParaRPr kumimoji="0" lang="en-US" altLang="zh-CN" b="1" i="0" u="none" strike="noStrike" kern="1200" cap="none" spc="200" normalizeH="0" baseline="0" noProof="1">
              <a:solidFill>
                <a:schemeClr val="accent4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0495" y="1870710"/>
            <a:ext cx="9388475" cy="3426460"/>
          </a:xfrm>
        </p:spPr>
        <p:txBody>
          <a:bodyPr/>
          <a:lstStyle/>
          <a:p>
            <a:pPr marL="0" lvl="0" indent="295275" defTabSz="914400">
              <a:lnSpc>
                <a:spcPct val="150000"/>
              </a:lnSpc>
              <a:buFontTx/>
              <a:buNone/>
              <a:tabLst>
                <a:tab pos="4562475" algn="l"/>
              </a:tabLst>
            </a:pP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通过讨论一次函数与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元一次方程、一元一次不等式和二元一次方程组的关系，从运动变化的角度，我们用函数的观点加深了对已经学习过知识的认识，希望同学们逐步达到新旧知识的融会贯通，进一步体会函数的重要性，提高多角度地、灵活地分析问题与解决问题的能力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流程图: 终止 3"/>
          <p:cNvSpPr/>
          <p:nvPr/>
        </p:nvSpPr>
        <p:spPr>
          <a:xfrm>
            <a:off x="4574223" y="70294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知识小</a:t>
            </a:r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结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2936875" y="2343785"/>
            <a:ext cx="7994650" cy="11404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数学书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107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页复习题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19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中第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7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9</a:t>
            </a:r>
            <a:r>
              <a:rPr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13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题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89158" y="62928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作业布置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2860675" y="2089150"/>
            <a:ext cx="6565900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7200" b="1" noProof="1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同学们，再见！</a:t>
            </a:r>
            <a:endParaRPr lang="zh-CN" altLang="en-US" sz="7200" b="1" noProof="1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lstStyle/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3125" y="1421130"/>
            <a:ext cx="1025588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如图，根据函数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(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是常数，且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</a:t>
            </a:r>
            <a:r>
              <a:rPr lang="en-US" altLang="zh-CN" sz="2800" b="1" dirty="0" smtClean="0">
                <a:solidFill>
                  <a:schemeClr val="bg1"/>
                </a:solidFill>
                <a:latin typeface="宋体" panose="02010600030101010101" pitchFamily="2" charset="-122"/>
                <a:sym typeface="+mn-ea"/>
              </a:rPr>
              <a:t>≠0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)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的图象，求：（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）方程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b=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的解为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；</a:t>
            </a:r>
            <a:endParaRPr lang="zh-CN" altLang="en-US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）式子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的值为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      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；</a:t>
            </a:r>
            <a:endParaRPr lang="zh-CN" altLang="en-US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）方程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b=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-3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的解为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.</a:t>
            </a:r>
            <a:endParaRPr lang="zh-CN" altLang="zh-CN" sz="2800" b="1" spc="150" noProof="1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7949565" y="3334385"/>
            <a:ext cx="2634615" cy="27889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99"/>
          <p:cNvSpPr>
            <a:spLocks noChangeArrowheads="1"/>
          </p:cNvSpPr>
          <p:nvPr/>
        </p:nvSpPr>
        <p:spPr bwMode="auto">
          <a:xfrm>
            <a:off x="10113244" y="2957512"/>
            <a:ext cx="105791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10390505" y="4297680"/>
            <a:ext cx="28829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en-US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文本框 124"/>
          <p:cNvSpPr txBox="1"/>
          <p:nvPr/>
        </p:nvSpPr>
        <p:spPr>
          <a:xfrm>
            <a:off x="9228455" y="4324985"/>
            <a:ext cx="28829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9519285" y="4324985"/>
            <a:ext cx="28829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文本框 126"/>
          <p:cNvSpPr txBox="1"/>
          <p:nvPr/>
        </p:nvSpPr>
        <p:spPr>
          <a:xfrm>
            <a:off x="10176510" y="4324985"/>
            <a:ext cx="28829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9815195" y="4324985"/>
            <a:ext cx="28829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文本框 128"/>
          <p:cNvSpPr txBox="1"/>
          <p:nvPr/>
        </p:nvSpPr>
        <p:spPr>
          <a:xfrm>
            <a:off x="8415655" y="4324985"/>
            <a:ext cx="35052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文本框 129"/>
          <p:cNvSpPr txBox="1"/>
          <p:nvPr/>
        </p:nvSpPr>
        <p:spPr>
          <a:xfrm>
            <a:off x="8121015" y="4324985"/>
            <a:ext cx="35052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文本框 130"/>
          <p:cNvSpPr txBox="1"/>
          <p:nvPr/>
        </p:nvSpPr>
        <p:spPr>
          <a:xfrm>
            <a:off x="7818755" y="4324985"/>
            <a:ext cx="35052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1" name="直接箭头连接符 160"/>
          <p:cNvCxnSpPr/>
          <p:nvPr/>
        </p:nvCxnSpPr>
        <p:spPr>
          <a:xfrm>
            <a:off x="7389495" y="4361180"/>
            <a:ext cx="3128010" cy="0"/>
          </a:xfrm>
          <a:prstGeom prst="straightConnector1">
            <a:avLst/>
          </a:prstGeom>
          <a:ln w="19050">
            <a:solidFill>
              <a:schemeClr val="bg1"/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>
            <a:off x="7664450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7991475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8318500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>
            <a:off x="9952990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/>
          <p:cNvCxnSpPr/>
          <p:nvPr/>
        </p:nvCxnSpPr>
        <p:spPr>
          <a:xfrm>
            <a:off x="10280015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8645525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8972550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/>
          <p:cNvCxnSpPr/>
          <p:nvPr/>
        </p:nvCxnSpPr>
        <p:spPr>
          <a:xfrm>
            <a:off x="9299575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/>
          <p:cNvCxnSpPr/>
          <p:nvPr/>
        </p:nvCxnSpPr>
        <p:spPr>
          <a:xfrm>
            <a:off x="9626600" y="4288790"/>
            <a:ext cx="0" cy="7239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文本框 132"/>
          <p:cNvSpPr txBox="1"/>
          <p:nvPr/>
        </p:nvSpPr>
        <p:spPr>
          <a:xfrm>
            <a:off x="7440295" y="4324985"/>
            <a:ext cx="35052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8694420" y="4321175"/>
            <a:ext cx="33020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8741410" y="3860800"/>
            <a:ext cx="27432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8741410" y="3554730"/>
            <a:ext cx="27432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8741410" y="2927985"/>
            <a:ext cx="27432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8741410" y="3227705"/>
            <a:ext cx="27432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文本框 138"/>
          <p:cNvSpPr txBox="1"/>
          <p:nvPr/>
        </p:nvSpPr>
        <p:spPr>
          <a:xfrm>
            <a:off x="8688070" y="4530725"/>
            <a:ext cx="33401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文本框 139"/>
          <p:cNvSpPr txBox="1"/>
          <p:nvPr/>
        </p:nvSpPr>
        <p:spPr>
          <a:xfrm>
            <a:off x="8688070" y="4854575"/>
            <a:ext cx="33401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文本框 140"/>
          <p:cNvSpPr txBox="1"/>
          <p:nvPr/>
        </p:nvSpPr>
        <p:spPr>
          <a:xfrm>
            <a:off x="8688070" y="5133975"/>
            <a:ext cx="33401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8682990" y="5843270"/>
            <a:ext cx="33401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8688070" y="5476875"/>
            <a:ext cx="334010" cy="307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8744585" y="2562860"/>
            <a:ext cx="389890" cy="307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6" name="组合 145"/>
          <p:cNvGrpSpPr/>
          <p:nvPr/>
        </p:nvGrpSpPr>
        <p:grpSpPr>
          <a:xfrm rot="5400000" flipH="1">
            <a:off x="7011670" y="4216400"/>
            <a:ext cx="3989705" cy="72390"/>
            <a:chOff x="1857856" y="3003798"/>
            <a:chExt cx="5146416" cy="93321"/>
          </a:xfrm>
        </p:grpSpPr>
        <p:cxnSp>
          <p:nvCxnSpPr>
            <p:cNvPr id="148" name="直接箭头连接符 147"/>
            <p:cNvCxnSpPr/>
            <p:nvPr/>
          </p:nvCxnSpPr>
          <p:spPr>
            <a:xfrm>
              <a:off x="1857856" y="3094085"/>
              <a:ext cx="5146416" cy="0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2187427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609152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>
              <a:off x="3030877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>
              <a:off x="3452602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连接符 152"/>
            <p:cNvCxnSpPr/>
            <p:nvPr/>
          </p:nvCxnSpPr>
          <p:spPr>
            <a:xfrm>
              <a:off x="5561227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/>
            <p:cNvCxnSpPr/>
            <p:nvPr/>
          </p:nvCxnSpPr>
          <p:spPr>
            <a:xfrm>
              <a:off x="5982952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接连接符 154"/>
            <p:cNvCxnSpPr/>
            <p:nvPr/>
          </p:nvCxnSpPr>
          <p:spPr>
            <a:xfrm>
              <a:off x="6404677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/>
            <p:nvPr/>
          </p:nvCxnSpPr>
          <p:spPr>
            <a:xfrm>
              <a:off x="3874327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>
              <a:off x="4296052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>
              <a:off x="4717777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>
              <a:off x="5139502" y="3003798"/>
              <a:ext cx="0" cy="933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文本框 146"/>
          <p:cNvSpPr txBox="1"/>
          <p:nvPr/>
        </p:nvSpPr>
        <p:spPr>
          <a:xfrm>
            <a:off x="8726170" y="2085340"/>
            <a:ext cx="278130" cy="323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zh-CN" altLang="en-US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16500" y="220091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x=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74565" y="2834005"/>
            <a:ext cx="1130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-1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42865" y="344805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x=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-1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9299575" y="4331970"/>
            <a:ext cx="0" cy="36000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16200000">
            <a:off x="9139555" y="4507865"/>
            <a:ext cx="0" cy="36000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8645525" y="4321175"/>
            <a:ext cx="0" cy="108000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rot="16200000">
            <a:off x="8819515" y="5165725"/>
            <a:ext cx="0" cy="36000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19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lstStyle/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67740" y="1464945"/>
            <a:ext cx="1025588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如图，一次函数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(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是常数，且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</a:t>
            </a:r>
            <a:r>
              <a:rPr lang="en-US" altLang="zh-CN" sz="2800" b="1" dirty="0" smtClean="0">
                <a:solidFill>
                  <a:schemeClr val="bg1"/>
                </a:solidFill>
                <a:latin typeface="宋体" panose="02010600030101010101" pitchFamily="2" charset="-122"/>
                <a:sym typeface="+mn-ea"/>
              </a:rPr>
              <a:t>≠0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)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与正比例函数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(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是常数，且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</a:t>
            </a:r>
            <a:r>
              <a:rPr lang="en-US" altLang="zh-CN" sz="2800" b="1" dirty="0" smtClean="0">
                <a:solidFill>
                  <a:schemeClr val="bg1"/>
                </a:solidFill>
                <a:latin typeface="宋体" panose="02010600030101010101" pitchFamily="2" charset="-122"/>
                <a:sym typeface="+mn-ea"/>
              </a:rPr>
              <a:t>≠0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)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的图象相交于点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P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，则</a:t>
            </a:r>
            <a:endParaRPr lang="zh-CN" altLang="en-US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）不等式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b&gt;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的解集是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；</a:t>
            </a:r>
            <a:endParaRPr lang="zh-CN" altLang="en-US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）不等式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b&gt;ax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的解集是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.</a:t>
            </a:r>
            <a:endParaRPr lang="zh-CN" altLang="zh-CN" sz="2800" b="1" spc="150" noProof="1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46" name="Rectangle 99"/>
          <p:cNvSpPr>
            <a:spLocks noChangeArrowheads="1"/>
          </p:cNvSpPr>
          <p:nvPr/>
        </p:nvSpPr>
        <p:spPr bwMode="auto">
          <a:xfrm>
            <a:off x="8481294" y="3321367"/>
            <a:ext cx="105791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905500" y="3515995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x&lt;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97880" y="290195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x&lt;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10391140" y="516255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8302625" y="3551555"/>
            <a:ext cx="2579370" cy="22580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9558020" y="4591050"/>
            <a:ext cx="12700" cy="53403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8427720" y="4605655"/>
            <a:ext cx="1111250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H="1">
            <a:off x="6860540" y="4324350"/>
            <a:ext cx="3281045" cy="15767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组合 109"/>
          <p:cNvGrpSpPr/>
          <p:nvPr/>
        </p:nvGrpSpPr>
        <p:grpSpPr>
          <a:xfrm>
            <a:off x="6545580" y="3208655"/>
            <a:ext cx="4323080" cy="3230880"/>
            <a:chOff x="5202211" y="1968494"/>
            <a:chExt cx="3469780" cy="2586038"/>
          </a:xfrm>
        </p:grpSpPr>
        <p:grpSp>
          <p:nvGrpSpPr>
            <p:cNvPr id="63" name="Group 108"/>
            <p:cNvGrpSpPr/>
            <p:nvPr/>
          </p:nvGrpSpPr>
          <p:grpSpPr bwMode="auto">
            <a:xfrm>
              <a:off x="5202211" y="1968494"/>
              <a:ext cx="3469780" cy="2586038"/>
              <a:chOff x="3118" y="1975"/>
              <a:chExt cx="2185" cy="1629"/>
            </a:xfrm>
          </p:grpSpPr>
          <p:sp>
            <p:nvSpPr>
              <p:cNvPr id="65" name="Line 25"/>
              <p:cNvSpPr>
                <a:spLocks noChangeShapeType="1"/>
              </p:cNvSpPr>
              <p:nvPr/>
            </p:nvSpPr>
            <p:spPr bwMode="auto">
              <a:xfrm flipV="1">
                <a:off x="4065" y="2085"/>
                <a:ext cx="5" cy="1519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tailEnd type="stealth" w="sm" len="med"/>
              </a:ln>
            </p:spPr>
            <p:txBody>
              <a:bodyPr/>
              <a:lstStyle/>
              <a:p>
                <a:endParaRPr lang="zh-CN" alt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Rectangle 27"/>
              <p:cNvSpPr>
                <a:spLocks noChangeArrowheads="1"/>
              </p:cNvSpPr>
              <p:nvPr/>
            </p:nvSpPr>
            <p:spPr bwMode="auto">
              <a:xfrm>
                <a:off x="3938" y="2295"/>
                <a:ext cx="181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Line 29"/>
              <p:cNvSpPr>
                <a:spLocks noChangeShapeType="1"/>
              </p:cNvSpPr>
              <p:nvPr/>
            </p:nvSpPr>
            <p:spPr bwMode="auto">
              <a:xfrm>
                <a:off x="4068" y="2681"/>
                <a:ext cx="22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Rectangle 37"/>
              <p:cNvSpPr>
                <a:spLocks noChangeArrowheads="1"/>
              </p:cNvSpPr>
              <p:nvPr/>
            </p:nvSpPr>
            <p:spPr bwMode="auto">
              <a:xfrm>
                <a:off x="3896" y="3395"/>
                <a:ext cx="317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Line 39"/>
              <p:cNvSpPr>
                <a:spLocks noChangeShapeType="1"/>
              </p:cNvSpPr>
              <p:nvPr/>
            </p:nvSpPr>
            <p:spPr bwMode="auto">
              <a:xfrm flipV="1">
                <a:off x="3118" y="2943"/>
                <a:ext cx="1974" cy="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round/>
                <a:tailEnd type="stealth" w="sm" len="med"/>
              </a:ln>
            </p:spPr>
            <p:txBody>
              <a:bodyPr/>
              <a:lstStyle/>
              <a:p>
                <a:endParaRPr lang="zh-CN" alt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Rectangle 41"/>
              <p:cNvSpPr>
                <a:spLocks noChangeArrowheads="1"/>
              </p:cNvSpPr>
              <p:nvPr/>
            </p:nvSpPr>
            <p:spPr bwMode="auto">
              <a:xfrm>
                <a:off x="3694" y="2948"/>
                <a:ext cx="297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 51"/>
              <p:cNvSpPr>
                <a:spLocks noChangeArrowheads="1"/>
              </p:cNvSpPr>
              <p:nvPr/>
            </p:nvSpPr>
            <p:spPr bwMode="auto">
              <a:xfrm>
                <a:off x="4319" y="2948"/>
                <a:ext cx="216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 52"/>
              <p:cNvSpPr>
                <a:spLocks noChangeArrowheads="1"/>
              </p:cNvSpPr>
              <p:nvPr/>
            </p:nvSpPr>
            <p:spPr bwMode="auto">
              <a:xfrm>
                <a:off x="5096" y="2905"/>
                <a:ext cx="207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altLang="zh-CN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 53"/>
              <p:cNvSpPr>
                <a:spLocks noChangeArrowheads="1"/>
              </p:cNvSpPr>
              <p:nvPr/>
            </p:nvSpPr>
            <p:spPr bwMode="auto">
              <a:xfrm>
                <a:off x="3988" y="1975"/>
                <a:ext cx="176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altLang="zh-CN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 54"/>
              <p:cNvSpPr>
                <a:spLocks noChangeArrowheads="1"/>
              </p:cNvSpPr>
              <p:nvPr/>
            </p:nvSpPr>
            <p:spPr bwMode="auto">
              <a:xfrm>
                <a:off x="3902" y="2942"/>
                <a:ext cx="233" cy="20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zh-CN" altLang="en-US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 57"/>
              <p:cNvSpPr>
                <a:spLocks noChangeArrowheads="1"/>
              </p:cNvSpPr>
              <p:nvPr/>
            </p:nvSpPr>
            <p:spPr bwMode="auto">
              <a:xfrm>
                <a:off x="3441" y="2948"/>
                <a:ext cx="181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Rectangle 58"/>
              <p:cNvSpPr>
                <a:spLocks noChangeArrowheads="1"/>
              </p:cNvSpPr>
              <p:nvPr/>
            </p:nvSpPr>
            <p:spPr bwMode="auto">
              <a:xfrm>
                <a:off x="3938" y="2574"/>
                <a:ext cx="181" cy="15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5" name="Line 32"/>
            <p:cNvSpPr>
              <a:spLocks noChangeShapeType="1"/>
            </p:cNvSpPr>
            <p:nvPr/>
          </p:nvSpPr>
          <p:spPr bwMode="auto">
            <a:xfrm>
              <a:off x="6710123" y="3920347"/>
              <a:ext cx="34700" cy="158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Line 32"/>
            <p:cNvSpPr>
              <a:spLocks noChangeShapeType="1"/>
            </p:cNvSpPr>
            <p:nvPr/>
          </p:nvSpPr>
          <p:spPr bwMode="auto">
            <a:xfrm>
              <a:off x="6710123" y="4335294"/>
              <a:ext cx="34700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51"/>
            <p:cNvSpPr>
              <a:spLocks noChangeArrowheads="1"/>
            </p:cNvSpPr>
            <p:nvPr/>
          </p:nvSpPr>
          <p:spPr bwMode="auto">
            <a:xfrm>
              <a:off x="7571253" y="3507854"/>
              <a:ext cx="343008" cy="2459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1" name="Rectangle 41"/>
          <p:cNvSpPr>
            <a:spLocks noChangeArrowheads="1"/>
          </p:cNvSpPr>
          <p:nvPr/>
        </p:nvSpPr>
        <p:spPr bwMode="auto">
          <a:xfrm>
            <a:off x="8111490" y="5502275"/>
            <a:ext cx="587375" cy="307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319010" y="50787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889875" y="50787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8978265" y="50787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9563100" y="5078730"/>
            <a:ext cx="0" cy="3937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29"/>
          <p:cNvSpPr>
            <a:spLocks noChangeShapeType="1"/>
          </p:cNvSpPr>
          <p:nvPr/>
        </p:nvSpPr>
        <p:spPr bwMode="auto">
          <a:xfrm>
            <a:off x="8437245" y="4100830"/>
            <a:ext cx="4381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 sz="2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1"/>
          <p:cNvSpPr>
            <a:spLocks noChangeArrowheads="1"/>
          </p:cNvSpPr>
          <p:nvPr/>
        </p:nvSpPr>
        <p:spPr bwMode="auto">
          <a:xfrm>
            <a:off x="10070465" y="5163185"/>
            <a:ext cx="427355" cy="307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9"/>
          <p:cNvSpPr>
            <a:spLocks noChangeArrowheads="1"/>
          </p:cNvSpPr>
          <p:nvPr/>
        </p:nvSpPr>
        <p:spPr bwMode="auto">
          <a:xfrm>
            <a:off x="9639534" y="3887787"/>
            <a:ext cx="75819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39300" y="4377690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1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lstStyle/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4546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68375" y="1424305"/>
            <a:ext cx="677608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如图，一次函数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(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是常数，且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</a:t>
            </a:r>
            <a:r>
              <a:rPr lang="en-US" altLang="zh-CN" sz="2800" b="1" dirty="0" smtClean="0">
                <a:solidFill>
                  <a:schemeClr val="bg1"/>
                </a:solidFill>
                <a:latin typeface="宋体" panose="02010600030101010101" pitchFamily="2" charset="-122"/>
                <a:sym typeface="+mn-ea"/>
              </a:rPr>
              <a:t>≠0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)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与正比例函数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(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是常数，且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</a:t>
            </a:r>
            <a:r>
              <a:rPr lang="en-US" altLang="zh-CN" sz="2800" b="1" dirty="0" smtClean="0">
                <a:solidFill>
                  <a:schemeClr val="bg1"/>
                </a:solidFill>
                <a:latin typeface="宋体" panose="02010600030101010101" pitchFamily="2" charset="-122"/>
                <a:sym typeface="+mn-ea"/>
              </a:rPr>
              <a:t>≠0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)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的图象相交于点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P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则根据图象可</a:t>
            </a:r>
            <a:endParaRPr lang="zh-CN" altLang="en-US" sz="28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得，二元一次方程组          的解</a:t>
            </a:r>
            <a:endParaRPr lang="zh-CN" altLang="en-US" sz="28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endParaRPr lang="zh-CN" altLang="en-US" sz="2800" b="1" spc="150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lvl="0" indent="0" algn="l">
              <a:lnSpc>
                <a:spcPct val="150000"/>
              </a:lnSpc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是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  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.</a:t>
            </a:r>
            <a:endParaRPr lang="zh-CN" altLang="zh-CN" sz="2800" b="1" spc="150" noProof="1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46" name="Rectangle 99"/>
          <p:cNvSpPr>
            <a:spLocks noChangeArrowheads="1"/>
          </p:cNvSpPr>
          <p:nvPr/>
        </p:nvSpPr>
        <p:spPr bwMode="auto">
          <a:xfrm>
            <a:off x="7744694" y="1856422"/>
            <a:ext cx="105791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249795" y="1781175"/>
            <a:ext cx="4339590" cy="3230880"/>
            <a:chOff x="1265" y="5100"/>
            <a:chExt cx="6834" cy="5088"/>
          </a:xfrm>
        </p:grpSpPr>
        <p:sp>
          <p:nvSpPr>
            <p:cNvPr id="13323" name="文本框 7191"/>
            <p:cNvSpPr txBox="1"/>
            <p:nvPr/>
          </p:nvSpPr>
          <p:spPr>
            <a:xfrm>
              <a:off x="7300" y="8130"/>
              <a:ext cx="488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3433" y="5165"/>
              <a:ext cx="4666" cy="383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5979" y="7230"/>
              <a:ext cx="20" cy="8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208" y="7296"/>
              <a:ext cx="1750" cy="0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" name="直接连接符 1"/>
            <p:cNvCxnSpPr/>
            <p:nvPr/>
          </p:nvCxnSpPr>
          <p:spPr>
            <a:xfrm flipH="1">
              <a:off x="1740" y="6833"/>
              <a:ext cx="5167" cy="248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组合 111"/>
            <p:cNvGrpSpPr/>
            <p:nvPr/>
          </p:nvGrpSpPr>
          <p:grpSpPr>
            <a:xfrm>
              <a:off x="1265" y="5100"/>
              <a:ext cx="6808" cy="5088"/>
              <a:chOff x="5299320" y="1929215"/>
              <a:chExt cx="3599749" cy="2946793"/>
            </a:xfrm>
          </p:grpSpPr>
          <p:grpSp>
            <p:nvGrpSpPr>
              <p:cNvPr id="110" name="组合 109"/>
              <p:cNvGrpSpPr/>
              <p:nvPr/>
            </p:nvGrpSpPr>
            <p:grpSpPr>
              <a:xfrm>
                <a:off x="5299320" y="1929215"/>
                <a:ext cx="3599749" cy="2946793"/>
                <a:chOff x="5202211" y="1968494"/>
                <a:chExt cx="3469780" cy="2586038"/>
              </a:xfrm>
            </p:grpSpPr>
            <p:grpSp>
              <p:nvGrpSpPr>
                <p:cNvPr id="63" name="Group 108"/>
                <p:cNvGrpSpPr/>
                <p:nvPr/>
              </p:nvGrpSpPr>
              <p:grpSpPr bwMode="auto">
                <a:xfrm>
                  <a:off x="5202211" y="1968494"/>
                  <a:ext cx="3469780" cy="2586038"/>
                  <a:chOff x="3118" y="1975"/>
                  <a:chExt cx="2185" cy="1629"/>
                </a:xfrm>
              </p:grpSpPr>
              <p:sp>
                <p:nvSpPr>
                  <p:cNvPr id="65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65" y="2085"/>
                    <a:ext cx="5" cy="1519"/>
                  </a:xfrm>
                  <a:prstGeom prst="line">
                    <a:avLst/>
                  </a:prstGeom>
                  <a:noFill/>
                  <a:ln w="22225">
                    <a:solidFill>
                      <a:schemeClr val="bg1"/>
                    </a:solidFill>
                    <a:round/>
                    <a:tailEnd type="stealth" w="sm" len="med"/>
                  </a:ln>
                </p:spPr>
                <p:txBody>
                  <a:bodyPr/>
                  <a:lstStyle/>
                  <a:p>
                    <a:endParaRPr lang="zh-CN" altLang="en-US" sz="20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6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938" y="2295"/>
                    <a:ext cx="181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altLang="zh-CN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068" y="2681"/>
                    <a:ext cx="2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bg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20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0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896" y="3395"/>
                    <a:ext cx="317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-2</a:t>
                    </a:r>
                    <a:endParaRPr lang="en-US" altLang="zh-CN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118" y="2943"/>
                    <a:ext cx="1974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bg1"/>
                    </a:solidFill>
                    <a:round/>
                    <a:tailEnd type="stealth" w="sm" len="med"/>
                  </a:ln>
                </p:spPr>
                <p:txBody>
                  <a:bodyPr/>
                  <a:lstStyle/>
                  <a:p>
                    <a:endParaRPr lang="zh-CN" altLang="en-US" sz="20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2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694" y="2948"/>
                    <a:ext cx="297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</a:t>
                    </a:r>
                    <a:endParaRPr lang="en-US" altLang="zh-CN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4319" y="2948"/>
                    <a:ext cx="216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zh-CN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5096" y="2905"/>
                    <a:ext cx="207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endPara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4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988" y="1975"/>
                    <a:ext cx="176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endPara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902" y="2942"/>
                    <a:ext cx="233" cy="20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zh-CN" altLang="en-US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6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441" y="2948"/>
                    <a:ext cx="181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-2</a:t>
                    </a:r>
                    <a:endParaRPr lang="en-US" altLang="zh-CN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7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938" y="2574"/>
                    <a:ext cx="181" cy="1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zh-CN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5" name="Line 32"/>
                <p:cNvSpPr>
                  <a:spLocks noChangeShapeType="1"/>
                </p:cNvSpPr>
                <p:nvPr/>
              </p:nvSpPr>
              <p:spPr bwMode="auto">
                <a:xfrm>
                  <a:off x="6710123" y="3920347"/>
                  <a:ext cx="34700" cy="158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Line 32"/>
                <p:cNvSpPr>
                  <a:spLocks noChangeShapeType="1"/>
                </p:cNvSpPr>
                <p:nvPr/>
              </p:nvSpPr>
              <p:spPr bwMode="auto">
                <a:xfrm>
                  <a:off x="6710123" y="4335294"/>
                  <a:ext cx="34700" cy="0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20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9" name="Rectangle 51"/>
                <p:cNvSpPr>
                  <a:spLocks noChangeArrowheads="1"/>
                </p:cNvSpPr>
                <p:nvPr/>
              </p:nvSpPr>
              <p:spPr bwMode="auto">
                <a:xfrm>
                  <a:off x="7571253" y="3507854"/>
                  <a:ext cx="343008" cy="2459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en-US" altLang="zh-CN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zh-CN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1" name="Rectangle 41"/>
              <p:cNvSpPr>
                <a:spLocks noChangeArrowheads="1"/>
              </p:cNvSpPr>
              <p:nvPr/>
            </p:nvSpPr>
            <p:spPr bwMode="auto">
              <a:xfrm>
                <a:off x="6602978" y="4021012"/>
                <a:ext cx="489302" cy="28030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endParaRPr lang="en-US" altLang="zh-CN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>
              <a:off x="2462" y="8061"/>
              <a:ext cx="0" cy="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3361" y="8061"/>
              <a:ext cx="0" cy="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5075" y="8061"/>
              <a:ext cx="0" cy="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5996" y="8061"/>
              <a:ext cx="0" cy="62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4223" y="6458"/>
              <a:ext cx="69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51"/>
            <p:cNvSpPr>
              <a:spLocks noChangeArrowheads="1"/>
            </p:cNvSpPr>
            <p:nvPr/>
          </p:nvSpPr>
          <p:spPr bwMode="auto">
            <a:xfrm>
              <a:off x="6795" y="8131"/>
              <a:ext cx="673" cy="48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99"/>
          <p:cNvSpPr>
            <a:spLocks noChangeArrowheads="1"/>
          </p:cNvSpPr>
          <p:nvPr/>
        </p:nvSpPr>
        <p:spPr bwMode="auto">
          <a:xfrm>
            <a:off x="10330414" y="2430462"/>
            <a:ext cx="75819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330180" y="2920365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22"/>
          <p:cNvGrpSpPr/>
          <p:nvPr/>
        </p:nvGrpSpPr>
        <p:grpSpPr>
          <a:xfrm>
            <a:off x="4559566" y="3238380"/>
            <a:ext cx="1999529" cy="954225"/>
            <a:chOff x="1202" y="3065"/>
            <a:chExt cx="1305" cy="388"/>
          </a:xfrm>
        </p:grpSpPr>
        <p:sp>
          <p:nvSpPr>
            <p:cNvPr id="11288" name="Text Box 6"/>
            <p:cNvSpPr txBox="1"/>
            <p:nvPr/>
          </p:nvSpPr>
          <p:spPr>
            <a:xfrm>
              <a:off x="1292" y="3065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y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kx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+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b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 </a:t>
              </a:r>
              <a:r>
                <a:rPr lang="en-US" altLang="zh-CN" sz="2800" b="1" dirty="0">
                  <a:solidFill>
                    <a:schemeClr val="bg1"/>
                  </a:solidFill>
                  <a:latin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ax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9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oup 22"/>
          <p:cNvGrpSpPr/>
          <p:nvPr/>
        </p:nvGrpSpPr>
        <p:grpSpPr>
          <a:xfrm>
            <a:off x="1813191" y="4317245"/>
            <a:ext cx="1999529" cy="954225"/>
            <a:chOff x="1202" y="3065"/>
            <a:chExt cx="1305" cy="388"/>
          </a:xfrm>
        </p:grpSpPr>
        <p:sp>
          <p:nvSpPr>
            <p:cNvPr id="17" name="Text Box 6"/>
            <p:cNvSpPr txBox="1"/>
            <p:nvPr/>
          </p:nvSpPr>
          <p:spPr>
            <a:xfrm>
              <a:off x="1292" y="3065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=2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y </a:t>
              </a:r>
              <a:r>
                <a:rPr lang="en-US" altLang="zh-CN" sz="2800" b="1" dirty="0">
                  <a:solidFill>
                    <a:schemeClr val="bg1"/>
                  </a:solidFill>
                  <a:latin typeface="宋体" panose="02010600030101010101" pitchFamily="2" charset="-122"/>
                </a:rPr>
                <a:t>=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lstStyle/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endParaRPr kumimoji="0" sz="2800" i="0" u="none" strike="noStrike" kern="1200" cap="none" spc="150" normalizeH="0" baseline="0" noProof="1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流程图: 终止 13"/>
          <p:cNvSpPr/>
          <p:nvPr/>
        </p:nvSpPr>
        <p:spPr>
          <a:xfrm>
            <a:off x="4689475" y="2038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基础检测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21055" y="1128395"/>
            <a:ext cx="10549890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4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 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一家电信公司给顾客提供两种上网收费方式：方式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以每分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0.1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元的价格按上网所用时间计费；方式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除收月基本费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元外，再以每分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0.05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元的价格按上网所用时间计费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若上网所用时间为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分，计费为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元，如图，分别描述两种计费方式的图象，有下列结论：</a:t>
            </a:r>
            <a:endParaRPr 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66700" indent="-266700">
              <a:lnSpc>
                <a:spcPct val="150000"/>
              </a:lnSpc>
            </a:pP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①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图象甲描述的是方式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66700" indent="-266700">
              <a:lnSpc>
                <a:spcPct val="150000"/>
              </a:lnSpc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② 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图象乙描述的是方式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66700" indent="-266700">
              <a:lnSpc>
                <a:spcPct val="150000"/>
              </a:lnSpc>
            </a:pP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③ 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当上网所用的时间为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500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分时，选择方式</a:t>
            </a:r>
            <a:r>
              <a:rPr lang="en-US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省钱，</a:t>
            </a:r>
            <a:endParaRPr lang="zh-CN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66700" indent="-266700">
              <a:lnSpc>
                <a:spcPct val="150000"/>
              </a:lnSpc>
            </a:pP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其中正确结论的个数是（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zh-CN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266700" indent="-266700">
              <a:lnSpc>
                <a:spcPct val="150000"/>
              </a:lnSpc>
            </a:pP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A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     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	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C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 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	    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 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</a:t>
            </a:r>
            <a:endParaRPr lang="zh-CN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70730" y="5085715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endParaRPr lang="en-US" altLang="en-US" sz="2800" b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691752" y="2955818"/>
            <a:ext cx="3260728" cy="2863934"/>
            <a:chOff x="6529" y="1596"/>
            <a:chExt cx="8695" cy="6926"/>
          </a:xfrm>
        </p:grpSpPr>
        <p:grpSp>
          <p:nvGrpSpPr>
            <p:cNvPr id="8" name="组合 7"/>
            <p:cNvGrpSpPr/>
            <p:nvPr/>
          </p:nvGrpSpPr>
          <p:grpSpPr>
            <a:xfrm>
              <a:off x="8498" y="7408"/>
              <a:ext cx="5064" cy="57"/>
              <a:chOff x="5810" y="4708"/>
              <a:chExt cx="5064" cy="57"/>
            </a:xfrm>
          </p:grpSpPr>
          <p:cxnSp>
            <p:nvCxnSpPr>
              <p:cNvPr id="4" name="直接连接符 3"/>
              <p:cNvCxnSpPr/>
              <p:nvPr/>
            </p:nvCxnSpPr>
            <p:spPr>
              <a:xfrm>
                <a:off x="5810" y="4765"/>
                <a:ext cx="5065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tailEnd type="stealth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/>
              <p:cNvCxnSpPr/>
              <p:nvPr/>
            </p:nvCxnSpPr>
            <p:spPr>
              <a:xfrm>
                <a:off x="5820" y="4708"/>
                <a:ext cx="0" cy="57"/>
              </a:xfrm>
              <a:prstGeom prst="line">
                <a:avLst/>
              </a:prstGeom>
              <a:ln w="2540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8110" y="4708"/>
                <a:ext cx="0" cy="57"/>
              </a:xfrm>
              <a:prstGeom prst="line">
                <a:avLst/>
              </a:prstGeom>
              <a:ln w="2540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9963" y="4708"/>
                <a:ext cx="0" cy="57"/>
              </a:xfrm>
              <a:prstGeom prst="line">
                <a:avLst/>
              </a:prstGeom>
              <a:ln w="2540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/>
            <p:cNvGrpSpPr/>
            <p:nvPr/>
          </p:nvGrpSpPr>
          <p:grpSpPr>
            <a:xfrm rot="5400000" flipH="1">
              <a:off x="6011" y="4908"/>
              <a:ext cx="5064" cy="57"/>
              <a:chOff x="5810" y="4708"/>
              <a:chExt cx="5064" cy="57"/>
            </a:xfrm>
          </p:grpSpPr>
          <p:cxnSp>
            <p:nvCxnSpPr>
              <p:cNvPr id="2" name="直接连接符 1"/>
              <p:cNvCxnSpPr/>
              <p:nvPr/>
            </p:nvCxnSpPr>
            <p:spPr>
              <a:xfrm>
                <a:off x="5810" y="4765"/>
                <a:ext cx="5065" cy="0"/>
              </a:xfrm>
              <a:prstGeom prst="line">
                <a:avLst/>
              </a:prstGeom>
              <a:ln w="25400">
                <a:solidFill>
                  <a:schemeClr val="bg1"/>
                </a:solidFill>
                <a:tailEnd type="stealth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连接符 2"/>
              <p:cNvCxnSpPr/>
              <p:nvPr/>
            </p:nvCxnSpPr>
            <p:spPr>
              <a:xfrm>
                <a:off x="5820" y="4708"/>
                <a:ext cx="0" cy="57"/>
              </a:xfrm>
              <a:prstGeom prst="line">
                <a:avLst/>
              </a:prstGeom>
              <a:ln w="2540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8110" y="4708"/>
                <a:ext cx="0" cy="57"/>
              </a:xfrm>
              <a:prstGeom prst="line">
                <a:avLst/>
              </a:prstGeom>
              <a:ln w="2540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9963" y="4708"/>
                <a:ext cx="0" cy="57"/>
              </a:xfrm>
              <a:prstGeom prst="line">
                <a:avLst/>
              </a:prstGeom>
              <a:ln w="25400">
                <a:solidFill>
                  <a:srgbClr val="F0F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直接连接符 16"/>
            <p:cNvCxnSpPr/>
            <p:nvPr/>
          </p:nvCxnSpPr>
          <p:spPr>
            <a:xfrm>
              <a:off x="8506" y="3316"/>
              <a:ext cx="4224" cy="0"/>
            </a:xfrm>
            <a:prstGeom prst="line">
              <a:avLst/>
            </a:prstGeom>
            <a:ln w="15875">
              <a:solidFill>
                <a:srgbClr val="F0F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rot="16200000">
              <a:off x="10524" y="5353"/>
              <a:ext cx="4252" cy="0"/>
            </a:xfrm>
            <a:prstGeom prst="line">
              <a:avLst/>
            </a:prstGeom>
            <a:ln w="15875">
              <a:solidFill>
                <a:srgbClr val="F0F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8498" y="1822"/>
              <a:ext cx="5687" cy="5643"/>
            </a:xfrm>
            <a:prstGeom prst="line">
              <a:avLst/>
            </a:prstGeom>
            <a:ln w="41275">
              <a:solidFill>
                <a:srgbClr val="F0F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8514" y="2173"/>
              <a:ext cx="6710" cy="2996"/>
            </a:xfrm>
            <a:prstGeom prst="line">
              <a:avLst/>
            </a:prstGeom>
            <a:ln w="41275">
              <a:solidFill>
                <a:srgbClr val="F0F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50"/>
            <p:cNvSpPr txBox="1"/>
            <p:nvPr/>
          </p:nvSpPr>
          <p:spPr>
            <a:xfrm>
              <a:off x="12601" y="1596"/>
              <a:ext cx="9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甲</a:t>
              </a:r>
              <a:endPara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4185" y="2706"/>
              <a:ext cx="9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乙</a:t>
              </a:r>
              <a:endPara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1365" y="7409"/>
              <a:ext cx="1978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400</a:t>
              </a:r>
              <a:endParaRPr lang="en-US" altLang="zh-CN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3019" y="7409"/>
              <a:ext cx="212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en-US" altLang="zh-CN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/</a:t>
              </a:r>
              <a:r>
                <a: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分</a:t>
              </a:r>
              <a:endPara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529" y="2078"/>
              <a:ext cx="215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y/</a:t>
              </a:r>
              <a:r>
                <a:rPr lang="zh-CN" altLang="en-US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元</a:t>
              </a:r>
              <a:endPara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512" y="7408"/>
              <a:ext cx="138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i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endParaRPr lang="en-US" altLang="zh-CN" sz="2400" b="1" i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186" y="2954"/>
              <a:ext cx="138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40</a:t>
              </a:r>
              <a:endParaRPr lang="en-US" altLang="zh-CN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186" y="4807"/>
              <a:ext cx="138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noProof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</a:t>
              </a:r>
              <a:endParaRPr lang="en-US" altLang="zh-CN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4491990" y="3439795"/>
            <a:ext cx="17481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noProof="1">
                <a:solidFill>
                  <a:schemeClr val="accent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y=</a:t>
            </a:r>
            <a:r>
              <a:rPr lang="en-US" altLang="zh-CN" sz="2400" b="1" noProof="1">
                <a:solidFill>
                  <a:schemeClr val="accent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0.1</a:t>
            </a:r>
            <a:r>
              <a:rPr lang="en-US" altLang="zh-CN" sz="2400" b="1" i="1" noProof="1">
                <a:solidFill>
                  <a:schemeClr val="accent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endParaRPr lang="en-US" altLang="zh-CN" sz="2400" b="1" i="1" noProof="1">
              <a:solidFill>
                <a:schemeClr val="accent4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02505" y="3944620"/>
            <a:ext cx="17481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noProof="1">
                <a:solidFill>
                  <a:schemeClr val="accent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y=</a:t>
            </a:r>
            <a:r>
              <a:rPr lang="en-US" altLang="zh-CN" sz="2400" b="1" noProof="1">
                <a:solidFill>
                  <a:schemeClr val="accent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0.05</a:t>
            </a:r>
            <a:r>
              <a:rPr lang="en-US" altLang="zh-CN" sz="2400" b="1" i="1" noProof="1">
                <a:solidFill>
                  <a:schemeClr val="accent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x+</a:t>
            </a:r>
            <a:r>
              <a:rPr lang="en-US" altLang="zh-CN" sz="2400" b="1" noProof="1">
                <a:solidFill>
                  <a:schemeClr val="accent4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</a:t>
            </a:r>
            <a:endParaRPr lang="en-US" altLang="zh-CN" sz="2400" b="1" noProof="1">
              <a:solidFill>
                <a:schemeClr val="accent4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10" grpId="0"/>
      <p:bldP spid="13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25971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1877695" y="1224280"/>
            <a:ext cx="10418445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已知直线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经过点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）和点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k=</a:t>
            </a:r>
            <a:r>
              <a:rPr lang="en-US" altLang="zh-CN" sz="2800" b="1" i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b=</a:t>
            </a:r>
            <a:r>
              <a:rPr lang="en-US" altLang="zh-CN" sz="2800" b="1" i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.</a:t>
            </a: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）当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en-US" altLang="zh-CN" sz="2800" b="1" i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时，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y&gt;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；</a:t>
            </a:r>
            <a:endParaRPr lang="zh-CN" altLang="en-US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当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en-US" altLang="zh-CN" sz="2800" b="1" i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时，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y=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；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</a:t>
            </a: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当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en-US" altLang="zh-CN" sz="2800" b="1" i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时，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y&lt;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0.</a:t>
            </a: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  </a:t>
            </a: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grpSp>
        <p:nvGrpSpPr>
          <p:cNvPr id="123" name="组合 122"/>
          <p:cNvGrpSpPr/>
          <p:nvPr/>
        </p:nvGrpSpPr>
        <p:grpSpPr>
          <a:xfrm>
            <a:off x="8093710" y="1776095"/>
            <a:ext cx="3528695" cy="4161790"/>
            <a:chOff x="2254240" y="584708"/>
            <a:chExt cx="4242388" cy="5368312"/>
          </a:xfrm>
        </p:grpSpPr>
        <p:sp>
          <p:nvSpPr>
            <p:cNvPr id="124" name="文本框 123"/>
            <p:cNvSpPr txBox="1"/>
            <p:nvPr/>
          </p:nvSpPr>
          <p:spPr>
            <a:xfrm>
              <a:off x="6124772" y="3438200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4626063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5001677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文本框 126"/>
            <p:cNvSpPr txBox="1"/>
            <p:nvPr/>
          </p:nvSpPr>
          <p:spPr>
            <a:xfrm>
              <a:off x="5849093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5383214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3577758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3198032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文本框 130"/>
            <p:cNvSpPr txBox="1"/>
            <p:nvPr/>
          </p:nvSpPr>
          <p:spPr>
            <a:xfrm>
              <a:off x="2807751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2254240" y="3426714"/>
              <a:ext cx="4034790" cy="94590"/>
              <a:chOff x="2254240" y="3003798"/>
              <a:chExt cx="4034790" cy="94590"/>
            </a:xfrm>
          </p:grpSpPr>
          <p:cxnSp>
            <p:nvCxnSpPr>
              <p:cNvPr id="161" name="直接箭头连接符 160"/>
              <p:cNvCxnSpPr/>
              <p:nvPr/>
            </p:nvCxnSpPr>
            <p:spPr>
              <a:xfrm>
                <a:off x="2254240" y="3098388"/>
                <a:ext cx="4034790" cy="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接连接符 161"/>
              <p:cNvCxnSpPr/>
              <p:nvPr/>
            </p:nvCxnSpPr>
            <p:spPr>
              <a:xfrm>
                <a:off x="26091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>
              <a:xfrm>
                <a:off x="30308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>
              <a:xfrm>
                <a:off x="34526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>
              <a:xfrm>
                <a:off x="55612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>
              <a:xfrm>
                <a:off x="59829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>
              <a:xfrm>
                <a:off x="38743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>
              <a:xfrm>
                <a:off x="42960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47177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接连接符 169"/>
              <p:cNvCxnSpPr/>
              <p:nvPr/>
            </p:nvCxnSpPr>
            <p:spPr>
              <a:xfrm>
                <a:off x="51395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文本框 132"/>
            <p:cNvSpPr txBox="1"/>
            <p:nvPr/>
          </p:nvSpPr>
          <p:spPr>
            <a:xfrm>
              <a:off x="2319899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3936962" y="3468712"/>
              <a:ext cx="426159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文本框 134"/>
            <p:cNvSpPr txBox="1"/>
            <p:nvPr/>
          </p:nvSpPr>
          <p:spPr>
            <a:xfrm>
              <a:off x="3997895" y="3036497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3997895" y="2479732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3997895" y="1671171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3997895" y="2057729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文本框 138"/>
            <p:cNvSpPr txBox="1"/>
            <p:nvPr/>
          </p:nvSpPr>
          <p:spPr>
            <a:xfrm>
              <a:off x="3928965" y="3738489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文本框 139"/>
            <p:cNvSpPr txBox="1"/>
            <p:nvPr/>
          </p:nvSpPr>
          <p:spPr>
            <a:xfrm>
              <a:off x="3928965" y="415632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文本框 140"/>
            <p:cNvSpPr txBox="1"/>
            <p:nvPr/>
          </p:nvSpPr>
          <p:spPr>
            <a:xfrm>
              <a:off x="3928965" y="451664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3922385" y="5431589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3928965" y="495961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文本框 144"/>
            <p:cNvSpPr txBox="1"/>
            <p:nvPr/>
          </p:nvSpPr>
          <p:spPr>
            <a:xfrm>
              <a:off x="4001689" y="1200265"/>
              <a:ext cx="503181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6" name="组合 145"/>
            <p:cNvGrpSpPr/>
            <p:nvPr/>
          </p:nvGrpSpPr>
          <p:grpSpPr>
            <a:xfrm rot="5400000" flipH="1">
              <a:off x="1766949" y="3333151"/>
              <a:ext cx="5146416" cy="93321"/>
              <a:chOff x="1857856" y="3003798"/>
              <a:chExt cx="5146416" cy="93321"/>
            </a:xfrm>
          </p:grpSpPr>
          <p:cxnSp>
            <p:nvCxnSpPr>
              <p:cNvPr id="148" name="直接箭头连接符 147"/>
              <p:cNvCxnSpPr/>
              <p:nvPr/>
            </p:nvCxnSpPr>
            <p:spPr>
              <a:xfrm>
                <a:off x="1857856" y="3094085"/>
                <a:ext cx="5146416" cy="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>
                <a:off x="21874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>
                <a:off x="26091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连接符 150"/>
              <p:cNvCxnSpPr/>
              <p:nvPr/>
            </p:nvCxnSpPr>
            <p:spPr>
              <a:xfrm>
                <a:off x="30308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连接符 151"/>
              <p:cNvCxnSpPr/>
              <p:nvPr/>
            </p:nvCxnSpPr>
            <p:spPr>
              <a:xfrm>
                <a:off x="34526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接连接符 152"/>
              <p:cNvCxnSpPr/>
              <p:nvPr/>
            </p:nvCxnSpPr>
            <p:spPr>
              <a:xfrm>
                <a:off x="55612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接连接符 153"/>
              <p:cNvCxnSpPr/>
              <p:nvPr/>
            </p:nvCxnSpPr>
            <p:spPr>
              <a:xfrm>
                <a:off x="59829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/>
              <p:cNvCxnSpPr/>
              <p:nvPr/>
            </p:nvCxnSpPr>
            <p:spPr>
              <a:xfrm>
                <a:off x="64046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接连接符 156"/>
              <p:cNvCxnSpPr/>
              <p:nvPr/>
            </p:nvCxnSpPr>
            <p:spPr>
              <a:xfrm>
                <a:off x="38743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接连接符 157"/>
              <p:cNvCxnSpPr/>
              <p:nvPr/>
            </p:nvCxnSpPr>
            <p:spPr>
              <a:xfrm>
                <a:off x="42960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接连接符 158"/>
              <p:cNvCxnSpPr/>
              <p:nvPr/>
            </p:nvCxnSpPr>
            <p:spPr>
              <a:xfrm>
                <a:off x="47177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接连接符 159"/>
              <p:cNvCxnSpPr/>
              <p:nvPr/>
            </p:nvCxnSpPr>
            <p:spPr>
              <a:xfrm>
                <a:off x="51395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文本框 146"/>
            <p:cNvSpPr txBox="1"/>
            <p:nvPr/>
          </p:nvSpPr>
          <p:spPr>
            <a:xfrm>
              <a:off x="3978595" y="584708"/>
              <a:ext cx="35882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4" name="直接连接符 23"/>
          <p:cNvCxnSpPr/>
          <p:nvPr/>
        </p:nvCxnSpPr>
        <p:spPr>
          <a:xfrm flipH="1">
            <a:off x="8243570" y="2797175"/>
            <a:ext cx="3180715" cy="1472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9072880" y="2899410"/>
            <a:ext cx="2661920" cy="1649730"/>
            <a:chOff x="14288" y="3601"/>
            <a:chExt cx="4192" cy="2598"/>
          </a:xfrm>
        </p:grpSpPr>
        <p:sp>
          <p:nvSpPr>
            <p:cNvPr id="13323" name="文本框 7191"/>
            <p:cNvSpPr txBox="1"/>
            <p:nvPr/>
          </p:nvSpPr>
          <p:spPr>
            <a:xfrm>
              <a:off x="17992" y="5619"/>
              <a:ext cx="488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 flipV="1">
              <a:off x="15960" y="4369"/>
              <a:ext cx="0" cy="1020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5421" y="4371"/>
              <a:ext cx="553" cy="9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14851" y="4879"/>
              <a:ext cx="553" cy="0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14857" y="4883"/>
              <a:ext cx="0" cy="517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/>
            <p:cNvSpPr txBox="1"/>
            <p:nvPr/>
          </p:nvSpPr>
          <p:spPr>
            <a:xfrm>
              <a:off x="15672" y="3601"/>
              <a:ext cx="87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A</a:t>
              </a:r>
              <a:endParaRPr lang="zh-CN" altLang="en-US" sz="2800" b="1" i="1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4288" y="4241"/>
              <a:ext cx="87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B</a:t>
              </a:r>
              <a:endParaRPr lang="zh-CN" altLang="en-US" sz="2800" b="1" i="1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3167380" y="330581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=-3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193415" y="3942715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&lt;</a:t>
            </a:r>
            <a:r>
              <a:rPr lang="en-US" altLang="zh-CN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167380" y="265811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&gt;</a:t>
            </a:r>
            <a:r>
              <a:rPr lang="en-US" altLang="zh-CN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660900" y="203835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1.5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061970" y="203835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0.5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22" name="Group 22"/>
          <p:cNvGrpSpPr/>
          <p:nvPr/>
        </p:nvGrpSpPr>
        <p:grpSpPr>
          <a:xfrm>
            <a:off x="6576961" y="1936630"/>
            <a:ext cx="1999529" cy="954225"/>
            <a:chOff x="1202" y="3065"/>
            <a:chExt cx="1305" cy="388"/>
          </a:xfrm>
        </p:grpSpPr>
        <p:sp>
          <p:nvSpPr>
            <p:cNvPr id="7" name="Text Box 6"/>
            <p:cNvSpPr txBox="1"/>
            <p:nvPr/>
          </p:nvSpPr>
          <p:spPr>
            <a:xfrm>
              <a:off x="1292" y="3065"/>
              <a:ext cx="121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k+b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=2</a:t>
              </a:r>
              <a:r>
                <a:rPr lang="zh-CN" altLang="en-US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，</a:t>
              </a:r>
              <a:endPara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-</a:t>
              </a:r>
              <a:r>
                <a:rPr lang="en-US" altLang="zh-CN" sz="2800" b="1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k+b=</a:t>
              </a:r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AutoShape 25"/>
            <p:cNvSpPr/>
            <p:nvPr/>
          </p:nvSpPr>
          <p:spPr>
            <a:xfrm>
              <a:off x="1202" y="3120"/>
              <a:ext cx="95" cy="333"/>
            </a:xfrm>
            <a:prstGeom prst="leftBrace">
              <a:avLst>
                <a:gd name="adj1" fmla="val 75555"/>
                <a:gd name="adj2" fmla="val 50000"/>
              </a:avLst>
            </a:prstGeom>
            <a:noFill/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86050" y="5027930"/>
            <a:ext cx="2385060" cy="671830"/>
            <a:chOff x="9750" y="5049"/>
            <a:chExt cx="3756" cy="1058"/>
          </a:xfrm>
        </p:grpSpPr>
        <p:sp>
          <p:nvSpPr>
            <p:cNvPr id="12" name="圆角矩形标注 11"/>
            <p:cNvSpPr/>
            <p:nvPr/>
          </p:nvSpPr>
          <p:spPr>
            <a:xfrm flipV="1">
              <a:off x="9750" y="5049"/>
              <a:ext cx="3757" cy="1059"/>
            </a:xfrm>
            <a:prstGeom prst="wedgeRoundRectCallout">
              <a:avLst/>
            </a:prstGeom>
            <a:noFill/>
            <a:ln w="28575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067" y="5154"/>
              <a:ext cx="318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y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=0.5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+1.5</a:t>
              </a:r>
              <a:endParaRPr lang="zh-CN" altLang="en-US" sz="2800" b="1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cxnSp>
        <p:nvCxnSpPr>
          <p:cNvPr id="16" name="直接连接符 15"/>
          <p:cNvCxnSpPr/>
          <p:nvPr/>
        </p:nvCxnSpPr>
        <p:spPr>
          <a:xfrm flipH="1">
            <a:off x="8078470" y="4060190"/>
            <a:ext cx="33642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25971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598805" y="1226820"/>
            <a:ext cx="1041844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已知直线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经过点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）和点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）当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-3&lt;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 </a:t>
            </a:r>
            <a:r>
              <a:rPr 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时，则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的取值范围为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 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.</a:t>
            </a: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8243570" y="2454275"/>
            <a:ext cx="3180715" cy="14725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组合 122"/>
          <p:cNvGrpSpPr/>
          <p:nvPr/>
        </p:nvGrpSpPr>
        <p:grpSpPr>
          <a:xfrm>
            <a:off x="8093710" y="1433195"/>
            <a:ext cx="3528695" cy="4161790"/>
            <a:chOff x="2254240" y="584708"/>
            <a:chExt cx="4242388" cy="5368312"/>
          </a:xfrm>
        </p:grpSpPr>
        <p:sp>
          <p:nvSpPr>
            <p:cNvPr id="124" name="文本框 123"/>
            <p:cNvSpPr txBox="1"/>
            <p:nvPr/>
          </p:nvSpPr>
          <p:spPr>
            <a:xfrm>
              <a:off x="6124772" y="3438200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4626063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5001677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文本框 126"/>
            <p:cNvSpPr txBox="1"/>
            <p:nvPr/>
          </p:nvSpPr>
          <p:spPr>
            <a:xfrm>
              <a:off x="5849093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5383214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3577758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3198032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文本框 130"/>
            <p:cNvSpPr txBox="1"/>
            <p:nvPr/>
          </p:nvSpPr>
          <p:spPr>
            <a:xfrm>
              <a:off x="2807751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2254240" y="3426714"/>
              <a:ext cx="4034790" cy="94590"/>
              <a:chOff x="2254240" y="3003798"/>
              <a:chExt cx="4034790" cy="94590"/>
            </a:xfrm>
          </p:grpSpPr>
          <p:cxnSp>
            <p:nvCxnSpPr>
              <p:cNvPr id="161" name="直接箭头连接符 160"/>
              <p:cNvCxnSpPr/>
              <p:nvPr/>
            </p:nvCxnSpPr>
            <p:spPr>
              <a:xfrm>
                <a:off x="2254240" y="3098388"/>
                <a:ext cx="4034790" cy="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接连接符 161"/>
              <p:cNvCxnSpPr/>
              <p:nvPr/>
            </p:nvCxnSpPr>
            <p:spPr>
              <a:xfrm>
                <a:off x="26091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>
              <a:xfrm>
                <a:off x="30308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>
              <a:xfrm>
                <a:off x="34526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>
              <a:xfrm>
                <a:off x="55612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>
              <a:xfrm>
                <a:off x="59829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>
              <a:xfrm>
                <a:off x="38743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>
              <a:xfrm>
                <a:off x="42960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47177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接连接符 169"/>
              <p:cNvCxnSpPr/>
              <p:nvPr/>
            </p:nvCxnSpPr>
            <p:spPr>
              <a:xfrm>
                <a:off x="51395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文本框 132"/>
            <p:cNvSpPr txBox="1"/>
            <p:nvPr/>
          </p:nvSpPr>
          <p:spPr>
            <a:xfrm>
              <a:off x="2319899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3936962" y="3468712"/>
              <a:ext cx="426159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文本框 134"/>
            <p:cNvSpPr txBox="1"/>
            <p:nvPr/>
          </p:nvSpPr>
          <p:spPr>
            <a:xfrm>
              <a:off x="3997895" y="3036497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3997895" y="2479732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3997895" y="1671171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3997895" y="2057729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文本框 138"/>
            <p:cNvSpPr txBox="1"/>
            <p:nvPr/>
          </p:nvSpPr>
          <p:spPr>
            <a:xfrm>
              <a:off x="3928965" y="3738489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文本框 139"/>
            <p:cNvSpPr txBox="1"/>
            <p:nvPr/>
          </p:nvSpPr>
          <p:spPr>
            <a:xfrm>
              <a:off x="3928965" y="415632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文本框 140"/>
            <p:cNvSpPr txBox="1"/>
            <p:nvPr/>
          </p:nvSpPr>
          <p:spPr>
            <a:xfrm>
              <a:off x="3928965" y="451664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3922385" y="5431589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3928965" y="495961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文本框 144"/>
            <p:cNvSpPr txBox="1"/>
            <p:nvPr/>
          </p:nvSpPr>
          <p:spPr>
            <a:xfrm>
              <a:off x="4001689" y="1200265"/>
              <a:ext cx="503181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6" name="组合 145"/>
            <p:cNvGrpSpPr/>
            <p:nvPr/>
          </p:nvGrpSpPr>
          <p:grpSpPr>
            <a:xfrm rot="5400000" flipH="1">
              <a:off x="1766949" y="3333151"/>
              <a:ext cx="5146416" cy="93321"/>
              <a:chOff x="1857856" y="3003798"/>
              <a:chExt cx="5146416" cy="93321"/>
            </a:xfrm>
          </p:grpSpPr>
          <p:cxnSp>
            <p:nvCxnSpPr>
              <p:cNvPr id="148" name="直接箭头连接符 147"/>
              <p:cNvCxnSpPr/>
              <p:nvPr/>
            </p:nvCxnSpPr>
            <p:spPr>
              <a:xfrm>
                <a:off x="1857856" y="3094085"/>
                <a:ext cx="5146416" cy="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>
                <a:off x="21874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>
                <a:off x="26091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连接符 150"/>
              <p:cNvCxnSpPr/>
              <p:nvPr/>
            </p:nvCxnSpPr>
            <p:spPr>
              <a:xfrm>
                <a:off x="30308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连接符 151"/>
              <p:cNvCxnSpPr/>
              <p:nvPr/>
            </p:nvCxnSpPr>
            <p:spPr>
              <a:xfrm>
                <a:off x="34526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接连接符 152"/>
              <p:cNvCxnSpPr/>
              <p:nvPr/>
            </p:nvCxnSpPr>
            <p:spPr>
              <a:xfrm>
                <a:off x="55612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接连接符 153"/>
              <p:cNvCxnSpPr/>
              <p:nvPr/>
            </p:nvCxnSpPr>
            <p:spPr>
              <a:xfrm>
                <a:off x="59829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/>
              <p:cNvCxnSpPr/>
              <p:nvPr/>
            </p:nvCxnSpPr>
            <p:spPr>
              <a:xfrm>
                <a:off x="64046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接连接符 156"/>
              <p:cNvCxnSpPr/>
              <p:nvPr/>
            </p:nvCxnSpPr>
            <p:spPr>
              <a:xfrm>
                <a:off x="38743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接连接符 157"/>
              <p:cNvCxnSpPr/>
              <p:nvPr/>
            </p:nvCxnSpPr>
            <p:spPr>
              <a:xfrm>
                <a:off x="42960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接连接符 158"/>
              <p:cNvCxnSpPr/>
              <p:nvPr/>
            </p:nvCxnSpPr>
            <p:spPr>
              <a:xfrm>
                <a:off x="47177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接连接符 159"/>
              <p:cNvCxnSpPr/>
              <p:nvPr/>
            </p:nvCxnSpPr>
            <p:spPr>
              <a:xfrm>
                <a:off x="51395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文本框 146"/>
            <p:cNvSpPr txBox="1"/>
            <p:nvPr/>
          </p:nvSpPr>
          <p:spPr>
            <a:xfrm>
              <a:off x="3978595" y="584708"/>
              <a:ext cx="35882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323" name="文本框 7191"/>
          <p:cNvSpPr txBox="1"/>
          <p:nvPr/>
        </p:nvSpPr>
        <p:spPr>
          <a:xfrm>
            <a:off x="11424920" y="383794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 flipV="1">
            <a:off x="10134600" y="3044190"/>
            <a:ext cx="0" cy="64770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9792335" y="3045460"/>
            <a:ext cx="351155" cy="571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430385" y="3368040"/>
            <a:ext cx="35115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 flipV="1">
            <a:off x="9434195" y="3370580"/>
            <a:ext cx="0" cy="32829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9951720" y="2556510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072880" y="2962910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113905" y="198120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0</a:t>
            </a:r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&lt;y</a:t>
            </a:r>
            <a:r>
              <a:rPr lang="en-US" sz="20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altLang="zh-CN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 flipV="1">
            <a:off x="10127615" y="2564130"/>
            <a:ext cx="0" cy="17280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8742045" y="2581910"/>
            <a:ext cx="0" cy="17280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H="1">
            <a:off x="8733155" y="3054350"/>
            <a:ext cx="1393190" cy="64897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25971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Rectangle 21"/>
          <p:cNvSpPr/>
          <p:nvPr/>
        </p:nvSpPr>
        <p:spPr>
          <a:xfrm>
            <a:off x="598805" y="1226820"/>
            <a:ext cx="1041844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 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已知直线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=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kx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+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经过点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）和点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（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4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）当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-1&lt;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 </a:t>
            </a:r>
            <a:r>
              <a:rPr 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时，则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x</a:t>
            </a:r>
            <a:r>
              <a:rPr lang="zh-CN" altLang="en-US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的取值范围为</a:t>
            </a:r>
            <a:r>
              <a:rPr lang="zh-CN" altLang="en-US" sz="2800" b="1" u="sng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            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.</a:t>
            </a:r>
            <a:endParaRPr lang="en-US" altLang="zh-CN" sz="2800" b="1" spc="150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7418705" y="2454275"/>
            <a:ext cx="4005580" cy="1844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组合 122"/>
          <p:cNvGrpSpPr/>
          <p:nvPr/>
        </p:nvGrpSpPr>
        <p:grpSpPr>
          <a:xfrm>
            <a:off x="8093710" y="1433195"/>
            <a:ext cx="3528695" cy="4161790"/>
            <a:chOff x="2254240" y="584708"/>
            <a:chExt cx="4242388" cy="5368312"/>
          </a:xfrm>
        </p:grpSpPr>
        <p:sp>
          <p:nvSpPr>
            <p:cNvPr id="124" name="文本框 123"/>
            <p:cNvSpPr txBox="1"/>
            <p:nvPr/>
          </p:nvSpPr>
          <p:spPr>
            <a:xfrm>
              <a:off x="6124772" y="3438200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4626063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5001677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文本框 126"/>
            <p:cNvSpPr txBox="1"/>
            <p:nvPr/>
          </p:nvSpPr>
          <p:spPr>
            <a:xfrm>
              <a:off x="5849093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5383214" y="3473374"/>
              <a:ext cx="371856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3577758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3198032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文本框 130"/>
            <p:cNvSpPr txBox="1"/>
            <p:nvPr/>
          </p:nvSpPr>
          <p:spPr>
            <a:xfrm>
              <a:off x="2807751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2" name="组合 131"/>
            <p:cNvGrpSpPr/>
            <p:nvPr/>
          </p:nvGrpSpPr>
          <p:grpSpPr>
            <a:xfrm>
              <a:off x="2254240" y="3426714"/>
              <a:ext cx="4034790" cy="94590"/>
              <a:chOff x="2254240" y="3003798"/>
              <a:chExt cx="4034790" cy="94590"/>
            </a:xfrm>
          </p:grpSpPr>
          <p:cxnSp>
            <p:nvCxnSpPr>
              <p:cNvPr id="161" name="直接箭头连接符 160"/>
              <p:cNvCxnSpPr/>
              <p:nvPr/>
            </p:nvCxnSpPr>
            <p:spPr>
              <a:xfrm>
                <a:off x="2254240" y="3098388"/>
                <a:ext cx="4034790" cy="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接连接符 161"/>
              <p:cNvCxnSpPr/>
              <p:nvPr/>
            </p:nvCxnSpPr>
            <p:spPr>
              <a:xfrm>
                <a:off x="26091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>
              <a:xfrm>
                <a:off x="30308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>
              <a:xfrm>
                <a:off x="34526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>
              <a:xfrm>
                <a:off x="55612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>
              <a:xfrm>
                <a:off x="59829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>
              <a:xfrm>
                <a:off x="38743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>
              <a:xfrm>
                <a:off x="42960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>
              <a:xfrm>
                <a:off x="47177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接连接符 169"/>
              <p:cNvCxnSpPr/>
              <p:nvPr/>
            </p:nvCxnSpPr>
            <p:spPr>
              <a:xfrm>
                <a:off x="51395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文本框 132"/>
            <p:cNvSpPr txBox="1"/>
            <p:nvPr/>
          </p:nvSpPr>
          <p:spPr>
            <a:xfrm>
              <a:off x="2319899" y="3473374"/>
              <a:ext cx="45222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3936962" y="3468712"/>
              <a:ext cx="426159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文本框 134"/>
            <p:cNvSpPr txBox="1"/>
            <p:nvPr/>
          </p:nvSpPr>
          <p:spPr>
            <a:xfrm>
              <a:off x="3997895" y="3036497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3997895" y="2479732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3997895" y="1671171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3997895" y="1998753"/>
              <a:ext cx="35400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文本框 138"/>
            <p:cNvSpPr txBox="1"/>
            <p:nvPr/>
          </p:nvSpPr>
          <p:spPr>
            <a:xfrm>
              <a:off x="3928965" y="3664769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文本框 139"/>
            <p:cNvSpPr txBox="1"/>
            <p:nvPr/>
          </p:nvSpPr>
          <p:spPr>
            <a:xfrm>
              <a:off x="3928965" y="415632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文本框 140"/>
            <p:cNvSpPr txBox="1"/>
            <p:nvPr/>
          </p:nvSpPr>
          <p:spPr>
            <a:xfrm>
              <a:off x="3928965" y="451664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3922385" y="5431589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3928965" y="4959617"/>
              <a:ext cx="430513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文本框 144"/>
            <p:cNvSpPr txBox="1"/>
            <p:nvPr/>
          </p:nvSpPr>
          <p:spPr>
            <a:xfrm>
              <a:off x="4001689" y="1200265"/>
              <a:ext cx="503181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6" name="组合 145"/>
            <p:cNvGrpSpPr/>
            <p:nvPr/>
          </p:nvGrpSpPr>
          <p:grpSpPr>
            <a:xfrm rot="5400000" flipH="1">
              <a:off x="1766949" y="3333151"/>
              <a:ext cx="5146416" cy="93321"/>
              <a:chOff x="1857856" y="3003798"/>
              <a:chExt cx="5146416" cy="93321"/>
            </a:xfrm>
          </p:grpSpPr>
          <p:cxnSp>
            <p:nvCxnSpPr>
              <p:cNvPr id="148" name="直接箭头连接符 147"/>
              <p:cNvCxnSpPr/>
              <p:nvPr/>
            </p:nvCxnSpPr>
            <p:spPr>
              <a:xfrm>
                <a:off x="1857856" y="3094085"/>
                <a:ext cx="5146416" cy="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>
                <a:off x="21874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>
                <a:off x="26091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连接符 150"/>
              <p:cNvCxnSpPr/>
              <p:nvPr/>
            </p:nvCxnSpPr>
            <p:spPr>
              <a:xfrm>
                <a:off x="30308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连接符 151"/>
              <p:cNvCxnSpPr/>
              <p:nvPr/>
            </p:nvCxnSpPr>
            <p:spPr>
              <a:xfrm>
                <a:off x="34526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接连接符 152"/>
              <p:cNvCxnSpPr/>
              <p:nvPr/>
            </p:nvCxnSpPr>
            <p:spPr>
              <a:xfrm>
                <a:off x="55612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接连接符 153"/>
              <p:cNvCxnSpPr/>
              <p:nvPr/>
            </p:nvCxnSpPr>
            <p:spPr>
              <a:xfrm>
                <a:off x="59829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/>
              <p:cNvCxnSpPr/>
              <p:nvPr/>
            </p:nvCxnSpPr>
            <p:spPr>
              <a:xfrm>
                <a:off x="64046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接连接符 156"/>
              <p:cNvCxnSpPr/>
              <p:nvPr/>
            </p:nvCxnSpPr>
            <p:spPr>
              <a:xfrm>
                <a:off x="387432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接连接符 157"/>
              <p:cNvCxnSpPr/>
              <p:nvPr/>
            </p:nvCxnSpPr>
            <p:spPr>
              <a:xfrm>
                <a:off x="429605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接连接符 158"/>
              <p:cNvCxnSpPr/>
              <p:nvPr/>
            </p:nvCxnSpPr>
            <p:spPr>
              <a:xfrm>
                <a:off x="4717777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接连接符 159"/>
              <p:cNvCxnSpPr/>
              <p:nvPr/>
            </p:nvCxnSpPr>
            <p:spPr>
              <a:xfrm>
                <a:off x="5139502" y="3003798"/>
                <a:ext cx="0" cy="93321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文本框 146"/>
            <p:cNvSpPr txBox="1"/>
            <p:nvPr/>
          </p:nvSpPr>
          <p:spPr>
            <a:xfrm>
              <a:off x="3978595" y="584708"/>
              <a:ext cx="358824" cy="395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zh-CN" altLang="en-US" sz="1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323" name="文本框 7191"/>
          <p:cNvSpPr txBox="1"/>
          <p:nvPr/>
        </p:nvSpPr>
        <p:spPr>
          <a:xfrm>
            <a:off x="11424920" y="383794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 flipV="1">
            <a:off x="10134600" y="3044190"/>
            <a:ext cx="0" cy="64770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9792335" y="3045460"/>
            <a:ext cx="351155" cy="571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430385" y="3368040"/>
            <a:ext cx="35115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 flipV="1">
            <a:off x="9434195" y="3370580"/>
            <a:ext cx="0" cy="32829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9951720" y="2556510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072880" y="2962910"/>
            <a:ext cx="556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113905" y="2023110"/>
            <a:ext cx="141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-</a:t>
            </a:r>
            <a:r>
              <a:rPr lang="en-US" altLang="zh-CN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5</a:t>
            </a:r>
            <a:r>
              <a:rPr lang="en-US" altLang="zh-CN" sz="2800" b="1" i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&lt;x</a:t>
            </a:r>
            <a:r>
              <a:rPr lang="en-US" sz="2000" b="1">
                <a:solidFill>
                  <a:schemeClr val="accent4">
                    <a:lumMod val="60000"/>
                    <a:lumOff val="4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≤</a:t>
            </a:r>
            <a:r>
              <a:rPr lang="en-US" sz="2800" b="1" spc="15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 </a:t>
            </a:r>
            <a:r>
              <a:rPr lang="zh-CN" altLang="en-US" sz="28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</a:t>
            </a:r>
            <a:endParaRPr lang="zh-CN" altLang="en-US" sz="2800" b="1" i="1" spc="200" noProof="1">
              <a:ln>
                <a:solidFill>
                  <a:schemeClr val="accent4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5" name="直接连接符 4"/>
          <p:cNvCxnSpPr/>
          <p:nvPr/>
        </p:nvCxnSpPr>
        <p:spPr>
          <a:xfrm rot="16200000" flipH="1" flipV="1">
            <a:off x="9689495" y="1344900"/>
            <a:ext cx="0" cy="277200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16200000" flipH="1" flipV="1">
            <a:off x="9216885" y="2564270"/>
            <a:ext cx="0" cy="295200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2098675" y="2813050"/>
            <a:ext cx="2385060" cy="671830"/>
            <a:chOff x="9750" y="5049"/>
            <a:chExt cx="3756" cy="1058"/>
          </a:xfrm>
        </p:grpSpPr>
        <p:sp>
          <p:nvSpPr>
            <p:cNvPr id="12" name="圆角矩形标注 11"/>
            <p:cNvSpPr/>
            <p:nvPr/>
          </p:nvSpPr>
          <p:spPr>
            <a:xfrm flipV="1">
              <a:off x="9750" y="5049"/>
              <a:ext cx="3757" cy="1059"/>
            </a:xfrm>
            <a:prstGeom prst="wedgeRoundRectCallout">
              <a:avLst/>
            </a:prstGeom>
            <a:noFill/>
            <a:ln w="28575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067" y="5154"/>
              <a:ext cx="318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y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=0.5</a:t>
              </a: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x</a:t>
              </a:r>
              <a:r>
                <a:rPr lang="en-US" altLang="zh-CN" sz="2800" b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微软雅黑" panose="020B0503020204020204" pitchFamily="34" charset="-122"/>
                </a:rPr>
                <a:t>+1.5</a:t>
              </a:r>
              <a:endParaRPr lang="zh-CN" altLang="en-US" sz="2800" b="1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</p:grpSp>
      <p:cxnSp>
        <p:nvCxnSpPr>
          <p:cNvPr id="2" name="直接连接符 1"/>
          <p:cNvCxnSpPr/>
          <p:nvPr/>
        </p:nvCxnSpPr>
        <p:spPr>
          <a:xfrm flipH="1">
            <a:off x="8009255" y="2728595"/>
            <a:ext cx="2827655" cy="130111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lang="zh-CN" altLang="en-US" sz="3600" b="1" spc="200" noProof="1">
            <a:ln>
              <a:solidFill>
                <a:schemeClr val="accent4"/>
              </a:solidFill>
            </a:ln>
            <a:solidFill>
              <a:srgbClr val="FFFF0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+mj-lt"/>
            <a:ea typeface="+mj-ea"/>
            <a:cs typeface="+mj-cs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lang="zh-CN" altLang="en-US" sz="3600" b="1" spc="200" noProof="1">
            <a:ln>
              <a:solidFill>
                <a:schemeClr val="accent4"/>
              </a:solidFill>
            </a:ln>
            <a:solidFill>
              <a:srgbClr val="FFFF0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+mj-lt"/>
            <a:ea typeface="+mj-ea"/>
            <a:cs typeface="+mj-cs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3413</Words>
  <Application>WPS 演示</Application>
  <PresentationFormat>宽屏</PresentationFormat>
  <Paragraphs>652</Paragraphs>
  <Slides>22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8</vt:i4>
      </vt:variant>
      <vt:variant>
        <vt:lpstr>幻灯片标题</vt:lpstr>
      </vt:variant>
      <vt:variant>
        <vt:i4>22</vt:i4>
      </vt:variant>
    </vt:vector>
  </HeadingPairs>
  <TitlesOfParts>
    <vt:vector size="43" baseType="lpstr">
      <vt:lpstr>Arial</vt:lpstr>
      <vt:lpstr>宋体</vt:lpstr>
      <vt:lpstr>Wingdings</vt:lpstr>
      <vt:lpstr>微软雅黑</vt:lpstr>
      <vt:lpstr>等线 Light</vt:lpstr>
      <vt:lpstr>楷体</vt:lpstr>
      <vt:lpstr>黑体</vt:lpstr>
      <vt:lpstr>Times New Roman</vt:lpstr>
      <vt:lpstr>Arial Unicode MS</vt:lpstr>
      <vt:lpstr>等线</vt:lpstr>
      <vt:lpstr>Office 主题​​</vt:lpstr>
      <vt:lpstr>3_Office 主题​​</vt:lpstr>
      <vt:lpstr>7_Office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一次函数与方程不等式习题课</vt:lpstr>
      <vt:lpstr>一次函数与方程不等式习题课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16.2.1 二次根式的乘法</dc:title>
  <dc:creator>Administrator</dc:creator>
  <cp:lastModifiedBy>赵起超</cp:lastModifiedBy>
  <cp:revision>641</cp:revision>
  <dcterms:created xsi:type="dcterms:W3CDTF">2019-06-19T02:08:00Z</dcterms:created>
  <dcterms:modified xsi:type="dcterms:W3CDTF">2020-03-25T14:52:11Z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