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heme/theme3.xml" ContentType="application/vnd.openxmlformats-officedocument.theme+xml"/>
  <Override PartName="/ppt/tags/tag10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0" r:id="rId2"/>
  </p:sldMasterIdLst>
  <p:notesMasterIdLst>
    <p:notesMasterId r:id="rId27"/>
  </p:notesMasterIdLst>
  <p:sldIdLst>
    <p:sldId id="427" r:id="rId3"/>
    <p:sldId id="454" r:id="rId4"/>
    <p:sldId id="474" r:id="rId5"/>
    <p:sldId id="455" r:id="rId6"/>
    <p:sldId id="475" r:id="rId7"/>
    <p:sldId id="476" r:id="rId8"/>
    <p:sldId id="473" r:id="rId9"/>
    <p:sldId id="485" r:id="rId10"/>
    <p:sldId id="457" r:id="rId11"/>
    <p:sldId id="478" r:id="rId12"/>
    <p:sldId id="486" r:id="rId13"/>
    <p:sldId id="458" r:id="rId14"/>
    <p:sldId id="480" r:id="rId15"/>
    <p:sldId id="481" r:id="rId16"/>
    <p:sldId id="488" r:id="rId17"/>
    <p:sldId id="482" r:id="rId18"/>
    <p:sldId id="459" r:id="rId19"/>
    <p:sldId id="483" r:id="rId20"/>
    <p:sldId id="484" r:id="rId21"/>
    <p:sldId id="489" r:id="rId22"/>
    <p:sldId id="461" r:id="rId23"/>
    <p:sldId id="490" r:id="rId24"/>
    <p:sldId id="472" r:id="rId25"/>
    <p:sldId id="460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0">
          <p15:clr>
            <a:srgbClr val="A4A3A4"/>
          </p15:clr>
        </p15:guide>
        <p15:guide id="2" pos="383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u ming" initials="zm" lastIdx="6" clrIdx="0">
    <p:extLst>
      <p:ext uri="{19B8F6BF-5375-455C-9EA6-DF929625EA0E}">
        <p15:presenceInfo xmlns:p15="http://schemas.microsoft.com/office/powerpoint/2012/main" userId="8486efbad00ef7d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6509"/>
    <a:srgbClr val="F6FEB8"/>
    <a:srgbClr val="F1F1E7"/>
    <a:srgbClr val="0066FF"/>
    <a:srgbClr val="D2D2D2"/>
    <a:srgbClr val="000000"/>
    <a:srgbClr val="3366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76" y="156"/>
      </p:cViewPr>
      <p:guideLst>
        <p:guide orient="horz" pos="2240"/>
        <p:guide pos="3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422627-7175-4823-A0FB-E0F1892A14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BC0964C-58C2-4058-BD68-D86D3694A97E}">
      <dgm:prSet phldrT="[文本]" custT="1"/>
      <dgm:spPr>
        <a:solidFill>
          <a:schemeClr val="accent5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基础知识检测</a:t>
          </a:r>
        </a:p>
      </dgm:t>
    </dgm:pt>
    <dgm:pt modelId="{D0CD2D60-D1D6-4545-A455-521965428E4A}" type="parTrans" cxnId="{700E9A82-E5BC-4A3B-AFAA-22B2683C6608}">
      <dgm:prSet/>
      <dgm:spPr/>
      <dgm:t>
        <a:bodyPr/>
        <a:lstStyle/>
        <a:p>
          <a:endParaRPr lang="zh-CN" altLang="en-US"/>
        </a:p>
      </dgm:t>
    </dgm:pt>
    <dgm:pt modelId="{02EE6172-F611-4B2B-94C7-B5E1AF2CDE3C}" type="sibTrans" cxnId="{700E9A82-E5BC-4A3B-AFAA-22B2683C6608}">
      <dgm:prSet/>
      <dgm:spPr/>
      <dgm:t>
        <a:bodyPr/>
        <a:lstStyle/>
        <a:p>
          <a:endParaRPr lang="zh-CN" altLang="en-US"/>
        </a:p>
      </dgm:t>
    </dgm:pt>
    <dgm:pt modelId="{F6A757B0-35DE-408B-8B56-2B2F0DE09696}" type="pres">
      <dgm:prSet presAssocID="{03422627-7175-4823-A0FB-E0F1892A1498}" presName="linear" presStyleCnt="0">
        <dgm:presLayoutVars>
          <dgm:animLvl val="lvl"/>
          <dgm:resizeHandles val="exact"/>
        </dgm:presLayoutVars>
      </dgm:prSet>
      <dgm:spPr/>
    </dgm:pt>
    <dgm:pt modelId="{A88E8A7A-2211-4792-8C95-32AE2F1100F8}" type="pres">
      <dgm:prSet presAssocID="{DBC0964C-58C2-4058-BD68-D86D3694A97E}" presName="parentText" presStyleLbl="node1" presStyleIdx="0" presStyleCnt="1" custScaleX="44793" custScaleY="52655" custLinFactY="-49985" custLinFactNeighborX="7146" custLinFactNeighborY="-100000">
        <dgm:presLayoutVars>
          <dgm:chMax val="0"/>
          <dgm:bulletEnabled val="1"/>
        </dgm:presLayoutVars>
      </dgm:prSet>
      <dgm:spPr/>
    </dgm:pt>
  </dgm:ptLst>
  <dgm:cxnLst>
    <dgm:cxn modelId="{C931E238-CD5D-411D-99D5-19F6856973A9}" type="presOf" srcId="{DBC0964C-58C2-4058-BD68-D86D3694A97E}" destId="{A88E8A7A-2211-4792-8C95-32AE2F1100F8}" srcOrd="0" destOrd="0" presId="urn:microsoft.com/office/officeart/2005/8/layout/vList2"/>
    <dgm:cxn modelId="{700E9A82-E5BC-4A3B-AFAA-22B2683C6608}" srcId="{03422627-7175-4823-A0FB-E0F1892A1498}" destId="{DBC0964C-58C2-4058-BD68-D86D3694A97E}" srcOrd="0" destOrd="0" parTransId="{D0CD2D60-D1D6-4545-A455-521965428E4A}" sibTransId="{02EE6172-F611-4B2B-94C7-B5E1AF2CDE3C}"/>
    <dgm:cxn modelId="{ADE62DEC-759A-464D-A5E6-837E8BF87DB6}" type="presOf" srcId="{03422627-7175-4823-A0FB-E0F1892A1498}" destId="{F6A757B0-35DE-408B-8B56-2B2F0DE09696}" srcOrd="0" destOrd="0" presId="urn:microsoft.com/office/officeart/2005/8/layout/vList2"/>
    <dgm:cxn modelId="{171A1B23-BC0B-40D5-B234-E0C87F12D5D4}" type="presParOf" srcId="{F6A757B0-35DE-408B-8B56-2B2F0DE09696}" destId="{A88E8A7A-2211-4792-8C95-32AE2F1100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3422627-7175-4823-A0FB-E0F1892A14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BC0964C-58C2-4058-BD68-D86D3694A97E}">
      <dgm:prSet phldrT="[文本]" custT="1"/>
      <dgm:spPr>
        <a:solidFill>
          <a:schemeClr val="accent5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知识结构图</a:t>
          </a:r>
        </a:p>
      </dgm:t>
    </dgm:pt>
    <dgm:pt modelId="{D0CD2D60-D1D6-4545-A455-521965428E4A}" type="parTrans" cxnId="{700E9A82-E5BC-4A3B-AFAA-22B2683C6608}">
      <dgm:prSet/>
      <dgm:spPr/>
      <dgm:t>
        <a:bodyPr/>
        <a:lstStyle/>
        <a:p>
          <a:endParaRPr lang="zh-CN" altLang="en-US"/>
        </a:p>
      </dgm:t>
    </dgm:pt>
    <dgm:pt modelId="{02EE6172-F611-4B2B-94C7-B5E1AF2CDE3C}" type="sibTrans" cxnId="{700E9A82-E5BC-4A3B-AFAA-22B2683C6608}">
      <dgm:prSet/>
      <dgm:spPr/>
      <dgm:t>
        <a:bodyPr/>
        <a:lstStyle/>
        <a:p>
          <a:endParaRPr lang="zh-CN" altLang="en-US"/>
        </a:p>
      </dgm:t>
    </dgm:pt>
    <dgm:pt modelId="{F6A757B0-35DE-408B-8B56-2B2F0DE09696}" type="pres">
      <dgm:prSet presAssocID="{03422627-7175-4823-A0FB-E0F1892A1498}" presName="linear" presStyleCnt="0">
        <dgm:presLayoutVars>
          <dgm:animLvl val="lvl"/>
          <dgm:resizeHandles val="exact"/>
        </dgm:presLayoutVars>
      </dgm:prSet>
      <dgm:spPr/>
    </dgm:pt>
    <dgm:pt modelId="{A88E8A7A-2211-4792-8C95-32AE2F1100F8}" type="pres">
      <dgm:prSet presAssocID="{DBC0964C-58C2-4058-BD68-D86D3694A97E}" presName="parentText" presStyleLbl="node1" presStyleIdx="0" presStyleCnt="1" custScaleX="61813" custScaleY="56899" custLinFactNeighborX="7904" custLinFactNeighborY="-21">
        <dgm:presLayoutVars>
          <dgm:chMax val="0"/>
          <dgm:bulletEnabled val="1"/>
        </dgm:presLayoutVars>
      </dgm:prSet>
      <dgm:spPr/>
    </dgm:pt>
  </dgm:ptLst>
  <dgm:cxnLst>
    <dgm:cxn modelId="{C931E238-CD5D-411D-99D5-19F6856973A9}" type="presOf" srcId="{DBC0964C-58C2-4058-BD68-D86D3694A97E}" destId="{A88E8A7A-2211-4792-8C95-32AE2F1100F8}" srcOrd="0" destOrd="0" presId="urn:microsoft.com/office/officeart/2005/8/layout/vList2"/>
    <dgm:cxn modelId="{700E9A82-E5BC-4A3B-AFAA-22B2683C6608}" srcId="{03422627-7175-4823-A0FB-E0F1892A1498}" destId="{DBC0964C-58C2-4058-BD68-D86D3694A97E}" srcOrd="0" destOrd="0" parTransId="{D0CD2D60-D1D6-4545-A455-521965428E4A}" sibTransId="{02EE6172-F611-4B2B-94C7-B5E1AF2CDE3C}"/>
    <dgm:cxn modelId="{ADE62DEC-759A-464D-A5E6-837E8BF87DB6}" type="presOf" srcId="{03422627-7175-4823-A0FB-E0F1892A1498}" destId="{F6A757B0-35DE-408B-8B56-2B2F0DE09696}" srcOrd="0" destOrd="0" presId="urn:microsoft.com/office/officeart/2005/8/layout/vList2"/>
    <dgm:cxn modelId="{171A1B23-BC0B-40D5-B234-E0C87F12D5D4}" type="presParOf" srcId="{F6A757B0-35DE-408B-8B56-2B2F0DE09696}" destId="{A88E8A7A-2211-4792-8C95-32AE2F1100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3422627-7175-4823-A0FB-E0F1892A14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BC0964C-58C2-4058-BD68-D86D3694A97E}">
      <dgm:prSet phldrT="[文本]" custT="1"/>
      <dgm:spPr>
        <a:solidFill>
          <a:schemeClr val="accent5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典例分析</a:t>
          </a:r>
        </a:p>
      </dgm:t>
    </dgm:pt>
    <dgm:pt modelId="{02EE6172-F611-4B2B-94C7-B5E1AF2CDE3C}" type="sibTrans" cxnId="{700E9A82-E5BC-4A3B-AFAA-22B2683C6608}">
      <dgm:prSet/>
      <dgm:spPr/>
      <dgm:t>
        <a:bodyPr/>
        <a:lstStyle/>
        <a:p>
          <a:endParaRPr lang="zh-CN" altLang="en-US"/>
        </a:p>
      </dgm:t>
    </dgm:pt>
    <dgm:pt modelId="{D0CD2D60-D1D6-4545-A455-521965428E4A}" type="parTrans" cxnId="{700E9A82-E5BC-4A3B-AFAA-22B2683C6608}">
      <dgm:prSet/>
      <dgm:spPr/>
      <dgm:t>
        <a:bodyPr/>
        <a:lstStyle/>
        <a:p>
          <a:endParaRPr lang="zh-CN" altLang="en-US"/>
        </a:p>
      </dgm:t>
    </dgm:pt>
    <dgm:pt modelId="{F6A757B0-35DE-408B-8B56-2B2F0DE09696}" type="pres">
      <dgm:prSet presAssocID="{03422627-7175-4823-A0FB-E0F1892A1498}" presName="linear" presStyleCnt="0">
        <dgm:presLayoutVars>
          <dgm:animLvl val="lvl"/>
          <dgm:resizeHandles val="exact"/>
        </dgm:presLayoutVars>
      </dgm:prSet>
      <dgm:spPr/>
    </dgm:pt>
    <dgm:pt modelId="{A88E8A7A-2211-4792-8C95-32AE2F1100F8}" type="pres">
      <dgm:prSet presAssocID="{DBC0964C-58C2-4058-BD68-D86D3694A97E}" presName="parentText" presStyleLbl="node1" presStyleIdx="0" presStyleCnt="1" custScaleX="44793" custScaleY="52655" custLinFactNeighborX="7146" custLinFactNeighborY="-2909">
        <dgm:presLayoutVars>
          <dgm:chMax val="0"/>
          <dgm:bulletEnabled val="1"/>
        </dgm:presLayoutVars>
      </dgm:prSet>
      <dgm:spPr/>
    </dgm:pt>
  </dgm:ptLst>
  <dgm:cxnLst>
    <dgm:cxn modelId="{C931E238-CD5D-411D-99D5-19F6856973A9}" type="presOf" srcId="{DBC0964C-58C2-4058-BD68-D86D3694A97E}" destId="{A88E8A7A-2211-4792-8C95-32AE2F1100F8}" srcOrd="0" destOrd="0" presId="urn:microsoft.com/office/officeart/2005/8/layout/vList2"/>
    <dgm:cxn modelId="{700E9A82-E5BC-4A3B-AFAA-22B2683C6608}" srcId="{03422627-7175-4823-A0FB-E0F1892A1498}" destId="{DBC0964C-58C2-4058-BD68-D86D3694A97E}" srcOrd="0" destOrd="0" parTransId="{D0CD2D60-D1D6-4545-A455-521965428E4A}" sibTransId="{02EE6172-F611-4B2B-94C7-B5E1AF2CDE3C}"/>
    <dgm:cxn modelId="{ADE62DEC-759A-464D-A5E6-837E8BF87DB6}" type="presOf" srcId="{03422627-7175-4823-A0FB-E0F1892A1498}" destId="{F6A757B0-35DE-408B-8B56-2B2F0DE09696}" srcOrd="0" destOrd="0" presId="urn:microsoft.com/office/officeart/2005/8/layout/vList2"/>
    <dgm:cxn modelId="{171A1B23-BC0B-40D5-B234-E0C87F12D5D4}" type="presParOf" srcId="{F6A757B0-35DE-408B-8B56-2B2F0DE09696}" destId="{A88E8A7A-2211-4792-8C95-32AE2F1100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37CFB8C-19FC-445E-A107-36782C28630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D8E8F906-973B-4051-B060-CE605DFA488D}">
      <dgm:prSet phldrT="[文本]"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cs"/>
            </a:rPr>
            <a:t>数学思想方法</a:t>
          </a:r>
        </a:p>
      </dgm:t>
    </dgm:pt>
    <dgm:pt modelId="{44A9B581-7D3B-43AC-BE47-AB52BF54625D}" type="parTrans" cxnId="{67D44A03-091D-4F56-878C-B5412C6F1859}">
      <dgm:prSet/>
      <dgm:spPr/>
      <dgm:t>
        <a:bodyPr/>
        <a:lstStyle/>
        <a:p>
          <a:endParaRPr lang="zh-CN" altLang="en-US" sz="2400"/>
        </a:p>
      </dgm:t>
    </dgm:pt>
    <dgm:pt modelId="{075FEE93-F0AC-4ED0-8286-A6DCB6F962DA}" type="sibTrans" cxnId="{67D44A03-091D-4F56-878C-B5412C6F1859}">
      <dgm:prSet/>
      <dgm:spPr/>
      <dgm:t>
        <a:bodyPr/>
        <a:lstStyle/>
        <a:p>
          <a:endParaRPr lang="zh-CN" altLang="en-US" sz="2400"/>
        </a:p>
      </dgm:t>
    </dgm:pt>
    <dgm:pt modelId="{A6E90FFD-F570-473A-B426-5AC6C4A855F7}">
      <dgm:prSet phldrT="[文本]"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cs"/>
            </a:rPr>
            <a:t>从特殊到一般</a:t>
          </a:r>
        </a:p>
      </dgm:t>
    </dgm:pt>
    <dgm:pt modelId="{53D93B8C-2CB8-41AF-B173-280910D8F4B6}" type="parTrans" cxnId="{A517EF7C-541E-40C5-BB2B-657397B2B4FB}">
      <dgm:prSet custT="1"/>
      <dgm:spPr/>
      <dgm:t>
        <a:bodyPr/>
        <a:lstStyle/>
        <a:p>
          <a:endParaRPr lang="zh-CN" altLang="en-US" sz="2400"/>
        </a:p>
      </dgm:t>
    </dgm:pt>
    <dgm:pt modelId="{E1CE50E2-7065-4139-9A74-8D3B528A6FDF}" type="sibTrans" cxnId="{A517EF7C-541E-40C5-BB2B-657397B2B4FB}">
      <dgm:prSet/>
      <dgm:spPr/>
      <dgm:t>
        <a:bodyPr/>
        <a:lstStyle/>
        <a:p>
          <a:endParaRPr lang="zh-CN" altLang="en-US" sz="2400"/>
        </a:p>
      </dgm:t>
    </dgm:pt>
    <dgm:pt modelId="{87BB6855-FB3D-45C9-A548-04C29DEB772B}">
      <dgm:prSet phldrT="[文本]" custT="1"/>
      <dgm:spPr/>
      <dgm:t>
        <a:bodyPr/>
        <a:lstStyle/>
        <a:p>
          <a:r>
            <a:rPr lang="zh-CN" altLang="en-US" sz="2400" b="1" dirty="0"/>
            <a:t>数形结合</a:t>
          </a:r>
        </a:p>
      </dgm:t>
    </dgm:pt>
    <dgm:pt modelId="{C1788B11-9465-4CD8-82FD-34FA47CB3054}" type="parTrans" cxnId="{8F455744-A7BA-476C-9763-2DF11CAD27FF}">
      <dgm:prSet custT="1"/>
      <dgm:spPr/>
      <dgm:t>
        <a:bodyPr/>
        <a:lstStyle/>
        <a:p>
          <a:endParaRPr lang="zh-CN" altLang="en-US" sz="2400"/>
        </a:p>
      </dgm:t>
    </dgm:pt>
    <dgm:pt modelId="{D0575F8C-D312-4BC1-B820-D35633839C89}" type="sibTrans" cxnId="{8F455744-A7BA-476C-9763-2DF11CAD27FF}">
      <dgm:prSet/>
      <dgm:spPr/>
      <dgm:t>
        <a:bodyPr/>
        <a:lstStyle/>
        <a:p>
          <a:endParaRPr lang="zh-CN" altLang="en-US" sz="2400"/>
        </a:p>
      </dgm:t>
    </dgm:pt>
    <dgm:pt modelId="{3EB6E4ED-BDBF-42D9-9990-458A057CD8F4}">
      <dgm:prSet phldrT="[文本]"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cs"/>
            </a:rPr>
            <a:t>分类讨论</a:t>
          </a:r>
          <a:endParaRPr lang="en-US" altLang="zh-CN" sz="2400" b="1" kern="1200" dirty="0">
            <a:solidFill>
              <a:prstClr val="white"/>
            </a:solidFill>
            <a:latin typeface="Calibri"/>
            <a:ea typeface="宋体" panose="02010600030101010101" pitchFamily="2" charset="-122"/>
            <a:cs typeface="+mn-cs"/>
          </a:endParaRPr>
        </a:p>
      </dgm:t>
    </dgm:pt>
    <dgm:pt modelId="{77604FB2-7488-4BE8-AE63-40B92E5955B3}" type="parTrans" cxnId="{8DEE0147-C5CF-4D33-9E4E-7243639C4550}">
      <dgm:prSet custT="1"/>
      <dgm:spPr/>
      <dgm:t>
        <a:bodyPr/>
        <a:lstStyle/>
        <a:p>
          <a:endParaRPr lang="zh-CN" altLang="en-US" sz="2400"/>
        </a:p>
      </dgm:t>
    </dgm:pt>
    <dgm:pt modelId="{E36186FA-CCEA-4C1A-87A5-59E7A6E725FB}" type="sibTrans" cxnId="{8DEE0147-C5CF-4D33-9E4E-7243639C4550}">
      <dgm:prSet/>
      <dgm:spPr/>
      <dgm:t>
        <a:bodyPr/>
        <a:lstStyle/>
        <a:p>
          <a:endParaRPr lang="zh-CN" altLang="en-US" sz="2400"/>
        </a:p>
      </dgm:t>
    </dgm:pt>
    <dgm:pt modelId="{09285B3C-0CDC-4318-A020-D6C2D8100D10}">
      <dgm:prSet phldrT="[文本]"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cs"/>
            </a:rPr>
            <a:t>数学建模</a:t>
          </a:r>
          <a:endParaRPr lang="en-US" altLang="zh-CN" sz="2400" b="1" kern="1200" dirty="0">
            <a:solidFill>
              <a:prstClr val="white"/>
            </a:solidFill>
            <a:latin typeface="Calibri"/>
            <a:ea typeface="宋体" panose="02010600030101010101" pitchFamily="2" charset="-122"/>
            <a:cs typeface="+mn-cs"/>
          </a:endParaRPr>
        </a:p>
      </dgm:t>
    </dgm:pt>
    <dgm:pt modelId="{27C4A303-57FB-407D-AA6F-0D7413F008BA}" type="parTrans" cxnId="{0DC7B196-EE52-456F-BC81-48ACBB111D0B}">
      <dgm:prSet custT="1"/>
      <dgm:spPr/>
      <dgm:t>
        <a:bodyPr/>
        <a:lstStyle/>
        <a:p>
          <a:endParaRPr lang="zh-CN" altLang="en-US" sz="2400"/>
        </a:p>
      </dgm:t>
    </dgm:pt>
    <dgm:pt modelId="{7FAA2174-5474-4725-A6E5-4EC51F2F18F9}" type="sibTrans" cxnId="{0DC7B196-EE52-456F-BC81-48ACBB111D0B}">
      <dgm:prSet/>
      <dgm:spPr/>
      <dgm:t>
        <a:bodyPr/>
        <a:lstStyle/>
        <a:p>
          <a:endParaRPr lang="zh-CN" altLang="en-US" sz="2400"/>
        </a:p>
      </dgm:t>
    </dgm:pt>
    <dgm:pt modelId="{560047C6-4E2B-4657-88E3-0E4BFF3180D7}" type="pres">
      <dgm:prSet presAssocID="{937CFB8C-19FC-445E-A107-36782C28630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D021DD4-DBD2-4259-B5EF-FEA149ACCD1F}" type="pres">
      <dgm:prSet presAssocID="{D8E8F906-973B-4051-B060-CE605DFA488D}" presName="root1" presStyleCnt="0"/>
      <dgm:spPr/>
    </dgm:pt>
    <dgm:pt modelId="{6598ED4B-EB81-41DF-930B-563076A56825}" type="pres">
      <dgm:prSet presAssocID="{D8E8F906-973B-4051-B060-CE605DFA488D}" presName="LevelOneTextNode" presStyleLbl="node0" presStyleIdx="0" presStyleCnt="1" custAng="5400000" custScaleX="78790" custScaleY="48254" custLinFactX="-13330" custLinFactNeighborX="-100000" custLinFactNeighborY="-1875">
        <dgm:presLayoutVars>
          <dgm:chPref val="3"/>
        </dgm:presLayoutVars>
      </dgm:prSet>
      <dgm:spPr/>
    </dgm:pt>
    <dgm:pt modelId="{A447E2DE-219B-4785-A936-9E156F78D16E}" type="pres">
      <dgm:prSet presAssocID="{D8E8F906-973B-4051-B060-CE605DFA488D}" presName="level2hierChild" presStyleCnt="0"/>
      <dgm:spPr/>
    </dgm:pt>
    <dgm:pt modelId="{B1F50AF4-7680-4D87-BA70-73BF211F3F3B}" type="pres">
      <dgm:prSet presAssocID="{53D93B8C-2CB8-41AF-B173-280910D8F4B6}" presName="conn2-1" presStyleLbl="parChTrans1D2" presStyleIdx="0" presStyleCnt="4"/>
      <dgm:spPr/>
    </dgm:pt>
    <dgm:pt modelId="{D3099811-4E43-415A-BD5C-1911DD9E7358}" type="pres">
      <dgm:prSet presAssocID="{53D93B8C-2CB8-41AF-B173-280910D8F4B6}" presName="connTx" presStyleLbl="parChTrans1D2" presStyleIdx="0" presStyleCnt="4"/>
      <dgm:spPr/>
    </dgm:pt>
    <dgm:pt modelId="{12816CE9-A400-47FA-8D0A-B8A32DBBB941}" type="pres">
      <dgm:prSet presAssocID="{A6E90FFD-F570-473A-B426-5AC6C4A855F7}" presName="root2" presStyleCnt="0"/>
      <dgm:spPr/>
    </dgm:pt>
    <dgm:pt modelId="{553E43FF-211E-4DC2-9F5C-D5F23AE28736}" type="pres">
      <dgm:prSet presAssocID="{A6E90FFD-F570-473A-B426-5AC6C4A855F7}" presName="LevelTwoTextNode" presStyleLbl="node2" presStyleIdx="0" presStyleCnt="4">
        <dgm:presLayoutVars>
          <dgm:chPref val="3"/>
        </dgm:presLayoutVars>
      </dgm:prSet>
      <dgm:spPr/>
    </dgm:pt>
    <dgm:pt modelId="{30C3D7C6-5E56-4DAF-8D29-E35BDE67B02C}" type="pres">
      <dgm:prSet presAssocID="{A6E90FFD-F570-473A-B426-5AC6C4A855F7}" presName="level3hierChild" presStyleCnt="0"/>
      <dgm:spPr/>
    </dgm:pt>
    <dgm:pt modelId="{80F91CC4-C8E3-4F05-84D7-2A4B6B0B92CF}" type="pres">
      <dgm:prSet presAssocID="{C1788B11-9465-4CD8-82FD-34FA47CB3054}" presName="conn2-1" presStyleLbl="parChTrans1D2" presStyleIdx="1" presStyleCnt="4"/>
      <dgm:spPr/>
    </dgm:pt>
    <dgm:pt modelId="{40669B65-2B1F-4349-A119-9086FEF48E03}" type="pres">
      <dgm:prSet presAssocID="{C1788B11-9465-4CD8-82FD-34FA47CB3054}" presName="connTx" presStyleLbl="parChTrans1D2" presStyleIdx="1" presStyleCnt="4"/>
      <dgm:spPr/>
    </dgm:pt>
    <dgm:pt modelId="{6B729B4D-002F-4FB0-954E-B23C1511029D}" type="pres">
      <dgm:prSet presAssocID="{87BB6855-FB3D-45C9-A548-04C29DEB772B}" presName="root2" presStyleCnt="0"/>
      <dgm:spPr/>
    </dgm:pt>
    <dgm:pt modelId="{9747E61D-8DF8-4BF9-8127-8FFD221BCE24}" type="pres">
      <dgm:prSet presAssocID="{87BB6855-FB3D-45C9-A548-04C29DEB772B}" presName="LevelTwoTextNode" presStyleLbl="node2" presStyleIdx="1" presStyleCnt="4">
        <dgm:presLayoutVars>
          <dgm:chPref val="3"/>
        </dgm:presLayoutVars>
      </dgm:prSet>
      <dgm:spPr/>
    </dgm:pt>
    <dgm:pt modelId="{CF4B6164-596B-469A-823D-03BC2384802B}" type="pres">
      <dgm:prSet presAssocID="{87BB6855-FB3D-45C9-A548-04C29DEB772B}" presName="level3hierChild" presStyleCnt="0"/>
      <dgm:spPr/>
    </dgm:pt>
    <dgm:pt modelId="{47513682-65C5-413A-8273-22493F7CEF9E}" type="pres">
      <dgm:prSet presAssocID="{77604FB2-7488-4BE8-AE63-40B92E5955B3}" presName="conn2-1" presStyleLbl="parChTrans1D2" presStyleIdx="2" presStyleCnt="4"/>
      <dgm:spPr/>
    </dgm:pt>
    <dgm:pt modelId="{CB5FE3D5-82F3-46C2-904F-1E4BE2141D3C}" type="pres">
      <dgm:prSet presAssocID="{77604FB2-7488-4BE8-AE63-40B92E5955B3}" presName="connTx" presStyleLbl="parChTrans1D2" presStyleIdx="2" presStyleCnt="4"/>
      <dgm:spPr/>
    </dgm:pt>
    <dgm:pt modelId="{39A4FA88-CC40-40FF-A627-E3A328A1A583}" type="pres">
      <dgm:prSet presAssocID="{3EB6E4ED-BDBF-42D9-9990-458A057CD8F4}" presName="root2" presStyleCnt="0"/>
      <dgm:spPr/>
    </dgm:pt>
    <dgm:pt modelId="{B33363C5-6D29-43C5-B27A-262EA97A8D66}" type="pres">
      <dgm:prSet presAssocID="{3EB6E4ED-BDBF-42D9-9990-458A057CD8F4}" presName="LevelTwoTextNode" presStyleLbl="node2" presStyleIdx="2" presStyleCnt="4">
        <dgm:presLayoutVars>
          <dgm:chPref val="3"/>
        </dgm:presLayoutVars>
      </dgm:prSet>
      <dgm:spPr/>
    </dgm:pt>
    <dgm:pt modelId="{245618AD-7FA4-442C-A000-8349E4832002}" type="pres">
      <dgm:prSet presAssocID="{3EB6E4ED-BDBF-42D9-9990-458A057CD8F4}" presName="level3hierChild" presStyleCnt="0"/>
      <dgm:spPr/>
    </dgm:pt>
    <dgm:pt modelId="{9E899F8F-1BC1-44BD-9647-5BE1FC8FC5CD}" type="pres">
      <dgm:prSet presAssocID="{27C4A303-57FB-407D-AA6F-0D7413F008BA}" presName="conn2-1" presStyleLbl="parChTrans1D2" presStyleIdx="3" presStyleCnt="4"/>
      <dgm:spPr/>
    </dgm:pt>
    <dgm:pt modelId="{80D414B4-E097-4218-9AFD-4753DD97D29D}" type="pres">
      <dgm:prSet presAssocID="{27C4A303-57FB-407D-AA6F-0D7413F008BA}" presName="connTx" presStyleLbl="parChTrans1D2" presStyleIdx="3" presStyleCnt="4"/>
      <dgm:spPr/>
    </dgm:pt>
    <dgm:pt modelId="{7A818ABF-9765-4BEA-852C-F07EA9624A08}" type="pres">
      <dgm:prSet presAssocID="{09285B3C-0CDC-4318-A020-D6C2D8100D10}" presName="root2" presStyleCnt="0"/>
      <dgm:spPr/>
    </dgm:pt>
    <dgm:pt modelId="{059CED65-953F-452F-8B33-DCFA33B888A2}" type="pres">
      <dgm:prSet presAssocID="{09285B3C-0CDC-4318-A020-D6C2D8100D10}" presName="LevelTwoTextNode" presStyleLbl="node2" presStyleIdx="3" presStyleCnt="4">
        <dgm:presLayoutVars>
          <dgm:chPref val="3"/>
        </dgm:presLayoutVars>
      </dgm:prSet>
      <dgm:spPr/>
    </dgm:pt>
    <dgm:pt modelId="{207FED9C-F601-470B-A909-434C77CE204E}" type="pres">
      <dgm:prSet presAssocID="{09285B3C-0CDC-4318-A020-D6C2D8100D10}" presName="level3hierChild" presStyleCnt="0"/>
      <dgm:spPr/>
    </dgm:pt>
  </dgm:ptLst>
  <dgm:cxnLst>
    <dgm:cxn modelId="{5B717000-A4BB-459E-934E-6F8F3FB6D713}" type="presOf" srcId="{77604FB2-7488-4BE8-AE63-40B92E5955B3}" destId="{CB5FE3D5-82F3-46C2-904F-1E4BE2141D3C}" srcOrd="1" destOrd="0" presId="urn:microsoft.com/office/officeart/2008/layout/HorizontalMultiLevelHierarchy"/>
    <dgm:cxn modelId="{67D44A03-091D-4F56-878C-B5412C6F1859}" srcId="{937CFB8C-19FC-445E-A107-36782C286308}" destId="{D8E8F906-973B-4051-B060-CE605DFA488D}" srcOrd="0" destOrd="0" parTransId="{44A9B581-7D3B-43AC-BE47-AB52BF54625D}" sibTransId="{075FEE93-F0AC-4ED0-8286-A6DCB6F962DA}"/>
    <dgm:cxn modelId="{8F455744-A7BA-476C-9763-2DF11CAD27FF}" srcId="{D8E8F906-973B-4051-B060-CE605DFA488D}" destId="{87BB6855-FB3D-45C9-A548-04C29DEB772B}" srcOrd="1" destOrd="0" parTransId="{C1788B11-9465-4CD8-82FD-34FA47CB3054}" sibTransId="{D0575F8C-D312-4BC1-B820-D35633839C89}"/>
    <dgm:cxn modelId="{8DEE0147-C5CF-4D33-9E4E-7243639C4550}" srcId="{D8E8F906-973B-4051-B060-CE605DFA488D}" destId="{3EB6E4ED-BDBF-42D9-9990-458A057CD8F4}" srcOrd="2" destOrd="0" parTransId="{77604FB2-7488-4BE8-AE63-40B92E5955B3}" sibTransId="{E36186FA-CCEA-4C1A-87A5-59E7A6E725FB}"/>
    <dgm:cxn modelId="{872F0D47-D921-443A-A1FA-5E7E4F10F36B}" type="presOf" srcId="{87BB6855-FB3D-45C9-A548-04C29DEB772B}" destId="{9747E61D-8DF8-4BF9-8127-8FFD221BCE24}" srcOrd="0" destOrd="0" presId="urn:microsoft.com/office/officeart/2008/layout/HorizontalMultiLevelHierarchy"/>
    <dgm:cxn modelId="{CBC2A349-EC92-4064-A9DB-5BD4C9BE3602}" type="presOf" srcId="{77604FB2-7488-4BE8-AE63-40B92E5955B3}" destId="{47513682-65C5-413A-8273-22493F7CEF9E}" srcOrd="0" destOrd="0" presId="urn:microsoft.com/office/officeart/2008/layout/HorizontalMultiLevelHierarchy"/>
    <dgm:cxn modelId="{114EA54F-F51A-4DBF-A129-2EC94F357854}" type="presOf" srcId="{D8E8F906-973B-4051-B060-CE605DFA488D}" destId="{6598ED4B-EB81-41DF-930B-563076A56825}" srcOrd="0" destOrd="0" presId="urn:microsoft.com/office/officeart/2008/layout/HorizontalMultiLevelHierarchy"/>
    <dgm:cxn modelId="{33FAFE77-4D60-480C-BBAC-78A093925F9D}" type="presOf" srcId="{937CFB8C-19FC-445E-A107-36782C286308}" destId="{560047C6-4E2B-4657-88E3-0E4BFF3180D7}" srcOrd="0" destOrd="0" presId="urn:microsoft.com/office/officeart/2008/layout/HorizontalMultiLevelHierarchy"/>
    <dgm:cxn modelId="{A517EF7C-541E-40C5-BB2B-657397B2B4FB}" srcId="{D8E8F906-973B-4051-B060-CE605DFA488D}" destId="{A6E90FFD-F570-473A-B426-5AC6C4A855F7}" srcOrd="0" destOrd="0" parTransId="{53D93B8C-2CB8-41AF-B173-280910D8F4B6}" sibTransId="{E1CE50E2-7065-4139-9A74-8D3B528A6FDF}"/>
    <dgm:cxn modelId="{DE3E637D-83A8-4471-B1DB-18EAF96F6E76}" type="presOf" srcId="{09285B3C-0CDC-4318-A020-D6C2D8100D10}" destId="{059CED65-953F-452F-8B33-DCFA33B888A2}" srcOrd="0" destOrd="0" presId="urn:microsoft.com/office/officeart/2008/layout/HorizontalMultiLevelHierarchy"/>
    <dgm:cxn modelId="{48BD9583-F7D1-4528-9AC1-73620C357412}" type="presOf" srcId="{3EB6E4ED-BDBF-42D9-9990-458A057CD8F4}" destId="{B33363C5-6D29-43C5-B27A-262EA97A8D66}" srcOrd="0" destOrd="0" presId="urn:microsoft.com/office/officeart/2008/layout/HorizontalMultiLevelHierarchy"/>
    <dgm:cxn modelId="{66BCE287-CB35-4E23-BA92-8CF93BE7D1A1}" type="presOf" srcId="{27C4A303-57FB-407D-AA6F-0D7413F008BA}" destId="{80D414B4-E097-4218-9AFD-4753DD97D29D}" srcOrd="1" destOrd="0" presId="urn:microsoft.com/office/officeart/2008/layout/HorizontalMultiLevelHierarchy"/>
    <dgm:cxn modelId="{0DC7B196-EE52-456F-BC81-48ACBB111D0B}" srcId="{D8E8F906-973B-4051-B060-CE605DFA488D}" destId="{09285B3C-0CDC-4318-A020-D6C2D8100D10}" srcOrd="3" destOrd="0" parTransId="{27C4A303-57FB-407D-AA6F-0D7413F008BA}" sibTransId="{7FAA2174-5474-4725-A6E5-4EC51F2F18F9}"/>
    <dgm:cxn modelId="{8A1693A6-96D2-43EB-B4B1-6402076EB666}" type="presOf" srcId="{27C4A303-57FB-407D-AA6F-0D7413F008BA}" destId="{9E899F8F-1BC1-44BD-9647-5BE1FC8FC5CD}" srcOrd="0" destOrd="0" presId="urn:microsoft.com/office/officeart/2008/layout/HorizontalMultiLevelHierarchy"/>
    <dgm:cxn modelId="{A1C18CB1-C724-426E-840C-69C1295F4809}" type="presOf" srcId="{C1788B11-9465-4CD8-82FD-34FA47CB3054}" destId="{80F91CC4-C8E3-4F05-84D7-2A4B6B0B92CF}" srcOrd="0" destOrd="0" presId="urn:microsoft.com/office/officeart/2008/layout/HorizontalMultiLevelHierarchy"/>
    <dgm:cxn modelId="{810C2CE1-7076-45F6-8936-819D3B44FC43}" type="presOf" srcId="{53D93B8C-2CB8-41AF-B173-280910D8F4B6}" destId="{B1F50AF4-7680-4D87-BA70-73BF211F3F3B}" srcOrd="0" destOrd="0" presId="urn:microsoft.com/office/officeart/2008/layout/HorizontalMultiLevelHierarchy"/>
    <dgm:cxn modelId="{861D5FED-ECD8-4BAF-84E2-2FAED3F8F782}" type="presOf" srcId="{53D93B8C-2CB8-41AF-B173-280910D8F4B6}" destId="{D3099811-4E43-415A-BD5C-1911DD9E7358}" srcOrd="1" destOrd="0" presId="urn:microsoft.com/office/officeart/2008/layout/HorizontalMultiLevelHierarchy"/>
    <dgm:cxn modelId="{F437CBF0-F422-445B-B71D-4698B2B97B53}" type="presOf" srcId="{A6E90FFD-F570-473A-B426-5AC6C4A855F7}" destId="{553E43FF-211E-4DC2-9F5C-D5F23AE28736}" srcOrd="0" destOrd="0" presId="urn:microsoft.com/office/officeart/2008/layout/HorizontalMultiLevelHierarchy"/>
    <dgm:cxn modelId="{69EBA8FA-A020-436F-B5CF-3DDD10282834}" type="presOf" srcId="{C1788B11-9465-4CD8-82FD-34FA47CB3054}" destId="{40669B65-2B1F-4349-A119-9086FEF48E03}" srcOrd="1" destOrd="0" presId="urn:microsoft.com/office/officeart/2008/layout/HorizontalMultiLevelHierarchy"/>
    <dgm:cxn modelId="{14218901-9769-48FD-B86E-31D9F985CA35}" type="presParOf" srcId="{560047C6-4E2B-4657-88E3-0E4BFF3180D7}" destId="{9D021DD4-DBD2-4259-B5EF-FEA149ACCD1F}" srcOrd="0" destOrd="0" presId="urn:microsoft.com/office/officeart/2008/layout/HorizontalMultiLevelHierarchy"/>
    <dgm:cxn modelId="{08A8C8C9-59EF-46B6-B41F-EABE18BE5D49}" type="presParOf" srcId="{9D021DD4-DBD2-4259-B5EF-FEA149ACCD1F}" destId="{6598ED4B-EB81-41DF-930B-563076A56825}" srcOrd="0" destOrd="0" presId="urn:microsoft.com/office/officeart/2008/layout/HorizontalMultiLevelHierarchy"/>
    <dgm:cxn modelId="{A6A03E29-BD77-4868-8A01-146724D70EB9}" type="presParOf" srcId="{9D021DD4-DBD2-4259-B5EF-FEA149ACCD1F}" destId="{A447E2DE-219B-4785-A936-9E156F78D16E}" srcOrd="1" destOrd="0" presId="urn:microsoft.com/office/officeart/2008/layout/HorizontalMultiLevelHierarchy"/>
    <dgm:cxn modelId="{0FF5DBD1-D981-4D23-A329-BBAD9559FB54}" type="presParOf" srcId="{A447E2DE-219B-4785-A936-9E156F78D16E}" destId="{B1F50AF4-7680-4D87-BA70-73BF211F3F3B}" srcOrd="0" destOrd="0" presId="urn:microsoft.com/office/officeart/2008/layout/HorizontalMultiLevelHierarchy"/>
    <dgm:cxn modelId="{A10F3240-7BCB-440C-8BB1-D65687DD88D3}" type="presParOf" srcId="{B1F50AF4-7680-4D87-BA70-73BF211F3F3B}" destId="{D3099811-4E43-415A-BD5C-1911DD9E7358}" srcOrd="0" destOrd="0" presId="urn:microsoft.com/office/officeart/2008/layout/HorizontalMultiLevelHierarchy"/>
    <dgm:cxn modelId="{2272E2A7-CCD4-408E-88BB-35E4F4176F83}" type="presParOf" srcId="{A447E2DE-219B-4785-A936-9E156F78D16E}" destId="{12816CE9-A400-47FA-8D0A-B8A32DBBB941}" srcOrd="1" destOrd="0" presId="urn:microsoft.com/office/officeart/2008/layout/HorizontalMultiLevelHierarchy"/>
    <dgm:cxn modelId="{FDCB6E93-72C8-421D-A210-BA12922C087F}" type="presParOf" srcId="{12816CE9-A400-47FA-8D0A-B8A32DBBB941}" destId="{553E43FF-211E-4DC2-9F5C-D5F23AE28736}" srcOrd="0" destOrd="0" presId="urn:microsoft.com/office/officeart/2008/layout/HorizontalMultiLevelHierarchy"/>
    <dgm:cxn modelId="{E9D4DE32-9508-4DF3-A667-9339B2927A96}" type="presParOf" srcId="{12816CE9-A400-47FA-8D0A-B8A32DBBB941}" destId="{30C3D7C6-5E56-4DAF-8D29-E35BDE67B02C}" srcOrd="1" destOrd="0" presId="urn:microsoft.com/office/officeart/2008/layout/HorizontalMultiLevelHierarchy"/>
    <dgm:cxn modelId="{D07C8C7F-B951-4479-B20B-90FF7971968B}" type="presParOf" srcId="{A447E2DE-219B-4785-A936-9E156F78D16E}" destId="{80F91CC4-C8E3-4F05-84D7-2A4B6B0B92CF}" srcOrd="2" destOrd="0" presId="urn:microsoft.com/office/officeart/2008/layout/HorizontalMultiLevelHierarchy"/>
    <dgm:cxn modelId="{CA2D588A-A778-49E6-8C8C-8FD9895D2BB7}" type="presParOf" srcId="{80F91CC4-C8E3-4F05-84D7-2A4B6B0B92CF}" destId="{40669B65-2B1F-4349-A119-9086FEF48E03}" srcOrd="0" destOrd="0" presId="urn:microsoft.com/office/officeart/2008/layout/HorizontalMultiLevelHierarchy"/>
    <dgm:cxn modelId="{ABCAFD0A-087E-4DB7-854C-7F30CB9094D6}" type="presParOf" srcId="{A447E2DE-219B-4785-A936-9E156F78D16E}" destId="{6B729B4D-002F-4FB0-954E-B23C1511029D}" srcOrd="3" destOrd="0" presId="urn:microsoft.com/office/officeart/2008/layout/HorizontalMultiLevelHierarchy"/>
    <dgm:cxn modelId="{E1F95827-7480-409A-9C60-9EB4D7E5B771}" type="presParOf" srcId="{6B729B4D-002F-4FB0-954E-B23C1511029D}" destId="{9747E61D-8DF8-4BF9-8127-8FFD221BCE24}" srcOrd="0" destOrd="0" presId="urn:microsoft.com/office/officeart/2008/layout/HorizontalMultiLevelHierarchy"/>
    <dgm:cxn modelId="{E5F7E45B-58A7-41E3-8B11-82A1B26FEE15}" type="presParOf" srcId="{6B729B4D-002F-4FB0-954E-B23C1511029D}" destId="{CF4B6164-596B-469A-823D-03BC2384802B}" srcOrd="1" destOrd="0" presId="urn:microsoft.com/office/officeart/2008/layout/HorizontalMultiLevelHierarchy"/>
    <dgm:cxn modelId="{A072F435-C33A-461E-8CD3-835331608F96}" type="presParOf" srcId="{A447E2DE-219B-4785-A936-9E156F78D16E}" destId="{47513682-65C5-413A-8273-22493F7CEF9E}" srcOrd="4" destOrd="0" presId="urn:microsoft.com/office/officeart/2008/layout/HorizontalMultiLevelHierarchy"/>
    <dgm:cxn modelId="{6E76D174-65CE-450B-9C70-5CF317AFA855}" type="presParOf" srcId="{47513682-65C5-413A-8273-22493F7CEF9E}" destId="{CB5FE3D5-82F3-46C2-904F-1E4BE2141D3C}" srcOrd="0" destOrd="0" presId="urn:microsoft.com/office/officeart/2008/layout/HorizontalMultiLevelHierarchy"/>
    <dgm:cxn modelId="{E02AB834-8B8E-4A16-BBCE-46B20E954717}" type="presParOf" srcId="{A447E2DE-219B-4785-A936-9E156F78D16E}" destId="{39A4FA88-CC40-40FF-A627-E3A328A1A583}" srcOrd="5" destOrd="0" presId="urn:microsoft.com/office/officeart/2008/layout/HorizontalMultiLevelHierarchy"/>
    <dgm:cxn modelId="{D0631730-5570-49EF-A383-2ECD769DA67B}" type="presParOf" srcId="{39A4FA88-CC40-40FF-A627-E3A328A1A583}" destId="{B33363C5-6D29-43C5-B27A-262EA97A8D66}" srcOrd="0" destOrd="0" presId="urn:microsoft.com/office/officeart/2008/layout/HorizontalMultiLevelHierarchy"/>
    <dgm:cxn modelId="{EE0745BC-F739-472A-98FD-214EB962E941}" type="presParOf" srcId="{39A4FA88-CC40-40FF-A627-E3A328A1A583}" destId="{245618AD-7FA4-442C-A000-8349E4832002}" srcOrd="1" destOrd="0" presId="urn:microsoft.com/office/officeart/2008/layout/HorizontalMultiLevelHierarchy"/>
    <dgm:cxn modelId="{5C94BDBC-DE12-4A2E-B430-A43D535F38F2}" type="presParOf" srcId="{A447E2DE-219B-4785-A936-9E156F78D16E}" destId="{9E899F8F-1BC1-44BD-9647-5BE1FC8FC5CD}" srcOrd="6" destOrd="0" presId="urn:microsoft.com/office/officeart/2008/layout/HorizontalMultiLevelHierarchy"/>
    <dgm:cxn modelId="{D139BB8D-D243-4C8D-BAF4-653247CC139E}" type="presParOf" srcId="{9E899F8F-1BC1-44BD-9647-5BE1FC8FC5CD}" destId="{80D414B4-E097-4218-9AFD-4753DD97D29D}" srcOrd="0" destOrd="0" presId="urn:microsoft.com/office/officeart/2008/layout/HorizontalMultiLevelHierarchy"/>
    <dgm:cxn modelId="{1FAD1EE2-85A5-4EDE-9EE3-05019B0DD41B}" type="presParOf" srcId="{A447E2DE-219B-4785-A936-9E156F78D16E}" destId="{7A818ABF-9765-4BEA-852C-F07EA9624A08}" srcOrd="7" destOrd="0" presId="urn:microsoft.com/office/officeart/2008/layout/HorizontalMultiLevelHierarchy"/>
    <dgm:cxn modelId="{BDEAEB22-6F6A-4E4A-80D1-0267043A5C10}" type="presParOf" srcId="{7A818ABF-9765-4BEA-852C-F07EA9624A08}" destId="{059CED65-953F-452F-8B33-DCFA33B888A2}" srcOrd="0" destOrd="0" presId="urn:microsoft.com/office/officeart/2008/layout/HorizontalMultiLevelHierarchy"/>
    <dgm:cxn modelId="{1E7A620C-1F27-4FDA-BE93-688767A0A298}" type="presParOf" srcId="{7A818ABF-9765-4BEA-852C-F07EA9624A08}" destId="{207FED9C-F601-470B-A909-434C77CE204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37CFB8C-19FC-445E-A107-36782C28630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D8E8F906-973B-4051-B060-CE605DFA488D}">
      <dgm:prSet phldrT="[文本]"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cs"/>
            </a:rPr>
            <a:t>一次函数</a:t>
          </a:r>
        </a:p>
      </dgm:t>
    </dgm:pt>
    <dgm:pt modelId="{44A9B581-7D3B-43AC-BE47-AB52BF54625D}" type="parTrans" cxnId="{67D44A03-091D-4F56-878C-B5412C6F1859}">
      <dgm:prSet/>
      <dgm:spPr/>
      <dgm:t>
        <a:bodyPr/>
        <a:lstStyle/>
        <a:p>
          <a:endParaRPr lang="zh-CN" altLang="en-US" sz="2400"/>
        </a:p>
      </dgm:t>
    </dgm:pt>
    <dgm:pt modelId="{075FEE93-F0AC-4ED0-8286-A6DCB6F962DA}" type="sibTrans" cxnId="{67D44A03-091D-4F56-878C-B5412C6F1859}">
      <dgm:prSet/>
      <dgm:spPr/>
      <dgm:t>
        <a:bodyPr/>
        <a:lstStyle/>
        <a:p>
          <a:endParaRPr lang="zh-CN" altLang="en-US" sz="2400"/>
        </a:p>
      </dgm:t>
    </dgm:pt>
    <dgm:pt modelId="{A6E90FFD-F570-473A-B426-5AC6C4A855F7}">
      <dgm:prSet phldrT="[文本]"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cs"/>
            </a:rPr>
            <a:t>概念</a:t>
          </a:r>
        </a:p>
      </dgm:t>
    </dgm:pt>
    <dgm:pt modelId="{53D93B8C-2CB8-41AF-B173-280910D8F4B6}" type="parTrans" cxnId="{A517EF7C-541E-40C5-BB2B-657397B2B4FB}">
      <dgm:prSet custT="1"/>
      <dgm:spPr/>
      <dgm:t>
        <a:bodyPr/>
        <a:lstStyle/>
        <a:p>
          <a:endParaRPr lang="zh-CN" altLang="en-US" sz="2400"/>
        </a:p>
      </dgm:t>
    </dgm:pt>
    <dgm:pt modelId="{E1CE50E2-7065-4139-9A74-8D3B528A6FDF}" type="sibTrans" cxnId="{A517EF7C-541E-40C5-BB2B-657397B2B4FB}">
      <dgm:prSet/>
      <dgm:spPr/>
      <dgm:t>
        <a:bodyPr/>
        <a:lstStyle/>
        <a:p>
          <a:endParaRPr lang="zh-CN" altLang="en-US" sz="2400"/>
        </a:p>
      </dgm:t>
    </dgm:pt>
    <dgm:pt modelId="{87BB6855-FB3D-45C9-A548-04C29DEB772B}">
      <dgm:prSet phldrT="[文本]" custT="1"/>
      <dgm:spPr/>
      <dgm:t>
        <a:bodyPr/>
        <a:lstStyle/>
        <a:p>
          <a:r>
            <a:rPr lang="zh-CN" altLang="en-US" sz="2400" b="1" dirty="0"/>
            <a:t>表示方法</a:t>
          </a:r>
        </a:p>
      </dgm:t>
    </dgm:pt>
    <dgm:pt modelId="{C1788B11-9465-4CD8-82FD-34FA47CB3054}" type="parTrans" cxnId="{8F455744-A7BA-476C-9763-2DF11CAD27FF}">
      <dgm:prSet custT="1"/>
      <dgm:spPr/>
      <dgm:t>
        <a:bodyPr/>
        <a:lstStyle/>
        <a:p>
          <a:endParaRPr lang="zh-CN" altLang="en-US" sz="2400"/>
        </a:p>
      </dgm:t>
    </dgm:pt>
    <dgm:pt modelId="{D0575F8C-D312-4BC1-B820-D35633839C89}" type="sibTrans" cxnId="{8F455744-A7BA-476C-9763-2DF11CAD27FF}">
      <dgm:prSet/>
      <dgm:spPr/>
      <dgm:t>
        <a:bodyPr/>
        <a:lstStyle/>
        <a:p>
          <a:endParaRPr lang="zh-CN" altLang="en-US" sz="2400"/>
        </a:p>
      </dgm:t>
    </dgm:pt>
    <dgm:pt modelId="{3EB6E4ED-BDBF-42D9-9990-458A057CD8F4}">
      <dgm:prSet phldrT="[文本]"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cs"/>
            </a:rPr>
            <a:t>图象和性质</a:t>
          </a:r>
          <a:endParaRPr lang="en-US" altLang="zh-CN" sz="2400" b="1" kern="1200" dirty="0">
            <a:solidFill>
              <a:prstClr val="white"/>
            </a:solidFill>
            <a:latin typeface="Calibri"/>
            <a:ea typeface="宋体" panose="02010600030101010101" pitchFamily="2" charset="-122"/>
            <a:cs typeface="+mn-cs"/>
          </a:endParaRPr>
        </a:p>
      </dgm:t>
    </dgm:pt>
    <dgm:pt modelId="{77604FB2-7488-4BE8-AE63-40B92E5955B3}" type="parTrans" cxnId="{8DEE0147-C5CF-4D33-9E4E-7243639C4550}">
      <dgm:prSet custT="1"/>
      <dgm:spPr/>
      <dgm:t>
        <a:bodyPr/>
        <a:lstStyle/>
        <a:p>
          <a:endParaRPr lang="zh-CN" altLang="en-US" sz="2400"/>
        </a:p>
      </dgm:t>
    </dgm:pt>
    <dgm:pt modelId="{E36186FA-CCEA-4C1A-87A5-59E7A6E725FB}" type="sibTrans" cxnId="{8DEE0147-C5CF-4D33-9E4E-7243639C4550}">
      <dgm:prSet/>
      <dgm:spPr/>
      <dgm:t>
        <a:bodyPr/>
        <a:lstStyle/>
        <a:p>
          <a:endParaRPr lang="zh-CN" altLang="en-US" sz="2400"/>
        </a:p>
      </dgm:t>
    </dgm:pt>
    <dgm:pt modelId="{560047C6-4E2B-4657-88E3-0E4BFF3180D7}" type="pres">
      <dgm:prSet presAssocID="{937CFB8C-19FC-445E-A107-36782C28630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D021DD4-DBD2-4259-B5EF-FEA149ACCD1F}" type="pres">
      <dgm:prSet presAssocID="{D8E8F906-973B-4051-B060-CE605DFA488D}" presName="root1" presStyleCnt="0"/>
      <dgm:spPr/>
    </dgm:pt>
    <dgm:pt modelId="{6598ED4B-EB81-41DF-930B-563076A56825}" type="pres">
      <dgm:prSet presAssocID="{D8E8F906-973B-4051-B060-CE605DFA488D}" presName="LevelOneTextNode" presStyleLbl="node0" presStyleIdx="0" presStyleCnt="1" custAng="5400000" custScaleX="78790" custScaleY="48254" custLinFactX="-13330" custLinFactNeighborX="-100000" custLinFactNeighborY="-1875">
        <dgm:presLayoutVars>
          <dgm:chPref val="3"/>
        </dgm:presLayoutVars>
      </dgm:prSet>
      <dgm:spPr/>
    </dgm:pt>
    <dgm:pt modelId="{A447E2DE-219B-4785-A936-9E156F78D16E}" type="pres">
      <dgm:prSet presAssocID="{D8E8F906-973B-4051-B060-CE605DFA488D}" presName="level2hierChild" presStyleCnt="0"/>
      <dgm:spPr/>
    </dgm:pt>
    <dgm:pt modelId="{B1F50AF4-7680-4D87-BA70-73BF211F3F3B}" type="pres">
      <dgm:prSet presAssocID="{53D93B8C-2CB8-41AF-B173-280910D8F4B6}" presName="conn2-1" presStyleLbl="parChTrans1D2" presStyleIdx="0" presStyleCnt="3"/>
      <dgm:spPr/>
    </dgm:pt>
    <dgm:pt modelId="{D3099811-4E43-415A-BD5C-1911DD9E7358}" type="pres">
      <dgm:prSet presAssocID="{53D93B8C-2CB8-41AF-B173-280910D8F4B6}" presName="connTx" presStyleLbl="parChTrans1D2" presStyleIdx="0" presStyleCnt="3"/>
      <dgm:spPr/>
    </dgm:pt>
    <dgm:pt modelId="{12816CE9-A400-47FA-8D0A-B8A32DBBB941}" type="pres">
      <dgm:prSet presAssocID="{A6E90FFD-F570-473A-B426-5AC6C4A855F7}" presName="root2" presStyleCnt="0"/>
      <dgm:spPr/>
    </dgm:pt>
    <dgm:pt modelId="{553E43FF-211E-4DC2-9F5C-D5F23AE28736}" type="pres">
      <dgm:prSet presAssocID="{A6E90FFD-F570-473A-B426-5AC6C4A855F7}" presName="LevelTwoTextNode" presStyleLbl="node2" presStyleIdx="0" presStyleCnt="3">
        <dgm:presLayoutVars>
          <dgm:chPref val="3"/>
        </dgm:presLayoutVars>
      </dgm:prSet>
      <dgm:spPr/>
    </dgm:pt>
    <dgm:pt modelId="{30C3D7C6-5E56-4DAF-8D29-E35BDE67B02C}" type="pres">
      <dgm:prSet presAssocID="{A6E90FFD-F570-473A-B426-5AC6C4A855F7}" presName="level3hierChild" presStyleCnt="0"/>
      <dgm:spPr/>
    </dgm:pt>
    <dgm:pt modelId="{80F91CC4-C8E3-4F05-84D7-2A4B6B0B92CF}" type="pres">
      <dgm:prSet presAssocID="{C1788B11-9465-4CD8-82FD-34FA47CB3054}" presName="conn2-1" presStyleLbl="parChTrans1D2" presStyleIdx="1" presStyleCnt="3"/>
      <dgm:spPr/>
    </dgm:pt>
    <dgm:pt modelId="{40669B65-2B1F-4349-A119-9086FEF48E03}" type="pres">
      <dgm:prSet presAssocID="{C1788B11-9465-4CD8-82FD-34FA47CB3054}" presName="connTx" presStyleLbl="parChTrans1D2" presStyleIdx="1" presStyleCnt="3"/>
      <dgm:spPr/>
    </dgm:pt>
    <dgm:pt modelId="{6B729B4D-002F-4FB0-954E-B23C1511029D}" type="pres">
      <dgm:prSet presAssocID="{87BB6855-FB3D-45C9-A548-04C29DEB772B}" presName="root2" presStyleCnt="0"/>
      <dgm:spPr/>
    </dgm:pt>
    <dgm:pt modelId="{9747E61D-8DF8-4BF9-8127-8FFD221BCE24}" type="pres">
      <dgm:prSet presAssocID="{87BB6855-FB3D-45C9-A548-04C29DEB772B}" presName="LevelTwoTextNode" presStyleLbl="node2" presStyleIdx="1" presStyleCnt="3">
        <dgm:presLayoutVars>
          <dgm:chPref val="3"/>
        </dgm:presLayoutVars>
      </dgm:prSet>
      <dgm:spPr/>
    </dgm:pt>
    <dgm:pt modelId="{CF4B6164-596B-469A-823D-03BC2384802B}" type="pres">
      <dgm:prSet presAssocID="{87BB6855-FB3D-45C9-A548-04C29DEB772B}" presName="level3hierChild" presStyleCnt="0"/>
      <dgm:spPr/>
    </dgm:pt>
    <dgm:pt modelId="{47513682-65C5-413A-8273-22493F7CEF9E}" type="pres">
      <dgm:prSet presAssocID="{77604FB2-7488-4BE8-AE63-40B92E5955B3}" presName="conn2-1" presStyleLbl="parChTrans1D2" presStyleIdx="2" presStyleCnt="3"/>
      <dgm:spPr/>
    </dgm:pt>
    <dgm:pt modelId="{CB5FE3D5-82F3-46C2-904F-1E4BE2141D3C}" type="pres">
      <dgm:prSet presAssocID="{77604FB2-7488-4BE8-AE63-40B92E5955B3}" presName="connTx" presStyleLbl="parChTrans1D2" presStyleIdx="2" presStyleCnt="3"/>
      <dgm:spPr/>
    </dgm:pt>
    <dgm:pt modelId="{39A4FA88-CC40-40FF-A627-E3A328A1A583}" type="pres">
      <dgm:prSet presAssocID="{3EB6E4ED-BDBF-42D9-9990-458A057CD8F4}" presName="root2" presStyleCnt="0"/>
      <dgm:spPr/>
    </dgm:pt>
    <dgm:pt modelId="{B33363C5-6D29-43C5-B27A-262EA97A8D66}" type="pres">
      <dgm:prSet presAssocID="{3EB6E4ED-BDBF-42D9-9990-458A057CD8F4}" presName="LevelTwoTextNode" presStyleLbl="node2" presStyleIdx="2" presStyleCnt="3">
        <dgm:presLayoutVars>
          <dgm:chPref val="3"/>
        </dgm:presLayoutVars>
      </dgm:prSet>
      <dgm:spPr/>
    </dgm:pt>
    <dgm:pt modelId="{245618AD-7FA4-442C-A000-8349E4832002}" type="pres">
      <dgm:prSet presAssocID="{3EB6E4ED-BDBF-42D9-9990-458A057CD8F4}" presName="level3hierChild" presStyleCnt="0"/>
      <dgm:spPr/>
    </dgm:pt>
  </dgm:ptLst>
  <dgm:cxnLst>
    <dgm:cxn modelId="{5B717000-A4BB-459E-934E-6F8F3FB6D713}" type="presOf" srcId="{77604FB2-7488-4BE8-AE63-40B92E5955B3}" destId="{CB5FE3D5-82F3-46C2-904F-1E4BE2141D3C}" srcOrd="1" destOrd="0" presId="urn:microsoft.com/office/officeart/2008/layout/HorizontalMultiLevelHierarchy"/>
    <dgm:cxn modelId="{67D44A03-091D-4F56-878C-B5412C6F1859}" srcId="{937CFB8C-19FC-445E-A107-36782C286308}" destId="{D8E8F906-973B-4051-B060-CE605DFA488D}" srcOrd="0" destOrd="0" parTransId="{44A9B581-7D3B-43AC-BE47-AB52BF54625D}" sibTransId="{075FEE93-F0AC-4ED0-8286-A6DCB6F962DA}"/>
    <dgm:cxn modelId="{8F455744-A7BA-476C-9763-2DF11CAD27FF}" srcId="{D8E8F906-973B-4051-B060-CE605DFA488D}" destId="{87BB6855-FB3D-45C9-A548-04C29DEB772B}" srcOrd="1" destOrd="0" parTransId="{C1788B11-9465-4CD8-82FD-34FA47CB3054}" sibTransId="{D0575F8C-D312-4BC1-B820-D35633839C89}"/>
    <dgm:cxn modelId="{8DEE0147-C5CF-4D33-9E4E-7243639C4550}" srcId="{D8E8F906-973B-4051-B060-CE605DFA488D}" destId="{3EB6E4ED-BDBF-42D9-9990-458A057CD8F4}" srcOrd="2" destOrd="0" parTransId="{77604FB2-7488-4BE8-AE63-40B92E5955B3}" sibTransId="{E36186FA-CCEA-4C1A-87A5-59E7A6E725FB}"/>
    <dgm:cxn modelId="{872F0D47-D921-443A-A1FA-5E7E4F10F36B}" type="presOf" srcId="{87BB6855-FB3D-45C9-A548-04C29DEB772B}" destId="{9747E61D-8DF8-4BF9-8127-8FFD221BCE24}" srcOrd="0" destOrd="0" presId="urn:microsoft.com/office/officeart/2008/layout/HorizontalMultiLevelHierarchy"/>
    <dgm:cxn modelId="{CBC2A349-EC92-4064-A9DB-5BD4C9BE3602}" type="presOf" srcId="{77604FB2-7488-4BE8-AE63-40B92E5955B3}" destId="{47513682-65C5-413A-8273-22493F7CEF9E}" srcOrd="0" destOrd="0" presId="urn:microsoft.com/office/officeart/2008/layout/HorizontalMultiLevelHierarchy"/>
    <dgm:cxn modelId="{114EA54F-F51A-4DBF-A129-2EC94F357854}" type="presOf" srcId="{D8E8F906-973B-4051-B060-CE605DFA488D}" destId="{6598ED4B-EB81-41DF-930B-563076A56825}" srcOrd="0" destOrd="0" presId="urn:microsoft.com/office/officeart/2008/layout/HorizontalMultiLevelHierarchy"/>
    <dgm:cxn modelId="{33FAFE77-4D60-480C-BBAC-78A093925F9D}" type="presOf" srcId="{937CFB8C-19FC-445E-A107-36782C286308}" destId="{560047C6-4E2B-4657-88E3-0E4BFF3180D7}" srcOrd="0" destOrd="0" presId="urn:microsoft.com/office/officeart/2008/layout/HorizontalMultiLevelHierarchy"/>
    <dgm:cxn modelId="{A517EF7C-541E-40C5-BB2B-657397B2B4FB}" srcId="{D8E8F906-973B-4051-B060-CE605DFA488D}" destId="{A6E90FFD-F570-473A-B426-5AC6C4A855F7}" srcOrd="0" destOrd="0" parTransId="{53D93B8C-2CB8-41AF-B173-280910D8F4B6}" sibTransId="{E1CE50E2-7065-4139-9A74-8D3B528A6FDF}"/>
    <dgm:cxn modelId="{48BD9583-F7D1-4528-9AC1-73620C357412}" type="presOf" srcId="{3EB6E4ED-BDBF-42D9-9990-458A057CD8F4}" destId="{B33363C5-6D29-43C5-B27A-262EA97A8D66}" srcOrd="0" destOrd="0" presId="urn:microsoft.com/office/officeart/2008/layout/HorizontalMultiLevelHierarchy"/>
    <dgm:cxn modelId="{A1C18CB1-C724-426E-840C-69C1295F4809}" type="presOf" srcId="{C1788B11-9465-4CD8-82FD-34FA47CB3054}" destId="{80F91CC4-C8E3-4F05-84D7-2A4B6B0B92CF}" srcOrd="0" destOrd="0" presId="urn:microsoft.com/office/officeart/2008/layout/HorizontalMultiLevelHierarchy"/>
    <dgm:cxn modelId="{810C2CE1-7076-45F6-8936-819D3B44FC43}" type="presOf" srcId="{53D93B8C-2CB8-41AF-B173-280910D8F4B6}" destId="{B1F50AF4-7680-4D87-BA70-73BF211F3F3B}" srcOrd="0" destOrd="0" presId="urn:microsoft.com/office/officeart/2008/layout/HorizontalMultiLevelHierarchy"/>
    <dgm:cxn modelId="{861D5FED-ECD8-4BAF-84E2-2FAED3F8F782}" type="presOf" srcId="{53D93B8C-2CB8-41AF-B173-280910D8F4B6}" destId="{D3099811-4E43-415A-BD5C-1911DD9E7358}" srcOrd="1" destOrd="0" presId="urn:microsoft.com/office/officeart/2008/layout/HorizontalMultiLevelHierarchy"/>
    <dgm:cxn modelId="{F437CBF0-F422-445B-B71D-4698B2B97B53}" type="presOf" srcId="{A6E90FFD-F570-473A-B426-5AC6C4A855F7}" destId="{553E43FF-211E-4DC2-9F5C-D5F23AE28736}" srcOrd="0" destOrd="0" presId="urn:microsoft.com/office/officeart/2008/layout/HorizontalMultiLevelHierarchy"/>
    <dgm:cxn modelId="{69EBA8FA-A020-436F-B5CF-3DDD10282834}" type="presOf" srcId="{C1788B11-9465-4CD8-82FD-34FA47CB3054}" destId="{40669B65-2B1F-4349-A119-9086FEF48E03}" srcOrd="1" destOrd="0" presId="urn:microsoft.com/office/officeart/2008/layout/HorizontalMultiLevelHierarchy"/>
    <dgm:cxn modelId="{14218901-9769-48FD-B86E-31D9F985CA35}" type="presParOf" srcId="{560047C6-4E2B-4657-88E3-0E4BFF3180D7}" destId="{9D021DD4-DBD2-4259-B5EF-FEA149ACCD1F}" srcOrd="0" destOrd="0" presId="urn:microsoft.com/office/officeart/2008/layout/HorizontalMultiLevelHierarchy"/>
    <dgm:cxn modelId="{08A8C8C9-59EF-46B6-B41F-EABE18BE5D49}" type="presParOf" srcId="{9D021DD4-DBD2-4259-B5EF-FEA149ACCD1F}" destId="{6598ED4B-EB81-41DF-930B-563076A56825}" srcOrd="0" destOrd="0" presId="urn:microsoft.com/office/officeart/2008/layout/HorizontalMultiLevelHierarchy"/>
    <dgm:cxn modelId="{A6A03E29-BD77-4868-8A01-146724D70EB9}" type="presParOf" srcId="{9D021DD4-DBD2-4259-B5EF-FEA149ACCD1F}" destId="{A447E2DE-219B-4785-A936-9E156F78D16E}" srcOrd="1" destOrd="0" presId="urn:microsoft.com/office/officeart/2008/layout/HorizontalMultiLevelHierarchy"/>
    <dgm:cxn modelId="{0FF5DBD1-D981-4D23-A329-BBAD9559FB54}" type="presParOf" srcId="{A447E2DE-219B-4785-A936-9E156F78D16E}" destId="{B1F50AF4-7680-4D87-BA70-73BF211F3F3B}" srcOrd="0" destOrd="0" presId="urn:microsoft.com/office/officeart/2008/layout/HorizontalMultiLevelHierarchy"/>
    <dgm:cxn modelId="{A10F3240-7BCB-440C-8BB1-D65687DD88D3}" type="presParOf" srcId="{B1F50AF4-7680-4D87-BA70-73BF211F3F3B}" destId="{D3099811-4E43-415A-BD5C-1911DD9E7358}" srcOrd="0" destOrd="0" presId="urn:microsoft.com/office/officeart/2008/layout/HorizontalMultiLevelHierarchy"/>
    <dgm:cxn modelId="{2272E2A7-CCD4-408E-88BB-35E4F4176F83}" type="presParOf" srcId="{A447E2DE-219B-4785-A936-9E156F78D16E}" destId="{12816CE9-A400-47FA-8D0A-B8A32DBBB941}" srcOrd="1" destOrd="0" presId="urn:microsoft.com/office/officeart/2008/layout/HorizontalMultiLevelHierarchy"/>
    <dgm:cxn modelId="{FDCB6E93-72C8-421D-A210-BA12922C087F}" type="presParOf" srcId="{12816CE9-A400-47FA-8D0A-B8A32DBBB941}" destId="{553E43FF-211E-4DC2-9F5C-D5F23AE28736}" srcOrd="0" destOrd="0" presId="urn:microsoft.com/office/officeart/2008/layout/HorizontalMultiLevelHierarchy"/>
    <dgm:cxn modelId="{E9D4DE32-9508-4DF3-A667-9339B2927A96}" type="presParOf" srcId="{12816CE9-A400-47FA-8D0A-B8A32DBBB941}" destId="{30C3D7C6-5E56-4DAF-8D29-E35BDE67B02C}" srcOrd="1" destOrd="0" presId="urn:microsoft.com/office/officeart/2008/layout/HorizontalMultiLevelHierarchy"/>
    <dgm:cxn modelId="{D07C8C7F-B951-4479-B20B-90FF7971968B}" type="presParOf" srcId="{A447E2DE-219B-4785-A936-9E156F78D16E}" destId="{80F91CC4-C8E3-4F05-84D7-2A4B6B0B92CF}" srcOrd="2" destOrd="0" presId="urn:microsoft.com/office/officeart/2008/layout/HorizontalMultiLevelHierarchy"/>
    <dgm:cxn modelId="{CA2D588A-A778-49E6-8C8C-8FD9895D2BB7}" type="presParOf" srcId="{80F91CC4-C8E3-4F05-84D7-2A4B6B0B92CF}" destId="{40669B65-2B1F-4349-A119-9086FEF48E03}" srcOrd="0" destOrd="0" presId="urn:microsoft.com/office/officeart/2008/layout/HorizontalMultiLevelHierarchy"/>
    <dgm:cxn modelId="{ABCAFD0A-087E-4DB7-854C-7F30CB9094D6}" type="presParOf" srcId="{A447E2DE-219B-4785-A936-9E156F78D16E}" destId="{6B729B4D-002F-4FB0-954E-B23C1511029D}" srcOrd="3" destOrd="0" presId="urn:microsoft.com/office/officeart/2008/layout/HorizontalMultiLevelHierarchy"/>
    <dgm:cxn modelId="{E1F95827-7480-409A-9C60-9EB4D7E5B771}" type="presParOf" srcId="{6B729B4D-002F-4FB0-954E-B23C1511029D}" destId="{9747E61D-8DF8-4BF9-8127-8FFD221BCE24}" srcOrd="0" destOrd="0" presId="urn:microsoft.com/office/officeart/2008/layout/HorizontalMultiLevelHierarchy"/>
    <dgm:cxn modelId="{E5F7E45B-58A7-41E3-8B11-82A1B26FEE15}" type="presParOf" srcId="{6B729B4D-002F-4FB0-954E-B23C1511029D}" destId="{CF4B6164-596B-469A-823D-03BC2384802B}" srcOrd="1" destOrd="0" presId="urn:microsoft.com/office/officeart/2008/layout/HorizontalMultiLevelHierarchy"/>
    <dgm:cxn modelId="{A072F435-C33A-461E-8CD3-835331608F96}" type="presParOf" srcId="{A447E2DE-219B-4785-A936-9E156F78D16E}" destId="{47513682-65C5-413A-8273-22493F7CEF9E}" srcOrd="4" destOrd="0" presId="urn:microsoft.com/office/officeart/2008/layout/HorizontalMultiLevelHierarchy"/>
    <dgm:cxn modelId="{6E76D174-65CE-450B-9C70-5CF317AFA855}" type="presParOf" srcId="{47513682-65C5-413A-8273-22493F7CEF9E}" destId="{CB5FE3D5-82F3-46C2-904F-1E4BE2141D3C}" srcOrd="0" destOrd="0" presId="urn:microsoft.com/office/officeart/2008/layout/HorizontalMultiLevelHierarchy"/>
    <dgm:cxn modelId="{E02AB834-8B8E-4A16-BBCE-46B20E954717}" type="presParOf" srcId="{A447E2DE-219B-4785-A936-9E156F78D16E}" destId="{39A4FA88-CC40-40FF-A627-E3A328A1A583}" srcOrd="5" destOrd="0" presId="urn:microsoft.com/office/officeart/2008/layout/HorizontalMultiLevelHierarchy"/>
    <dgm:cxn modelId="{D0631730-5570-49EF-A383-2ECD769DA67B}" type="presParOf" srcId="{39A4FA88-CC40-40FF-A627-E3A328A1A583}" destId="{B33363C5-6D29-43C5-B27A-262EA97A8D66}" srcOrd="0" destOrd="0" presId="urn:microsoft.com/office/officeart/2008/layout/HorizontalMultiLevelHierarchy"/>
    <dgm:cxn modelId="{EE0745BC-F739-472A-98FD-214EB962E941}" type="presParOf" srcId="{39A4FA88-CC40-40FF-A627-E3A328A1A583}" destId="{245618AD-7FA4-442C-A000-8349E483200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3A8C02-C1B6-4C2B-B466-8A667FD66589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B27582E-C3A7-4F12-81C1-7782FED78D9C}">
      <dgm:prSet phldrT="[文本]" custT="1"/>
      <dgm:spPr>
        <a:solidFill>
          <a:schemeClr val="accent5">
            <a:lumMod val="50000"/>
          </a:scheme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知识点</a:t>
          </a:r>
        </a:p>
      </dgm:t>
    </dgm:pt>
    <dgm:pt modelId="{DF8406BC-254D-4C6E-9B60-27FA41163066}" type="parTrans" cxnId="{9FC77686-AAF2-43FA-AFDD-1C48EABEC3E9}">
      <dgm:prSet/>
      <dgm:spPr/>
      <dgm:t>
        <a:bodyPr/>
        <a:lstStyle/>
        <a:p>
          <a:endParaRPr lang="zh-CN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7E17C9-81FF-43B3-B56A-F229375B0CED}" type="sibTrans" cxnId="{9FC77686-AAF2-43FA-AFDD-1C48EABEC3E9}">
      <dgm:prSet/>
      <dgm:spPr/>
      <dgm:t>
        <a:bodyPr/>
        <a:lstStyle/>
        <a:p>
          <a:endParaRPr lang="zh-CN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1AFE96-4CB6-4082-8F46-EF3120AD8F10}">
      <dgm:prSet phldrT="[文本]" custT="1"/>
      <dgm:spPr>
        <a:solidFill>
          <a:schemeClr val="accent6">
            <a:lumMod val="75000"/>
            <a:alpha val="90000"/>
          </a:scheme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变量与常量</a:t>
          </a:r>
        </a:p>
      </dgm:t>
    </dgm:pt>
    <dgm:pt modelId="{B5B7C2FC-4203-41D8-92F5-F25299818679}" type="parTrans" cxnId="{38751C19-368C-44F3-A213-34BA7838118B}">
      <dgm:prSet/>
      <dgm:spPr/>
      <dgm:t>
        <a:bodyPr/>
        <a:lstStyle/>
        <a:p>
          <a:endParaRPr lang="zh-CN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377F0F-1E5B-41EC-9FF8-FDC588A4D538}" type="sibTrans" cxnId="{38751C19-368C-44F3-A213-34BA7838118B}">
      <dgm:prSet/>
      <dgm:spPr/>
      <dgm:t>
        <a:bodyPr/>
        <a:lstStyle/>
        <a:p>
          <a:endParaRPr lang="zh-CN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414A2F-1210-4286-B7C4-3130F685424A}" type="pres">
      <dgm:prSet presAssocID="{8D3A8C02-C1B6-4C2B-B466-8A667FD66589}" presName="list" presStyleCnt="0">
        <dgm:presLayoutVars>
          <dgm:dir/>
          <dgm:animLvl val="lvl"/>
        </dgm:presLayoutVars>
      </dgm:prSet>
      <dgm:spPr/>
    </dgm:pt>
    <dgm:pt modelId="{CF9576C7-DC19-4F94-8407-E3C15AE084E2}" type="pres">
      <dgm:prSet presAssocID="{9B27582E-C3A7-4F12-81C1-7782FED78D9C}" presName="posSpace" presStyleCnt="0"/>
      <dgm:spPr/>
    </dgm:pt>
    <dgm:pt modelId="{6DD695EF-0917-4A58-BC56-68D5B48D1012}" type="pres">
      <dgm:prSet presAssocID="{9B27582E-C3A7-4F12-81C1-7782FED78D9C}" presName="vertFlow" presStyleCnt="0"/>
      <dgm:spPr/>
    </dgm:pt>
    <dgm:pt modelId="{553C5706-26F4-49F7-B112-34DF1044FCEC}" type="pres">
      <dgm:prSet presAssocID="{9B27582E-C3A7-4F12-81C1-7782FED78D9C}" presName="topSpace" presStyleCnt="0"/>
      <dgm:spPr/>
    </dgm:pt>
    <dgm:pt modelId="{8E9271A7-37B2-4883-B1C6-DE3E29E13815}" type="pres">
      <dgm:prSet presAssocID="{9B27582E-C3A7-4F12-81C1-7782FED78D9C}" presName="firstComp" presStyleCnt="0"/>
      <dgm:spPr/>
    </dgm:pt>
    <dgm:pt modelId="{58F86E19-CD66-4A63-88DB-0A2CA95CCE72}" type="pres">
      <dgm:prSet presAssocID="{9B27582E-C3A7-4F12-81C1-7782FED78D9C}" presName="firstChild" presStyleLbl="bgAccFollowNode1" presStyleIdx="0" presStyleCnt="1" custScaleX="96024" custScaleY="29305" custLinFactNeighborX="39386" custLinFactNeighborY="-8049"/>
      <dgm:spPr/>
    </dgm:pt>
    <dgm:pt modelId="{932A19D9-D9C5-4860-AD34-7C14643B327F}" type="pres">
      <dgm:prSet presAssocID="{9B27582E-C3A7-4F12-81C1-7782FED78D9C}" presName="firstChildTx" presStyleLbl="bgAccFollowNode1" presStyleIdx="0" presStyleCnt="1">
        <dgm:presLayoutVars>
          <dgm:bulletEnabled val="1"/>
        </dgm:presLayoutVars>
      </dgm:prSet>
      <dgm:spPr/>
    </dgm:pt>
    <dgm:pt modelId="{5EB69353-8340-4822-9362-709D46C4B427}" type="pres">
      <dgm:prSet presAssocID="{9B27582E-C3A7-4F12-81C1-7782FED78D9C}" presName="negSpace" presStyleCnt="0"/>
      <dgm:spPr/>
    </dgm:pt>
    <dgm:pt modelId="{D8214328-7D73-4325-9DEA-FD64CA4B9099}" type="pres">
      <dgm:prSet presAssocID="{9B27582E-C3A7-4F12-81C1-7782FED78D9C}" presName="circle" presStyleLbl="node1" presStyleIdx="0" presStyleCnt="1" custScaleX="50820" custScaleY="50820" custLinFactNeighborX="29190" custLinFactNeighborY="618"/>
      <dgm:spPr/>
    </dgm:pt>
  </dgm:ptLst>
  <dgm:cxnLst>
    <dgm:cxn modelId="{38751C19-368C-44F3-A213-34BA7838118B}" srcId="{9B27582E-C3A7-4F12-81C1-7782FED78D9C}" destId="{AC1AFE96-4CB6-4082-8F46-EF3120AD8F10}" srcOrd="0" destOrd="0" parTransId="{B5B7C2FC-4203-41D8-92F5-F25299818679}" sibTransId="{C6377F0F-1E5B-41EC-9FF8-FDC588A4D538}"/>
    <dgm:cxn modelId="{1B973476-167C-49E9-84FA-811E2C0D9F73}" type="presOf" srcId="{AC1AFE96-4CB6-4082-8F46-EF3120AD8F10}" destId="{58F86E19-CD66-4A63-88DB-0A2CA95CCE72}" srcOrd="0" destOrd="0" presId="urn:microsoft.com/office/officeart/2005/8/layout/hList9"/>
    <dgm:cxn modelId="{9FC77686-AAF2-43FA-AFDD-1C48EABEC3E9}" srcId="{8D3A8C02-C1B6-4C2B-B466-8A667FD66589}" destId="{9B27582E-C3A7-4F12-81C1-7782FED78D9C}" srcOrd="0" destOrd="0" parTransId="{DF8406BC-254D-4C6E-9B60-27FA41163066}" sibTransId="{B37E17C9-81FF-43B3-B56A-F229375B0CED}"/>
    <dgm:cxn modelId="{E1DB0FA9-A70D-4C3F-9C0B-25EC6C416A18}" type="presOf" srcId="{8D3A8C02-C1B6-4C2B-B466-8A667FD66589}" destId="{93414A2F-1210-4286-B7C4-3130F685424A}" srcOrd="0" destOrd="0" presId="urn:microsoft.com/office/officeart/2005/8/layout/hList9"/>
    <dgm:cxn modelId="{170408D2-20A8-4AA0-B9A1-060AFFE610AB}" type="presOf" srcId="{9B27582E-C3A7-4F12-81C1-7782FED78D9C}" destId="{D8214328-7D73-4325-9DEA-FD64CA4B9099}" srcOrd="0" destOrd="0" presId="urn:microsoft.com/office/officeart/2005/8/layout/hList9"/>
    <dgm:cxn modelId="{81D31FF3-772F-4485-AF66-97369B2441FA}" type="presOf" srcId="{AC1AFE96-4CB6-4082-8F46-EF3120AD8F10}" destId="{932A19D9-D9C5-4860-AD34-7C14643B327F}" srcOrd="1" destOrd="0" presId="urn:microsoft.com/office/officeart/2005/8/layout/hList9"/>
    <dgm:cxn modelId="{B94D87A3-397F-4996-8018-D32F7DF9FF2E}" type="presParOf" srcId="{93414A2F-1210-4286-B7C4-3130F685424A}" destId="{CF9576C7-DC19-4F94-8407-E3C15AE084E2}" srcOrd="0" destOrd="0" presId="urn:microsoft.com/office/officeart/2005/8/layout/hList9"/>
    <dgm:cxn modelId="{E88E8C4A-020A-41D3-9780-EC72187FCBD7}" type="presParOf" srcId="{93414A2F-1210-4286-B7C4-3130F685424A}" destId="{6DD695EF-0917-4A58-BC56-68D5B48D1012}" srcOrd="1" destOrd="0" presId="urn:microsoft.com/office/officeart/2005/8/layout/hList9"/>
    <dgm:cxn modelId="{25F14F53-B808-4CB9-8B9F-E3FB7C001F88}" type="presParOf" srcId="{6DD695EF-0917-4A58-BC56-68D5B48D1012}" destId="{553C5706-26F4-49F7-B112-34DF1044FCEC}" srcOrd="0" destOrd="0" presId="urn:microsoft.com/office/officeart/2005/8/layout/hList9"/>
    <dgm:cxn modelId="{30DE20BB-68E2-4213-97D0-C6325BB372B2}" type="presParOf" srcId="{6DD695EF-0917-4A58-BC56-68D5B48D1012}" destId="{8E9271A7-37B2-4883-B1C6-DE3E29E13815}" srcOrd="1" destOrd="0" presId="urn:microsoft.com/office/officeart/2005/8/layout/hList9"/>
    <dgm:cxn modelId="{DE5FC5C8-54DB-4143-8848-E845EAB9F97B}" type="presParOf" srcId="{8E9271A7-37B2-4883-B1C6-DE3E29E13815}" destId="{58F86E19-CD66-4A63-88DB-0A2CA95CCE72}" srcOrd="0" destOrd="0" presId="urn:microsoft.com/office/officeart/2005/8/layout/hList9"/>
    <dgm:cxn modelId="{4517A383-9701-4CC0-A21D-31E9DFE2D6A9}" type="presParOf" srcId="{8E9271A7-37B2-4883-B1C6-DE3E29E13815}" destId="{932A19D9-D9C5-4860-AD34-7C14643B327F}" srcOrd="1" destOrd="0" presId="urn:microsoft.com/office/officeart/2005/8/layout/hList9"/>
    <dgm:cxn modelId="{F864D6FB-D77A-4BBB-B967-9F952ACBB955}" type="presParOf" srcId="{93414A2F-1210-4286-B7C4-3130F685424A}" destId="{5EB69353-8340-4822-9362-709D46C4B427}" srcOrd="2" destOrd="0" presId="urn:microsoft.com/office/officeart/2005/8/layout/hList9"/>
    <dgm:cxn modelId="{FE23E91C-4982-4D84-88B2-42AB2BBE2F21}" type="presParOf" srcId="{93414A2F-1210-4286-B7C4-3130F685424A}" destId="{D8214328-7D73-4325-9DEA-FD64CA4B9099}" srcOrd="3" destOrd="0" presId="urn:microsoft.com/office/officeart/2005/8/layout/hList9"/>
  </dgm:cxnLst>
  <dgm:bg>
    <a:effectLst>
      <a:outerShdw blurRad="50800" dist="38100" algn="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3A8C02-C1B6-4C2B-B466-8A667FD66589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B27582E-C3A7-4F12-81C1-7782FED78D9C}">
      <dgm:prSet phldrT="[文本]" custT="1"/>
      <dgm:spPr>
        <a:solidFill>
          <a:schemeClr val="accent5">
            <a:lumMod val="50000"/>
          </a:scheme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知识点</a:t>
          </a:r>
        </a:p>
      </dgm:t>
    </dgm:pt>
    <dgm:pt modelId="{DF8406BC-254D-4C6E-9B60-27FA41163066}" type="parTrans" cxnId="{9FC77686-AAF2-43FA-AFDD-1C48EABEC3E9}">
      <dgm:prSet/>
      <dgm:spPr/>
      <dgm:t>
        <a:bodyPr/>
        <a:lstStyle/>
        <a:p>
          <a:endParaRPr lang="zh-CN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7E17C9-81FF-43B3-B56A-F229375B0CED}" type="sibTrans" cxnId="{9FC77686-AAF2-43FA-AFDD-1C48EABEC3E9}">
      <dgm:prSet/>
      <dgm:spPr/>
      <dgm:t>
        <a:bodyPr/>
        <a:lstStyle/>
        <a:p>
          <a:endParaRPr lang="zh-CN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1AFE96-4CB6-4082-8F46-EF3120AD8F10}">
      <dgm:prSet phldrT="[文本]" custT="1"/>
      <dgm:spPr>
        <a:solidFill>
          <a:schemeClr val="accent6">
            <a:lumMod val="75000"/>
            <a:alpha val="90000"/>
          </a:scheme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函数的概念</a:t>
          </a:r>
        </a:p>
      </dgm:t>
    </dgm:pt>
    <dgm:pt modelId="{B5B7C2FC-4203-41D8-92F5-F25299818679}" type="parTrans" cxnId="{38751C19-368C-44F3-A213-34BA7838118B}">
      <dgm:prSet/>
      <dgm:spPr/>
      <dgm:t>
        <a:bodyPr/>
        <a:lstStyle/>
        <a:p>
          <a:endParaRPr lang="zh-CN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377F0F-1E5B-41EC-9FF8-FDC588A4D538}" type="sibTrans" cxnId="{38751C19-368C-44F3-A213-34BA7838118B}">
      <dgm:prSet/>
      <dgm:spPr/>
      <dgm:t>
        <a:bodyPr/>
        <a:lstStyle/>
        <a:p>
          <a:endParaRPr lang="zh-CN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414A2F-1210-4286-B7C4-3130F685424A}" type="pres">
      <dgm:prSet presAssocID="{8D3A8C02-C1B6-4C2B-B466-8A667FD66589}" presName="list" presStyleCnt="0">
        <dgm:presLayoutVars>
          <dgm:dir/>
          <dgm:animLvl val="lvl"/>
        </dgm:presLayoutVars>
      </dgm:prSet>
      <dgm:spPr/>
    </dgm:pt>
    <dgm:pt modelId="{CF9576C7-DC19-4F94-8407-E3C15AE084E2}" type="pres">
      <dgm:prSet presAssocID="{9B27582E-C3A7-4F12-81C1-7782FED78D9C}" presName="posSpace" presStyleCnt="0"/>
      <dgm:spPr/>
    </dgm:pt>
    <dgm:pt modelId="{6DD695EF-0917-4A58-BC56-68D5B48D1012}" type="pres">
      <dgm:prSet presAssocID="{9B27582E-C3A7-4F12-81C1-7782FED78D9C}" presName="vertFlow" presStyleCnt="0"/>
      <dgm:spPr/>
    </dgm:pt>
    <dgm:pt modelId="{553C5706-26F4-49F7-B112-34DF1044FCEC}" type="pres">
      <dgm:prSet presAssocID="{9B27582E-C3A7-4F12-81C1-7782FED78D9C}" presName="topSpace" presStyleCnt="0"/>
      <dgm:spPr/>
    </dgm:pt>
    <dgm:pt modelId="{8E9271A7-37B2-4883-B1C6-DE3E29E13815}" type="pres">
      <dgm:prSet presAssocID="{9B27582E-C3A7-4F12-81C1-7782FED78D9C}" presName="firstComp" presStyleCnt="0"/>
      <dgm:spPr/>
    </dgm:pt>
    <dgm:pt modelId="{58F86E19-CD66-4A63-88DB-0A2CA95CCE72}" type="pres">
      <dgm:prSet presAssocID="{9B27582E-C3A7-4F12-81C1-7782FED78D9C}" presName="firstChild" presStyleLbl="bgAccFollowNode1" presStyleIdx="0" presStyleCnt="1" custScaleX="95421" custScaleY="29305" custLinFactNeighborX="736" custLinFactNeighborY="-2433"/>
      <dgm:spPr/>
    </dgm:pt>
    <dgm:pt modelId="{932A19D9-D9C5-4860-AD34-7C14643B327F}" type="pres">
      <dgm:prSet presAssocID="{9B27582E-C3A7-4F12-81C1-7782FED78D9C}" presName="firstChildTx" presStyleLbl="bgAccFollowNode1" presStyleIdx="0" presStyleCnt="1">
        <dgm:presLayoutVars>
          <dgm:bulletEnabled val="1"/>
        </dgm:presLayoutVars>
      </dgm:prSet>
      <dgm:spPr/>
    </dgm:pt>
    <dgm:pt modelId="{5EB69353-8340-4822-9362-709D46C4B427}" type="pres">
      <dgm:prSet presAssocID="{9B27582E-C3A7-4F12-81C1-7782FED78D9C}" presName="negSpace" presStyleCnt="0"/>
      <dgm:spPr/>
    </dgm:pt>
    <dgm:pt modelId="{D8214328-7D73-4325-9DEA-FD64CA4B9099}" type="pres">
      <dgm:prSet presAssocID="{9B27582E-C3A7-4F12-81C1-7782FED78D9C}" presName="circle" presStyleLbl="node1" presStyleIdx="0" presStyleCnt="1" custScaleX="50820" custScaleY="50820" custLinFactNeighborX="26924" custLinFactNeighborY="8883"/>
      <dgm:spPr/>
    </dgm:pt>
  </dgm:ptLst>
  <dgm:cxnLst>
    <dgm:cxn modelId="{38751C19-368C-44F3-A213-34BA7838118B}" srcId="{9B27582E-C3A7-4F12-81C1-7782FED78D9C}" destId="{AC1AFE96-4CB6-4082-8F46-EF3120AD8F10}" srcOrd="0" destOrd="0" parTransId="{B5B7C2FC-4203-41D8-92F5-F25299818679}" sibTransId="{C6377F0F-1E5B-41EC-9FF8-FDC588A4D538}"/>
    <dgm:cxn modelId="{1B973476-167C-49E9-84FA-811E2C0D9F73}" type="presOf" srcId="{AC1AFE96-4CB6-4082-8F46-EF3120AD8F10}" destId="{58F86E19-CD66-4A63-88DB-0A2CA95CCE72}" srcOrd="0" destOrd="0" presId="urn:microsoft.com/office/officeart/2005/8/layout/hList9"/>
    <dgm:cxn modelId="{9FC77686-AAF2-43FA-AFDD-1C48EABEC3E9}" srcId="{8D3A8C02-C1B6-4C2B-B466-8A667FD66589}" destId="{9B27582E-C3A7-4F12-81C1-7782FED78D9C}" srcOrd="0" destOrd="0" parTransId="{DF8406BC-254D-4C6E-9B60-27FA41163066}" sibTransId="{B37E17C9-81FF-43B3-B56A-F229375B0CED}"/>
    <dgm:cxn modelId="{E1DB0FA9-A70D-4C3F-9C0B-25EC6C416A18}" type="presOf" srcId="{8D3A8C02-C1B6-4C2B-B466-8A667FD66589}" destId="{93414A2F-1210-4286-B7C4-3130F685424A}" srcOrd="0" destOrd="0" presId="urn:microsoft.com/office/officeart/2005/8/layout/hList9"/>
    <dgm:cxn modelId="{170408D2-20A8-4AA0-B9A1-060AFFE610AB}" type="presOf" srcId="{9B27582E-C3A7-4F12-81C1-7782FED78D9C}" destId="{D8214328-7D73-4325-9DEA-FD64CA4B9099}" srcOrd="0" destOrd="0" presId="urn:microsoft.com/office/officeart/2005/8/layout/hList9"/>
    <dgm:cxn modelId="{81D31FF3-772F-4485-AF66-97369B2441FA}" type="presOf" srcId="{AC1AFE96-4CB6-4082-8F46-EF3120AD8F10}" destId="{932A19D9-D9C5-4860-AD34-7C14643B327F}" srcOrd="1" destOrd="0" presId="urn:microsoft.com/office/officeart/2005/8/layout/hList9"/>
    <dgm:cxn modelId="{B94D87A3-397F-4996-8018-D32F7DF9FF2E}" type="presParOf" srcId="{93414A2F-1210-4286-B7C4-3130F685424A}" destId="{CF9576C7-DC19-4F94-8407-E3C15AE084E2}" srcOrd="0" destOrd="0" presId="urn:microsoft.com/office/officeart/2005/8/layout/hList9"/>
    <dgm:cxn modelId="{E88E8C4A-020A-41D3-9780-EC72187FCBD7}" type="presParOf" srcId="{93414A2F-1210-4286-B7C4-3130F685424A}" destId="{6DD695EF-0917-4A58-BC56-68D5B48D1012}" srcOrd="1" destOrd="0" presId="urn:microsoft.com/office/officeart/2005/8/layout/hList9"/>
    <dgm:cxn modelId="{25F14F53-B808-4CB9-8B9F-E3FB7C001F88}" type="presParOf" srcId="{6DD695EF-0917-4A58-BC56-68D5B48D1012}" destId="{553C5706-26F4-49F7-B112-34DF1044FCEC}" srcOrd="0" destOrd="0" presId="urn:microsoft.com/office/officeart/2005/8/layout/hList9"/>
    <dgm:cxn modelId="{30DE20BB-68E2-4213-97D0-C6325BB372B2}" type="presParOf" srcId="{6DD695EF-0917-4A58-BC56-68D5B48D1012}" destId="{8E9271A7-37B2-4883-B1C6-DE3E29E13815}" srcOrd="1" destOrd="0" presId="urn:microsoft.com/office/officeart/2005/8/layout/hList9"/>
    <dgm:cxn modelId="{DE5FC5C8-54DB-4143-8848-E845EAB9F97B}" type="presParOf" srcId="{8E9271A7-37B2-4883-B1C6-DE3E29E13815}" destId="{58F86E19-CD66-4A63-88DB-0A2CA95CCE72}" srcOrd="0" destOrd="0" presId="urn:microsoft.com/office/officeart/2005/8/layout/hList9"/>
    <dgm:cxn modelId="{4517A383-9701-4CC0-A21D-31E9DFE2D6A9}" type="presParOf" srcId="{8E9271A7-37B2-4883-B1C6-DE3E29E13815}" destId="{932A19D9-D9C5-4860-AD34-7C14643B327F}" srcOrd="1" destOrd="0" presId="urn:microsoft.com/office/officeart/2005/8/layout/hList9"/>
    <dgm:cxn modelId="{F864D6FB-D77A-4BBB-B967-9F952ACBB955}" type="presParOf" srcId="{93414A2F-1210-4286-B7C4-3130F685424A}" destId="{5EB69353-8340-4822-9362-709D46C4B427}" srcOrd="2" destOrd="0" presId="urn:microsoft.com/office/officeart/2005/8/layout/hList9"/>
    <dgm:cxn modelId="{FE23E91C-4982-4D84-88B2-42AB2BBE2F21}" type="presParOf" srcId="{93414A2F-1210-4286-B7C4-3130F685424A}" destId="{D8214328-7D73-4325-9DEA-FD64CA4B9099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3A8C02-C1B6-4C2B-B466-8A667FD66589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B27582E-C3A7-4F12-81C1-7782FED78D9C}">
      <dgm:prSet phldrT="[文本]" custT="1"/>
      <dgm:spPr>
        <a:solidFill>
          <a:schemeClr val="accent5">
            <a:lumMod val="50000"/>
          </a:scheme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知识点</a:t>
          </a:r>
        </a:p>
      </dgm:t>
    </dgm:pt>
    <dgm:pt modelId="{DF8406BC-254D-4C6E-9B60-27FA41163066}" type="parTrans" cxnId="{9FC77686-AAF2-43FA-AFDD-1C48EABEC3E9}">
      <dgm:prSet/>
      <dgm:spPr/>
      <dgm:t>
        <a:bodyPr/>
        <a:lstStyle/>
        <a:p>
          <a:endParaRPr lang="zh-CN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7E17C9-81FF-43B3-B56A-F229375B0CED}" type="sibTrans" cxnId="{9FC77686-AAF2-43FA-AFDD-1C48EABEC3E9}">
      <dgm:prSet/>
      <dgm:spPr/>
      <dgm:t>
        <a:bodyPr/>
        <a:lstStyle/>
        <a:p>
          <a:endParaRPr lang="zh-CN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1AFE96-4CB6-4082-8F46-EF3120AD8F10}">
      <dgm:prSet phldrT="[文本]" custT="1"/>
      <dgm:spPr>
        <a:solidFill>
          <a:schemeClr val="accent6">
            <a:lumMod val="75000"/>
            <a:alpha val="90000"/>
          </a:scheme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正比例函数的概念</a:t>
          </a:r>
        </a:p>
      </dgm:t>
    </dgm:pt>
    <dgm:pt modelId="{B5B7C2FC-4203-41D8-92F5-F25299818679}" type="parTrans" cxnId="{38751C19-368C-44F3-A213-34BA7838118B}">
      <dgm:prSet/>
      <dgm:spPr/>
      <dgm:t>
        <a:bodyPr/>
        <a:lstStyle/>
        <a:p>
          <a:endParaRPr lang="zh-CN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377F0F-1E5B-41EC-9FF8-FDC588A4D538}" type="sibTrans" cxnId="{38751C19-368C-44F3-A213-34BA7838118B}">
      <dgm:prSet/>
      <dgm:spPr/>
      <dgm:t>
        <a:bodyPr/>
        <a:lstStyle/>
        <a:p>
          <a:endParaRPr lang="zh-CN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07285A-A87E-4272-B318-EE1021655888}">
      <dgm:prSet phldrT="[文本]" custT="1"/>
      <dgm:spPr>
        <a:solidFill>
          <a:schemeClr val="accent6">
            <a:lumMod val="75000"/>
            <a:alpha val="90000"/>
          </a:scheme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一次函数的概念</a:t>
          </a:r>
        </a:p>
      </dgm:t>
    </dgm:pt>
    <dgm:pt modelId="{44CFB9B3-64FE-4B30-A2D1-CEACAF7F4766}" type="parTrans" cxnId="{968A20D1-C5E8-49B4-80A9-D048CE5702E5}">
      <dgm:prSet/>
      <dgm:spPr/>
      <dgm:t>
        <a:bodyPr/>
        <a:lstStyle/>
        <a:p>
          <a:endParaRPr lang="zh-CN" altLang="en-US"/>
        </a:p>
      </dgm:t>
    </dgm:pt>
    <dgm:pt modelId="{9D0306E9-39C5-4C86-924F-B16E34372063}" type="sibTrans" cxnId="{968A20D1-C5E8-49B4-80A9-D048CE5702E5}">
      <dgm:prSet/>
      <dgm:spPr/>
      <dgm:t>
        <a:bodyPr/>
        <a:lstStyle/>
        <a:p>
          <a:endParaRPr lang="zh-CN" altLang="en-US"/>
        </a:p>
      </dgm:t>
    </dgm:pt>
    <dgm:pt modelId="{93414A2F-1210-4286-B7C4-3130F685424A}" type="pres">
      <dgm:prSet presAssocID="{8D3A8C02-C1B6-4C2B-B466-8A667FD66589}" presName="list" presStyleCnt="0">
        <dgm:presLayoutVars>
          <dgm:dir/>
          <dgm:animLvl val="lvl"/>
        </dgm:presLayoutVars>
      </dgm:prSet>
      <dgm:spPr/>
    </dgm:pt>
    <dgm:pt modelId="{CF9576C7-DC19-4F94-8407-E3C15AE084E2}" type="pres">
      <dgm:prSet presAssocID="{9B27582E-C3A7-4F12-81C1-7782FED78D9C}" presName="posSpace" presStyleCnt="0"/>
      <dgm:spPr/>
    </dgm:pt>
    <dgm:pt modelId="{6DD695EF-0917-4A58-BC56-68D5B48D1012}" type="pres">
      <dgm:prSet presAssocID="{9B27582E-C3A7-4F12-81C1-7782FED78D9C}" presName="vertFlow" presStyleCnt="0"/>
      <dgm:spPr/>
    </dgm:pt>
    <dgm:pt modelId="{553C5706-26F4-49F7-B112-34DF1044FCEC}" type="pres">
      <dgm:prSet presAssocID="{9B27582E-C3A7-4F12-81C1-7782FED78D9C}" presName="topSpace" presStyleCnt="0"/>
      <dgm:spPr/>
    </dgm:pt>
    <dgm:pt modelId="{8E9271A7-37B2-4883-B1C6-DE3E29E13815}" type="pres">
      <dgm:prSet presAssocID="{9B27582E-C3A7-4F12-81C1-7782FED78D9C}" presName="firstComp" presStyleCnt="0"/>
      <dgm:spPr/>
    </dgm:pt>
    <dgm:pt modelId="{58F86E19-CD66-4A63-88DB-0A2CA95CCE72}" type="pres">
      <dgm:prSet presAssocID="{9B27582E-C3A7-4F12-81C1-7782FED78D9C}" presName="firstChild" presStyleLbl="bgAccFollowNode1" presStyleIdx="0" presStyleCnt="2" custScaleX="98623" custScaleY="22009" custLinFactNeighborX="736" custLinFactNeighborY="-2433"/>
      <dgm:spPr/>
    </dgm:pt>
    <dgm:pt modelId="{932A19D9-D9C5-4860-AD34-7C14643B327F}" type="pres">
      <dgm:prSet presAssocID="{9B27582E-C3A7-4F12-81C1-7782FED78D9C}" presName="firstChildTx" presStyleLbl="bgAccFollowNode1" presStyleIdx="0" presStyleCnt="2">
        <dgm:presLayoutVars>
          <dgm:bulletEnabled val="1"/>
        </dgm:presLayoutVars>
      </dgm:prSet>
      <dgm:spPr/>
    </dgm:pt>
    <dgm:pt modelId="{A14A4C35-7DC7-4566-956B-7CE893540E33}" type="pres">
      <dgm:prSet presAssocID="{C007285A-A87E-4272-B318-EE1021655888}" presName="comp" presStyleCnt="0"/>
      <dgm:spPr/>
    </dgm:pt>
    <dgm:pt modelId="{B9AB41CA-912D-4B92-874B-30A665A0C366}" type="pres">
      <dgm:prSet presAssocID="{C007285A-A87E-4272-B318-EE1021655888}" presName="child" presStyleLbl="bgAccFollowNode1" presStyleIdx="1" presStyleCnt="2" custScaleX="98623" custScaleY="22009"/>
      <dgm:spPr/>
    </dgm:pt>
    <dgm:pt modelId="{0940948B-46C2-4A75-B0FE-B7E052278EBD}" type="pres">
      <dgm:prSet presAssocID="{C007285A-A87E-4272-B318-EE1021655888}" presName="childTx" presStyleLbl="bgAccFollowNode1" presStyleIdx="1" presStyleCnt="2">
        <dgm:presLayoutVars>
          <dgm:bulletEnabled val="1"/>
        </dgm:presLayoutVars>
      </dgm:prSet>
      <dgm:spPr/>
    </dgm:pt>
    <dgm:pt modelId="{5EB69353-8340-4822-9362-709D46C4B427}" type="pres">
      <dgm:prSet presAssocID="{9B27582E-C3A7-4F12-81C1-7782FED78D9C}" presName="negSpace" presStyleCnt="0"/>
      <dgm:spPr/>
    </dgm:pt>
    <dgm:pt modelId="{D8214328-7D73-4325-9DEA-FD64CA4B9099}" type="pres">
      <dgm:prSet presAssocID="{9B27582E-C3A7-4F12-81C1-7782FED78D9C}" presName="circle" presStyleLbl="node1" presStyleIdx="0" presStyleCnt="1" custScaleX="43369" custScaleY="40558" custLinFactNeighborX="26924" custLinFactNeighborY="13498"/>
      <dgm:spPr/>
    </dgm:pt>
  </dgm:ptLst>
  <dgm:cxnLst>
    <dgm:cxn modelId="{38751C19-368C-44F3-A213-34BA7838118B}" srcId="{9B27582E-C3A7-4F12-81C1-7782FED78D9C}" destId="{AC1AFE96-4CB6-4082-8F46-EF3120AD8F10}" srcOrd="0" destOrd="0" parTransId="{B5B7C2FC-4203-41D8-92F5-F25299818679}" sibTransId="{C6377F0F-1E5B-41EC-9FF8-FDC588A4D538}"/>
    <dgm:cxn modelId="{16E6A768-14AD-45C7-900B-4F533AC7C5CF}" type="presOf" srcId="{C007285A-A87E-4272-B318-EE1021655888}" destId="{B9AB41CA-912D-4B92-874B-30A665A0C366}" srcOrd="0" destOrd="0" presId="urn:microsoft.com/office/officeart/2005/8/layout/hList9"/>
    <dgm:cxn modelId="{4A152372-7A16-4FF2-96C4-208F451A0241}" type="presOf" srcId="{C007285A-A87E-4272-B318-EE1021655888}" destId="{0940948B-46C2-4A75-B0FE-B7E052278EBD}" srcOrd="1" destOrd="0" presId="urn:microsoft.com/office/officeart/2005/8/layout/hList9"/>
    <dgm:cxn modelId="{1B973476-167C-49E9-84FA-811E2C0D9F73}" type="presOf" srcId="{AC1AFE96-4CB6-4082-8F46-EF3120AD8F10}" destId="{58F86E19-CD66-4A63-88DB-0A2CA95CCE72}" srcOrd="0" destOrd="0" presId="urn:microsoft.com/office/officeart/2005/8/layout/hList9"/>
    <dgm:cxn modelId="{9FC77686-AAF2-43FA-AFDD-1C48EABEC3E9}" srcId="{8D3A8C02-C1B6-4C2B-B466-8A667FD66589}" destId="{9B27582E-C3A7-4F12-81C1-7782FED78D9C}" srcOrd="0" destOrd="0" parTransId="{DF8406BC-254D-4C6E-9B60-27FA41163066}" sibTransId="{B37E17C9-81FF-43B3-B56A-F229375B0CED}"/>
    <dgm:cxn modelId="{E1DB0FA9-A70D-4C3F-9C0B-25EC6C416A18}" type="presOf" srcId="{8D3A8C02-C1B6-4C2B-B466-8A667FD66589}" destId="{93414A2F-1210-4286-B7C4-3130F685424A}" srcOrd="0" destOrd="0" presId="urn:microsoft.com/office/officeart/2005/8/layout/hList9"/>
    <dgm:cxn modelId="{968A20D1-C5E8-49B4-80A9-D048CE5702E5}" srcId="{9B27582E-C3A7-4F12-81C1-7782FED78D9C}" destId="{C007285A-A87E-4272-B318-EE1021655888}" srcOrd="1" destOrd="0" parTransId="{44CFB9B3-64FE-4B30-A2D1-CEACAF7F4766}" sibTransId="{9D0306E9-39C5-4C86-924F-B16E34372063}"/>
    <dgm:cxn modelId="{170408D2-20A8-4AA0-B9A1-060AFFE610AB}" type="presOf" srcId="{9B27582E-C3A7-4F12-81C1-7782FED78D9C}" destId="{D8214328-7D73-4325-9DEA-FD64CA4B9099}" srcOrd="0" destOrd="0" presId="urn:microsoft.com/office/officeart/2005/8/layout/hList9"/>
    <dgm:cxn modelId="{81D31FF3-772F-4485-AF66-97369B2441FA}" type="presOf" srcId="{AC1AFE96-4CB6-4082-8F46-EF3120AD8F10}" destId="{932A19D9-D9C5-4860-AD34-7C14643B327F}" srcOrd="1" destOrd="0" presId="urn:microsoft.com/office/officeart/2005/8/layout/hList9"/>
    <dgm:cxn modelId="{B94D87A3-397F-4996-8018-D32F7DF9FF2E}" type="presParOf" srcId="{93414A2F-1210-4286-B7C4-3130F685424A}" destId="{CF9576C7-DC19-4F94-8407-E3C15AE084E2}" srcOrd="0" destOrd="0" presId="urn:microsoft.com/office/officeart/2005/8/layout/hList9"/>
    <dgm:cxn modelId="{E88E8C4A-020A-41D3-9780-EC72187FCBD7}" type="presParOf" srcId="{93414A2F-1210-4286-B7C4-3130F685424A}" destId="{6DD695EF-0917-4A58-BC56-68D5B48D1012}" srcOrd="1" destOrd="0" presId="urn:microsoft.com/office/officeart/2005/8/layout/hList9"/>
    <dgm:cxn modelId="{25F14F53-B808-4CB9-8B9F-E3FB7C001F88}" type="presParOf" srcId="{6DD695EF-0917-4A58-BC56-68D5B48D1012}" destId="{553C5706-26F4-49F7-B112-34DF1044FCEC}" srcOrd="0" destOrd="0" presId="urn:microsoft.com/office/officeart/2005/8/layout/hList9"/>
    <dgm:cxn modelId="{30DE20BB-68E2-4213-97D0-C6325BB372B2}" type="presParOf" srcId="{6DD695EF-0917-4A58-BC56-68D5B48D1012}" destId="{8E9271A7-37B2-4883-B1C6-DE3E29E13815}" srcOrd="1" destOrd="0" presId="urn:microsoft.com/office/officeart/2005/8/layout/hList9"/>
    <dgm:cxn modelId="{DE5FC5C8-54DB-4143-8848-E845EAB9F97B}" type="presParOf" srcId="{8E9271A7-37B2-4883-B1C6-DE3E29E13815}" destId="{58F86E19-CD66-4A63-88DB-0A2CA95CCE72}" srcOrd="0" destOrd="0" presId="urn:microsoft.com/office/officeart/2005/8/layout/hList9"/>
    <dgm:cxn modelId="{4517A383-9701-4CC0-A21D-31E9DFE2D6A9}" type="presParOf" srcId="{8E9271A7-37B2-4883-B1C6-DE3E29E13815}" destId="{932A19D9-D9C5-4860-AD34-7C14643B327F}" srcOrd="1" destOrd="0" presId="urn:microsoft.com/office/officeart/2005/8/layout/hList9"/>
    <dgm:cxn modelId="{111AF9D3-43D9-4D6B-958B-C545D9DAE682}" type="presParOf" srcId="{6DD695EF-0917-4A58-BC56-68D5B48D1012}" destId="{A14A4C35-7DC7-4566-956B-7CE893540E33}" srcOrd="2" destOrd="0" presId="urn:microsoft.com/office/officeart/2005/8/layout/hList9"/>
    <dgm:cxn modelId="{965A1518-442F-46BF-A680-B943BA863E5A}" type="presParOf" srcId="{A14A4C35-7DC7-4566-956B-7CE893540E33}" destId="{B9AB41CA-912D-4B92-874B-30A665A0C366}" srcOrd="0" destOrd="0" presId="urn:microsoft.com/office/officeart/2005/8/layout/hList9"/>
    <dgm:cxn modelId="{F9CB558C-DA0D-46CE-BAE6-7E69E605441A}" type="presParOf" srcId="{A14A4C35-7DC7-4566-956B-7CE893540E33}" destId="{0940948B-46C2-4A75-B0FE-B7E052278EBD}" srcOrd="1" destOrd="0" presId="urn:microsoft.com/office/officeart/2005/8/layout/hList9"/>
    <dgm:cxn modelId="{F864D6FB-D77A-4BBB-B967-9F952ACBB955}" type="presParOf" srcId="{93414A2F-1210-4286-B7C4-3130F685424A}" destId="{5EB69353-8340-4822-9362-709D46C4B427}" srcOrd="2" destOrd="0" presId="urn:microsoft.com/office/officeart/2005/8/layout/hList9"/>
    <dgm:cxn modelId="{FE23E91C-4982-4D84-88B2-42AB2BBE2F21}" type="presParOf" srcId="{93414A2F-1210-4286-B7C4-3130F685424A}" destId="{D8214328-7D73-4325-9DEA-FD64CA4B9099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422627-7175-4823-A0FB-E0F1892A14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BC0964C-58C2-4058-BD68-D86D3694A97E}">
      <dgm:prSet phldrT="[文本]" custT="1"/>
      <dgm:spPr>
        <a:solidFill>
          <a:schemeClr val="accent5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基础知识检测</a:t>
          </a:r>
        </a:p>
      </dgm:t>
    </dgm:pt>
    <dgm:pt modelId="{D0CD2D60-D1D6-4545-A455-521965428E4A}" type="parTrans" cxnId="{700E9A82-E5BC-4A3B-AFAA-22B2683C6608}">
      <dgm:prSet/>
      <dgm:spPr/>
      <dgm:t>
        <a:bodyPr/>
        <a:lstStyle/>
        <a:p>
          <a:endParaRPr lang="zh-CN" altLang="en-US"/>
        </a:p>
      </dgm:t>
    </dgm:pt>
    <dgm:pt modelId="{02EE6172-F611-4B2B-94C7-B5E1AF2CDE3C}" type="sibTrans" cxnId="{700E9A82-E5BC-4A3B-AFAA-22B2683C6608}">
      <dgm:prSet/>
      <dgm:spPr/>
      <dgm:t>
        <a:bodyPr/>
        <a:lstStyle/>
        <a:p>
          <a:endParaRPr lang="zh-CN" altLang="en-US"/>
        </a:p>
      </dgm:t>
    </dgm:pt>
    <dgm:pt modelId="{F6A757B0-35DE-408B-8B56-2B2F0DE09696}" type="pres">
      <dgm:prSet presAssocID="{03422627-7175-4823-A0FB-E0F1892A1498}" presName="linear" presStyleCnt="0">
        <dgm:presLayoutVars>
          <dgm:animLvl val="lvl"/>
          <dgm:resizeHandles val="exact"/>
        </dgm:presLayoutVars>
      </dgm:prSet>
      <dgm:spPr/>
    </dgm:pt>
    <dgm:pt modelId="{A88E8A7A-2211-4792-8C95-32AE2F1100F8}" type="pres">
      <dgm:prSet presAssocID="{DBC0964C-58C2-4058-BD68-D86D3694A97E}" presName="parentText" presStyleLbl="node1" presStyleIdx="0" presStyleCnt="1" custScaleX="44793" custScaleY="52655" custLinFactY="-49985" custLinFactNeighborX="7146" custLinFactNeighborY="-100000">
        <dgm:presLayoutVars>
          <dgm:chMax val="0"/>
          <dgm:bulletEnabled val="1"/>
        </dgm:presLayoutVars>
      </dgm:prSet>
      <dgm:spPr/>
    </dgm:pt>
  </dgm:ptLst>
  <dgm:cxnLst>
    <dgm:cxn modelId="{C931E238-CD5D-411D-99D5-19F6856973A9}" type="presOf" srcId="{DBC0964C-58C2-4058-BD68-D86D3694A97E}" destId="{A88E8A7A-2211-4792-8C95-32AE2F1100F8}" srcOrd="0" destOrd="0" presId="urn:microsoft.com/office/officeart/2005/8/layout/vList2"/>
    <dgm:cxn modelId="{700E9A82-E5BC-4A3B-AFAA-22B2683C6608}" srcId="{03422627-7175-4823-A0FB-E0F1892A1498}" destId="{DBC0964C-58C2-4058-BD68-D86D3694A97E}" srcOrd="0" destOrd="0" parTransId="{D0CD2D60-D1D6-4545-A455-521965428E4A}" sibTransId="{02EE6172-F611-4B2B-94C7-B5E1AF2CDE3C}"/>
    <dgm:cxn modelId="{ADE62DEC-759A-464D-A5E6-837E8BF87DB6}" type="presOf" srcId="{03422627-7175-4823-A0FB-E0F1892A1498}" destId="{F6A757B0-35DE-408B-8B56-2B2F0DE09696}" srcOrd="0" destOrd="0" presId="urn:microsoft.com/office/officeart/2005/8/layout/vList2"/>
    <dgm:cxn modelId="{171A1B23-BC0B-40D5-B234-E0C87F12D5D4}" type="presParOf" srcId="{F6A757B0-35DE-408B-8B56-2B2F0DE09696}" destId="{A88E8A7A-2211-4792-8C95-32AE2F1100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3A8C02-C1B6-4C2B-B466-8A667FD66589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B27582E-C3A7-4F12-81C1-7782FED78D9C}">
      <dgm:prSet phldrT="[文本]" custT="1"/>
      <dgm:spPr>
        <a:solidFill>
          <a:schemeClr val="accent5">
            <a:lumMod val="50000"/>
          </a:scheme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知识点</a:t>
          </a:r>
        </a:p>
      </dgm:t>
    </dgm:pt>
    <dgm:pt modelId="{DF8406BC-254D-4C6E-9B60-27FA41163066}" type="parTrans" cxnId="{9FC77686-AAF2-43FA-AFDD-1C48EABEC3E9}">
      <dgm:prSet/>
      <dgm:spPr/>
      <dgm:t>
        <a:bodyPr/>
        <a:lstStyle/>
        <a:p>
          <a:endParaRPr lang="zh-CN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7E17C9-81FF-43B3-B56A-F229375B0CED}" type="sibTrans" cxnId="{9FC77686-AAF2-43FA-AFDD-1C48EABEC3E9}">
      <dgm:prSet/>
      <dgm:spPr/>
      <dgm:t>
        <a:bodyPr/>
        <a:lstStyle/>
        <a:p>
          <a:endParaRPr lang="zh-CN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07285A-A87E-4272-B318-EE1021655888}">
      <dgm:prSet phldrT="[文本]" custT="1"/>
      <dgm:spPr>
        <a:solidFill>
          <a:schemeClr val="accent6">
            <a:lumMod val="75000"/>
            <a:alpha val="90000"/>
          </a:scheme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正比例函数的图象</a:t>
          </a:r>
        </a:p>
      </dgm:t>
    </dgm:pt>
    <dgm:pt modelId="{9D0306E9-39C5-4C86-924F-B16E34372063}" type="sibTrans" cxnId="{968A20D1-C5E8-49B4-80A9-D048CE5702E5}">
      <dgm:prSet/>
      <dgm:spPr/>
      <dgm:t>
        <a:bodyPr/>
        <a:lstStyle/>
        <a:p>
          <a:endParaRPr lang="zh-CN" altLang="en-US"/>
        </a:p>
      </dgm:t>
    </dgm:pt>
    <dgm:pt modelId="{44CFB9B3-64FE-4B30-A2D1-CEACAF7F4766}" type="parTrans" cxnId="{968A20D1-C5E8-49B4-80A9-D048CE5702E5}">
      <dgm:prSet/>
      <dgm:spPr/>
      <dgm:t>
        <a:bodyPr/>
        <a:lstStyle/>
        <a:p>
          <a:endParaRPr lang="zh-CN" altLang="en-US"/>
        </a:p>
      </dgm:t>
    </dgm:pt>
    <dgm:pt modelId="{8CF05C23-4EB7-4CAE-A2E5-FA8FC03593A6}">
      <dgm:prSet phldrT="[文本]" custT="1"/>
      <dgm:spPr>
        <a:solidFill>
          <a:schemeClr val="accent6">
            <a:lumMod val="75000"/>
            <a:alpha val="90000"/>
          </a:scheme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待定系数法</a:t>
          </a:r>
        </a:p>
      </dgm:t>
    </dgm:pt>
    <dgm:pt modelId="{C21CD301-FE7C-46BC-A02E-64159DABA696}" type="parTrans" cxnId="{F90C7112-B7F9-4FE8-B7A0-F43CF795D123}">
      <dgm:prSet/>
      <dgm:spPr/>
      <dgm:t>
        <a:bodyPr/>
        <a:lstStyle/>
        <a:p>
          <a:endParaRPr lang="zh-CN" altLang="en-US"/>
        </a:p>
      </dgm:t>
    </dgm:pt>
    <dgm:pt modelId="{22F4935B-0A74-4BDB-9007-6E6A6330334F}" type="sibTrans" cxnId="{F90C7112-B7F9-4FE8-B7A0-F43CF795D123}">
      <dgm:prSet/>
      <dgm:spPr/>
      <dgm:t>
        <a:bodyPr/>
        <a:lstStyle/>
        <a:p>
          <a:endParaRPr lang="zh-CN" altLang="en-US"/>
        </a:p>
      </dgm:t>
    </dgm:pt>
    <dgm:pt modelId="{93414A2F-1210-4286-B7C4-3130F685424A}" type="pres">
      <dgm:prSet presAssocID="{8D3A8C02-C1B6-4C2B-B466-8A667FD66589}" presName="list" presStyleCnt="0">
        <dgm:presLayoutVars>
          <dgm:dir/>
          <dgm:animLvl val="lvl"/>
        </dgm:presLayoutVars>
      </dgm:prSet>
      <dgm:spPr/>
    </dgm:pt>
    <dgm:pt modelId="{CF9576C7-DC19-4F94-8407-E3C15AE084E2}" type="pres">
      <dgm:prSet presAssocID="{9B27582E-C3A7-4F12-81C1-7782FED78D9C}" presName="posSpace" presStyleCnt="0"/>
      <dgm:spPr/>
    </dgm:pt>
    <dgm:pt modelId="{6DD695EF-0917-4A58-BC56-68D5B48D1012}" type="pres">
      <dgm:prSet presAssocID="{9B27582E-C3A7-4F12-81C1-7782FED78D9C}" presName="vertFlow" presStyleCnt="0"/>
      <dgm:spPr/>
    </dgm:pt>
    <dgm:pt modelId="{553C5706-26F4-49F7-B112-34DF1044FCEC}" type="pres">
      <dgm:prSet presAssocID="{9B27582E-C3A7-4F12-81C1-7782FED78D9C}" presName="topSpace" presStyleCnt="0"/>
      <dgm:spPr/>
    </dgm:pt>
    <dgm:pt modelId="{8E9271A7-37B2-4883-B1C6-DE3E29E13815}" type="pres">
      <dgm:prSet presAssocID="{9B27582E-C3A7-4F12-81C1-7782FED78D9C}" presName="firstComp" presStyleCnt="0"/>
      <dgm:spPr/>
    </dgm:pt>
    <dgm:pt modelId="{58F86E19-CD66-4A63-88DB-0A2CA95CCE72}" type="pres">
      <dgm:prSet presAssocID="{9B27582E-C3A7-4F12-81C1-7782FED78D9C}" presName="firstChild" presStyleLbl="bgAccFollowNode1" presStyleIdx="0" presStyleCnt="2" custScaleX="98623" custScaleY="22009" custLinFactNeighborX="2410" custLinFactNeighborY="-2239"/>
      <dgm:spPr/>
    </dgm:pt>
    <dgm:pt modelId="{932A19D9-D9C5-4860-AD34-7C14643B327F}" type="pres">
      <dgm:prSet presAssocID="{9B27582E-C3A7-4F12-81C1-7782FED78D9C}" presName="firstChildTx" presStyleLbl="bgAccFollowNode1" presStyleIdx="0" presStyleCnt="2">
        <dgm:presLayoutVars>
          <dgm:bulletEnabled val="1"/>
        </dgm:presLayoutVars>
      </dgm:prSet>
      <dgm:spPr/>
    </dgm:pt>
    <dgm:pt modelId="{2D852E53-6909-433A-AE27-CA5283058E69}" type="pres">
      <dgm:prSet presAssocID="{8CF05C23-4EB7-4CAE-A2E5-FA8FC03593A6}" presName="comp" presStyleCnt="0"/>
      <dgm:spPr/>
    </dgm:pt>
    <dgm:pt modelId="{39F75A54-C623-4F16-A470-F92FBB9AC84A}" type="pres">
      <dgm:prSet presAssocID="{8CF05C23-4EB7-4CAE-A2E5-FA8FC03593A6}" presName="child" presStyleLbl="bgAccFollowNode1" presStyleIdx="1" presStyleCnt="2" custScaleX="98623" custScaleY="22009"/>
      <dgm:spPr/>
    </dgm:pt>
    <dgm:pt modelId="{58D6C3E3-7A80-4850-9EBD-9B2F3C08D469}" type="pres">
      <dgm:prSet presAssocID="{8CF05C23-4EB7-4CAE-A2E5-FA8FC03593A6}" presName="childTx" presStyleLbl="bgAccFollowNode1" presStyleIdx="1" presStyleCnt="2">
        <dgm:presLayoutVars>
          <dgm:bulletEnabled val="1"/>
        </dgm:presLayoutVars>
      </dgm:prSet>
      <dgm:spPr/>
    </dgm:pt>
    <dgm:pt modelId="{5EB69353-8340-4822-9362-709D46C4B427}" type="pres">
      <dgm:prSet presAssocID="{9B27582E-C3A7-4F12-81C1-7782FED78D9C}" presName="negSpace" presStyleCnt="0"/>
      <dgm:spPr/>
    </dgm:pt>
    <dgm:pt modelId="{D8214328-7D73-4325-9DEA-FD64CA4B9099}" type="pres">
      <dgm:prSet presAssocID="{9B27582E-C3A7-4F12-81C1-7782FED78D9C}" presName="circle" presStyleLbl="node1" presStyleIdx="0" presStyleCnt="1" custScaleX="41312" custScaleY="41312" custLinFactNeighborX="26924" custLinFactNeighborY="13498"/>
      <dgm:spPr/>
    </dgm:pt>
  </dgm:ptLst>
  <dgm:cxnLst>
    <dgm:cxn modelId="{F90C7112-B7F9-4FE8-B7A0-F43CF795D123}" srcId="{9B27582E-C3A7-4F12-81C1-7782FED78D9C}" destId="{8CF05C23-4EB7-4CAE-A2E5-FA8FC03593A6}" srcOrd="1" destOrd="0" parTransId="{C21CD301-FE7C-46BC-A02E-64159DABA696}" sibTransId="{22F4935B-0A74-4BDB-9007-6E6A6330334F}"/>
    <dgm:cxn modelId="{AB9AAA3D-CD93-4F5D-AF21-61BB4FEE8B17}" type="presOf" srcId="{8CF05C23-4EB7-4CAE-A2E5-FA8FC03593A6}" destId="{58D6C3E3-7A80-4850-9EBD-9B2F3C08D469}" srcOrd="1" destOrd="0" presId="urn:microsoft.com/office/officeart/2005/8/layout/hList9"/>
    <dgm:cxn modelId="{9FC77686-AAF2-43FA-AFDD-1C48EABEC3E9}" srcId="{8D3A8C02-C1B6-4C2B-B466-8A667FD66589}" destId="{9B27582E-C3A7-4F12-81C1-7782FED78D9C}" srcOrd="0" destOrd="0" parTransId="{DF8406BC-254D-4C6E-9B60-27FA41163066}" sibTransId="{B37E17C9-81FF-43B3-B56A-F229375B0CED}"/>
    <dgm:cxn modelId="{97B38893-D71D-4E5C-B09D-70330CF6390A}" type="presOf" srcId="{C007285A-A87E-4272-B318-EE1021655888}" destId="{932A19D9-D9C5-4860-AD34-7C14643B327F}" srcOrd="1" destOrd="0" presId="urn:microsoft.com/office/officeart/2005/8/layout/hList9"/>
    <dgm:cxn modelId="{87952F9B-87D5-4456-BD74-8501B59533A6}" type="presOf" srcId="{C007285A-A87E-4272-B318-EE1021655888}" destId="{58F86E19-CD66-4A63-88DB-0A2CA95CCE72}" srcOrd="0" destOrd="0" presId="urn:microsoft.com/office/officeart/2005/8/layout/hList9"/>
    <dgm:cxn modelId="{E1DB0FA9-A70D-4C3F-9C0B-25EC6C416A18}" type="presOf" srcId="{8D3A8C02-C1B6-4C2B-B466-8A667FD66589}" destId="{93414A2F-1210-4286-B7C4-3130F685424A}" srcOrd="0" destOrd="0" presId="urn:microsoft.com/office/officeart/2005/8/layout/hList9"/>
    <dgm:cxn modelId="{968A20D1-C5E8-49B4-80A9-D048CE5702E5}" srcId="{9B27582E-C3A7-4F12-81C1-7782FED78D9C}" destId="{C007285A-A87E-4272-B318-EE1021655888}" srcOrd="0" destOrd="0" parTransId="{44CFB9B3-64FE-4B30-A2D1-CEACAF7F4766}" sibTransId="{9D0306E9-39C5-4C86-924F-B16E34372063}"/>
    <dgm:cxn modelId="{170408D2-20A8-4AA0-B9A1-060AFFE610AB}" type="presOf" srcId="{9B27582E-C3A7-4F12-81C1-7782FED78D9C}" destId="{D8214328-7D73-4325-9DEA-FD64CA4B9099}" srcOrd="0" destOrd="0" presId="urn:microsoft.com/office/officeart/2005/8/layout/hList9"/>
    <dgm:cxn modelId="{408BC8DC-49FE-465C-BA7D-96BFAD00AF51}" type="presOf" srcId="{8CF05C23-4EB7-4CAE-A2E5-FA8FC03593A6}" destId="{39F75A54-C623-4F16-A470-F92FBB9AC84A}" srcOrd="0" destOrd="0" presId="urn:microsoft.com/office/officeart/2005/8/layout/hList9"/>
    <dgm:cxn modelId="{B94D87A3-397F-4996-8018-D32F7DF9FF2E}" type="presParOf" srcId="{93414A2F-1210-4286-B7C4-3130F685424A}" destId="{CF9576C7-DC19-4F94-8407-E3C15AE084E2}" srcOrd="0" destOrd="0" presId="urn:microsoft.com/office/officeart/2005/8/layout/hList9"/>
    <dgm:cxn modelId="{E88E8C4A-020A-41D3-9780-EC72187FCBD7}" type="presParOf" srcId="{93414A2F-1210-4286-B7C4-3130F685424A}" destId="{6DD695EF-0917-4A58-BC56-68D5B48D1012}" srcOrd="1" destOrd="0" presId="urn:microsoft.com/office/officeart/2005/8/layout/hList9"/>
    <dgm:cxn modelId="{25F14F53-B808-4CB9-8B9F-E3FB7C001F88}" type="presParOf" srcId="{6DD695EF-0917-4A58-BC56-68D5B48D1012}" destId="{553C5706-26F4-49F7-B112-34DF1044FCEC}" srcOrd="0" destOrd="0" presId="urn:microsoft.com/office/officeart/2005/8/layout/hList9"/>
    <dgm:cxn modelId="{30DE20BB-68E2-4213-97D0-C6325BB372B2}" type="presParOf" srcId="{6DD695EF-0917-4A58-BC56-68D5B48D1012}" destId="{8E9271A7-37B2-4883-B1C6-DE3E29E13815}" srcOrd="1" destOrd="0" presId="urn:microsoft.com/office/officeart/2005/8/layout/hList9"/>
    <dgm:cxn modelId="{DE5FC5C8-54DB-4143-8848-E845EAB9F97B}" type="presParOf" srcId="{8E9271A7-37B2-4883-B1C6-DE3E29E13815}" destId="{58F86E19-CD66-4A63-88DB-0A2CA95CCE72}" srcOrd="0" destOrd="0" presId="urn:microsoft.com/office/officeart/2005/8/layout/hList9"/>
    <dgm:cxn modelId="{4517A383-9701-4CC0-A21D-31E9DFE2D6A9}" type="presParOf" srcId="{8E9271A7-37B2-4883-B1C6-DE3E29E13815}" destId="{932A19D9-D9C5-4860-AD34-7C14643B327F}" srcOrd="1" destOrd="0" presId="urn:microsoft.com/office/officeart/2005/8/layout/hList9"/>
    <dgm:cxn modelId="{AA1503EF-1898-4FF1-84C6-74202DC06254}" type="presParOf" srcId="{6DD695EF-0917-4A58-BC56-68D5B48D1012}" destId="{2D852E53-6909-433A-AE27-CA5283058E69}" srcOrd="2" destOrd="0" presId="urn:microsoft.com/office/officeart/2005/8/layout/hList9"/>
    <dgm:cxn modelId="{9156016E-0684-4961-9561-8827D9E2C665}" type="presParOf" srcId="{2D852E53-6909-433A-AE27-CA5283058E69}" destId="{39F75A54-C623-4F16-A470-F92FBB9AC84A}" srcOrd="0" destOrd="0" presId="urn:microsoft.com/office/officeart/2005/8/layout/hList9"/>
    <dgm:cxn modelId="{70C09B9B-5B23-4638-BDDB-B66B930749F7}" type="presParOf" srcId="{2D852E53-6909-433A-AE27-CA5283058E69}" destId="{58D6C3E3-7A80-4850-9EBD-9B2F3C08D469}" srcOrd="1" destOrd="0" presId="urn:microsoft.com/office/officeart/2005/8/layout/hList9"/>
    <dgm:cxn modelId="{F864D6FB-D77A-4BBB-B967-9F952ACBB955}" type="presParOf" srcId="{93414A2F-1210-4286-B7C4-3130F685424A}" destId="{5EB69353-8340-4822-9362-709D46C4B427}" srcOrd="2" destOrd="0" presId="urn:microsoft.com/office/officeart/2005/8/layout/hList9"/>
    <dgm:cxn modelId="{FE23E91C-4982-4D84-88B2-42AB2BBE2F21}" type="presParOf" srcId="{93414A2F-1210-4286-B7C4-3130F685424A}" destId="{D8214328-7D73-4325-9DEA-FD64CA4B9099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422627-7175-4823-A0FB-E0F1892A14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BC0964C-58C2-4058-BD68-D86D3694A97E}">
      <dgm:prSet phldrT="[文本]" custT="1"/>
      <dgm:spPr>
        <a:solidFill>
          <a:schemeClr val="accent5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基础知识检测</a:t>
          </a:r>
        </a:p>
      </dgm:t>
    </dgm:pt>
    <dgm:pt modelId="{D0CD2D60-D1D6-4545-A455-521965428E4A}" type="parTrans" cxnId="{700E9A82-E5BC-4A3B-AFAA-22B2683C6608}">
      <dgm:prSet/>
      <dgm:spPr/>
      <dgm:t>
        <a:bodyPr/>
        <a:lstStyle/>
        <a:p>
          <a:endParaRPr lang="zh-CN" altLang="en-US"/>
        </a:p>
      </dgm:t>
    </dgm:pt>
    <dgm:pt modelId="{02EE6172-F611-4B2B-94C7-B5E1AF2CDE3C}" type="sibTrans" cxnId="{700E9A82-E5BC-4A3B-AFAA-22B2683C6608}">
      <dgm:prSet/>
      <dgm:spPr/>
      <dgm:t>
        <a:bodyPr/>
        <a:lstStyle/>
        <a:p>
          <a:endParaRPr lang="zh-CN" altLang="en-US"/>
        </a:p>
      </dgm:t>
    </dgm:pt>
    <dgm:pt modelId="{F6A757B0-35DE-408B-8B56-2B2F0DE09696}" type="pres">
      <dgm:prSet presAssocID="{03422627-7175-4823-A0FB-E0F1892A1498}" presName="linear" presStyleCnt="0">
        <dgm:presLayoutVars>
          <dgm:animLvl val="lvl"/>
          <dgm:resizeHandles val="exact"/>
        </dgm:presLayoutVars>
      </dgm:prSet>
      <dgm:spPr/>
    </dgm:pt>
    <dgm:pt modelId="{A88E8A7A-2211-4792-8C95-32AE2F1100F8}" type="pres">
      <dgm:prSet presAssocID="{DBC0964C-58C2-4058-BD68-D86D3694A97E}" presName="parentText" presStyleLbl="node1" presStyleIdx="0" presStyleCnt="1" custScaleX="44793" custScaleY="52655" custLinFactY="-49985" custLinFactNeighborX="7146" custLinFactNeighborY="-100000">
        <dgm:presLayoutVars>
          <dgm:chMax val="0"/>
          <dgm:bulletEnabled val="1"/>
        </dgm:presLayoutVars>
      </dgm:prSet>
      <dgm:spPr/>
    </dgm:pt>
  </dgm:ptLst>
  <dgm:cxnLst>
    <dgm:cxn modelId="{C931E238-CD5D-411D-99D5-19F6856973A9}" type="presOf" srcId="{DBC0964C-58C2-4058-BD68-D86D3694A97E}" destId="{A88E8A7A-2211-4792-8C95-32AE2F1100F8}" srcOrd="0" destOrd="0" presId="urn:microsoft.com/office/officeart/2005/8/layout/vList2"/>
    <dgm:cxn modelId="{700E9A82-E5BC-4A3B-AFAA-22B2683C6608}" srcId="{03422627-7175-4823-A0FB-E0F1892A1498}" destId="{DBC0964C-58C2-4058-BD68-D86D3694A97E}" srcOrd="0" destOrd="0" parTransId="{D0CD2D60-D1D6-4545-A455-521965428E4A}" sibTransId="{02EE6172-F611-4B2B-94C7-B5E1AF2CDE3C}"/>
    <dgm:cxn modelId="{ADE62DEC-759A-464D-A5E6-837E8BF87DB6}" type="presOf" srcId="{03422627-7175-4823-A0FB-E0F1892A1498}" destId="{F6A757B0-35DE-408B-8B56-2B2F0DE09696}" srcOrd="0" destOrd="0" presId="urn:microsoft.com/office/officeart/2005/8/layout/vList2"/>
    <dgm:cxn modelId="{171A1B23-BC0B-40D5-B234-E0C87F12D5D4}" type="presParOf" srcId="{F6A757B0-35DE-408B-8B56-2B2F0DE09696}" destId="{A88E8A7A-2211-4792-8C95-32AE2F1100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D3A8C02-C1B6-4C2B-B466-8A667FD66589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B27582E-C3A7-4F12-81C1-7782FED78D9C}">
      <dgm:prSet phldrT="[文本]" custT="1"/>
      <dgm:spPr>
        <a:solidFill>
          <a:schemeClr val="accent5">
            <a:lumMod val="50000"/>
          </a:scheme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知识点</a:t>
          </a:r>
        </a:p>
      </dgm:t>
    </dgm:pt>
    <dgm:pt modelId="{DF8406BC-254D-4C6E-9B60-27FA41163066}" type="parTrans" cxnId="{9FC77686-AAF2-43FA-AFDD-1C48EABEC3E9}">
      <dgm:prSet/>
      <dgm:spPr/>
      <dgm:t>
        <a:bodyPr/>
        <a:lstStyle/>
        <a:p>
          <a:endParaRPr lang="zh-CN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7E17C9-81FF-43B3-B56A-F229375B0CED}" type="sibTrans" cxnId="{9FC77686-AAF2-43FA-AFDD-1C48EABEC3E9}">
      <dgm:prSet/>
      <dgm:spPr/>
      <dgm:t>
        <a:bodyPr/>
        <a:lstStyle/>
        <a:p>
          <a:endParaRPr lang="zh-CN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07285A-A87E-4272-B318-EE1021655888}">
      <dgm:prSet phldrT="[文本]" custT="1"/>
      <dgm:spPr>
        <a:solidFill>
          <a:schemeClr val="accent6">
            <a:lumMod val="75000"/>
            <a:alpha val="90000"/>
          </a:scheme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一次函数的图象和性质   </a:t>
          </a:r>
        </a:p>
      </dgm:t>
    </dgm:pt>
    <dgm:pt modelId="{9D0306E9-39C5-4C86-924F-B16E34372063}" type="sibTrans" cxnId="{968A20D1-C5E8-49B4-80A9-D048CE5702E5}">
      <dgm:prSet/>
      <dgm:spPr/>
      <dgm:t>
        <a:bodyPr/>
        <a:lstStyle/>
        <a:p>
          <a:endParaRPr lang="zh-CN" altLang="en-US"/>
        </a:p>
      </dgm:t>
    </dgm:pt>
    <dgm:pt modelId="{44CFB9B3-64FE-4B30-A2D1-CEACAF7F4766}" type="parTrans" cxnId="{968A20D1-C5E8-49B4-80A9-D048CE5702E5}">
      <dgm:prSet/>
      <dgm:spPr/>
      <dgm:t>
        <a:bodyPr/>
        <a:lstStyle/>
        <a:p>
          <a:endParaRPr lang="zh-CN" altLang="en-US"/>
        </a:p>
      </dgm:t>
    </dgm:pt>
    <dgm:pt modelId="{93414A2F-1210-4286-B7C4-3130F685424A}" type="pres">
      <dgm:prSet presAssocID="{8D3A8C02-C1B6-4C2B-B466-8A667FD66589}" presName="list" presStyleCnt="0">
        <dgm:presLayoutVars>
          <dgm:dir/>
          <dgm:animLvl val="lvl"/>
        </dgm:presLayoutVars>
      </dgm:prSet>
      <dgm:spPr/>
    </dgm:pt>
    <dgm:pt modelId="{CF9576C7-DC19-4F94-8407-E3C15AE084E2}" type="pres">
      <dgm:prSet presAssocID="{9B27582E-C3A7-4F12-81C1-7782FED78D9C}" presName="posSpace" presStyleCnt="0"/>
      <dgm:spPr/>
    </dgm:pt>
    <dgm:pt modelId="{6DD695EF-0917-4A58-BC56-68D5B48D1012}" type="pres">
      <dgm:prSet presAssocID="{9B27582E-C3A7-4F12-81C1-7782FED78D9C}" presName="vertFlow" presStyleCnt="0"/>
      <dgm:spPr/>
    </dgm:pt>
    <dgm:pt modelId="{553C5706-26F4-49F7-B112-34DF1044FCEC}" type="pres">
      <dgm:prSet presAssocID="{9B27582E-C3A7-4F12-81C1-7782FED78D9C}" presName="topSpace" presStyleCnt="0"/>
      <dgm:spPr/>
    </dgm:pt>
    <dgm:pt modelId="{8E9271A7-37B2-4883-B1C6-DE3E29E13815}" type="pres">
      <dgm:prSet presAssocID="{9B27582E-C3A7-4F12-81C1-7782FED78D9C}" presName="firstComp" presStyleCnt="0"/>
      <dgm:spPr/>
    </dgm:pt>
    <dgm:pt modelId="{58F86E19-CD66-4A63-88DB-0A2CA95CCE72}" type="pres">
      <dgm:prSet presAssocID="{9B27582E-C3A7-4F12-81C1-7782FED78D9C}" presName="firstChild" presStyleLbl="bgAccFollowNode1" presStyleIdx="0" presStyleCnt="1" custScaleX="106695" custScaleY="22963" custLinFactNeighborX="736" custLinFactNeighborY="-2433"/>
      <dgm:spPr/>
    </dgm:pt>
    <dgm:pt modelId="{932A19D9-D9C5-4860-AD34-7C14643B327F}" type="pres">
      <dgm:prSet presAssocID="{9B27582E-C3A7-4F12-81C1-7782FED78D9C}" presName="firstChildTx" presStyleLbl="bgAccFollowNode1" presStyleIdx="0" presStyleCnt="1">
        <dgm:presLayoutVars>
          <dgm:bulletEnabled val="1"/>
        </dgm:presLayoutVars>
      </dgm:prSet>
      <dgm:spPr/>
    </dgm:pt>
    <dgm:pt modelId="{5EB69353-8340-4822-9362-709D46C4B427}" type="pres">
      <dgm:prSet presAssocID="{9B27582E-C3A7-4F12-81C1-7782FED78D9C}" presName="negSpace" presStyleCnt="0"/>
      <dgm:spPr/>
    </dgm:pt>
    <dgm:pt modelId="{D8214328-7D73-4325-9DEA-FD64CA4B9099}" type="pres">
      <dgm:prSet presAssocID="{9B27582E-C3A7-4F12-81C1-7782FED78D9C}" presName="circle" presStyleLbl="node1" presStyleIdx="0" presStyleCnt="1" custScaleX="41312" custScaleY="41312" custLinFactNeighborX="20521" custLinFactNeighborY="13498"/>
      <dgm:spPr/>
    </dgm:pt>
  </dgm:ptLst>
  <dgm:cxnLst>
    <dgm:cxn modelId="{9FC77686-AAF2-43FA-AFDD-1C48EABEC3E9}" srcId="{8D3A8C02-C1B6-4C2B-B466-8A667FD66589}" destId="{9B27582E-C3A7-4F12-81C1-7782FED78D9C}" srcOrd="0" destOrd="0" parTransId="{DF8406BC-254D-4C6E-9B60-27FA41163066}" sibTransId="{B37E17C9-81FF-43B3-B56A-F229375B0CED}"/>
    <dgm:cxn modelId="{97B38893-D71D-4E5C-B09D-70330CF6390A}" type="presOf" srcId="{C007285A-A87E-4272-B318-EE1021655888}" destId="{932A19D9-D9C5-4860-AD34-7C14643B327F}" srcOrd="1" destOrd="0" presId="urn:microsoft.com/office/officeart/2005/8/layout/hList9"/>
    <dgm:cxn modelId="{87952F9B-87D5-4456-BD74-8501B59533A6}" type="presOf" srcId="{C007285A-A87E-4272-B318-EE1021655888}" destId="{58F86E19-CD66-4A63-88DB-0A2CA95CCE72}" srcOrd="0" destOrd="0" presId="urn:microsoft.com/office/officeart/2005/8/layout/hList9"/>
    <dgm:cxn modelId="{E1DB0FA9-A70D-4C3F-9C0B-25EC6C416A18}" type="presOf" srcId="{8D3A8C02-C1B6-4C2B-B466-8A667FD66589}" destId="{93414A2F-1210-4286-B7C4-3130F685424A}" srcOrd="0" destOrd="0" presId="urn:microsoft.com/office/officeart/2005/8/layout/hList9"/>
    <dgm:cxn modelId="{968A20D1-C5E8-49B4-80A9-D048CE5702E5}" srcId="{9B27582E-C3A7-4F12-81C1-7782FED78D9C}" destId="{C007285A-A87E-4272-B318-EE1021655888}" srcOrd="0" destOrd="0" parTransId="{44CFB9B3-64FE-4B30-A2D1-CEACAF7F4766}" sibTransId="{9D0306E9-39C5-4C86-924F-B16E34372063}"/>
    <dgm:cxn modelId="{170408D2-20A8-4AA0-B9A1-060AFFE610AB}" type="presOf" srcId="{9B27582E-C3A7-4F12-81C1-7782FED78D9C}" destId="{D8214328-7D73-4325-9DEA-FD64CA4B9099}" srcOrd="0" destOrd="0" presId="urn:microsoft.com/office/officeart/2005/8/layout/hList9"/>
    <dgm:cxn modelId="{B94D87A3-397F-4996-8018-D32F7DF9FF2E}" type="presParOf" srcId="{93414A2F-1210-4286-B7C4-3130F685424A}" destId="{CF9576C7-DC19-4F94-8407-E3C15AE084E2}" srcOrd="0" destOrd="0" presId="urn:microsoft.com/office/officeart/2005/8/layout/hList9"/>
    <dgm:cxn modelId="{E88E8C4A-020A-41D3-9780-EC72187FCBD7}" type="presParOf" srcId="{93414A2F-1210-4286-B7C4-3130F685424A}" destId="{6DD695EF-0917-4A58-BC56-68D5B48D1012}" srcOrd="1" destOrd="0" presId="urn:microsoft.com/office/officeart/2005/8/layout/hList9"/>
    <dgm:cxn modelId="{25F14F53-B808-4CB9-8B9F-E3FB7C001F88}" type="presParOf" srcId="{6DD695EF-0917-4A58-BC56-68D5B48D1012}" destId="{553C5706-26F4-49F7-B112-34DF1044FCEC}" srcOrd="0" destOrd="0" presId="urn:microsoft.com/office/officeart/2005/8/layout/hList9"/>
    <dgm:cxn modelId="{30DE20BB-68E2-4213-97D0-C6325BB372B2}" type="presParOf" srcId="{6DD695EF-0917-4A58-BC56-68D5B48D1012}" destId="{8E9271A7-37B2-4883-B1C6-DE3E29E13815}" srcOrd="1" destOrd="0" presId="urn:microsoft.com/office/officeart/2005/8/layout/hList9"/>
    <dgm:cxn modelId="{DE5FC5C8-54DB-4143-8848-E845EAB9F97B}" type="presParOf" srcId="{8E9271A7-37B2-4883-B1C6-DE3E29E13815}" destId="{58F86E19-CD66-4A63-88DB-0A2CA95CCE72}" srcOrd="0" destOrd="0" presId="urn:microsoft.com/office/officeart/2005/8/layout/hList9"/>
    <dgm:cxn modelId="{4517A383-9701-4CC0-A21D-31E9DFE2D6A9}" type="presParOf" srcId="{8E9271A7-37B2-4883-B1C6-DE3E29E13815}" destId="{932A19D9-D9C5-4860-AD34-7C14643B327F}" srcOrd="1" destOrd="0" presId="urn:microsoft.com/office/officeart/2005/8/layout/hList9"/>
    <dgm:cxn modelId="{F864D6FB-D77A-4BBB-B967-9F952ACBB955}" type="presParOf" srcId="{93414A2F-1210-4286-B7C4-3130F685424A}" destId="{5EB69353-8340-4822-9362-709D46C4B427}" srcOrd="2" destOrd="0" presId="urn:microsoft.com/office/officeart/2005/8/layout/hList9"/>
    <dgm:cxn modelId="{FE23E91C-4982-4D84-88B2-42AB2BBE2F21}" type="presParOf" srcId="{93414A2F-1210-4286-B7C4-3130F685424A}" destId="{D8214328-7D73-4325-9DEA-FD64CA4B9099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3422627-7175-4823-A0FB-E0F1892A14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BC0964C-58C2-4058-BD68-D86D3694A97E}">
      <dgm:prSet phldrT="[文本]" custT="1"/>
      <dgm:spPr>
        <a:solidFill>
          <a:schemeClr val="accent5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基础知识检测</a:t>
          </a:r>
        </a:p>
      </dgm:t>
    </dgm:pt>
    <dgm:pt modelId="{D0CD2D60-D1D6-4545-A455-521965428E4A}" type="parTrans" cxnId="{700E9A82-E5BC-4A3B-AFAA-22B2683C6608}">
      <dgm:prSet/>
      <dgm:spPr/>
      <dgm:t>
        <a:bodyPr/>
        <a:lstStyle/>
        <a:p>
          <a:endParaRPr lang="zh-CN" altLang="en-US"/>
        </a:p>
      </dgm:t>
    </dgm:pt>
    <dgm:pt modelId="{02EE6172-F611-4B2B-94C7-B5E1AF2CDE3C}" type="sibTrans" cxnId="{700E9A82-E5BC-4A3B-AFAA-22B2683C6608}">
      <dgm:prSet/>
      <dgm:spPr/>
      <dgm:t>
        <a:bodyPr/>
        <a:lstStyle/>
        <a:p>
          <a:endParaRPr lang="zh-CN" altLang="en-US"/>
        </a:p>
      </dgm:t>
    </dgm:pt>
    <dgm:pt modelId="{F6A757B0-35DE-408B-8B56-2B2F0DE09696}" type="pres">
      <dgm:prSet presAssocID="{03422627-7175-4823-A0FB-E0F1892A1498}" presName="linear" presStyleCnt="0">
        <dgm:presLayoutVars>
          <dgm:animLvl val="lvl"/>
          <dgm:resizeHandles val="exact"/>
        </dgm:presLayoutVars>
      </dgm:prSet>
      <dgm:spPr/>
    </dgm:pt>
    <dgm:pt modelId="{A88E8A7A-2211-4792-8C95-32AE2F1100F8}" type="pres">
      <dgm:prSet presAssocID="{DBC0964C-58C2-4058-BD68-D86D3694A97E}" presName="parentText" presStyleLbl="node1" presStyleIdx="0" presStyleCnt="1" custScaleX="44793" custScaleY="52655" custLinFactY="-49985" custLinFactNeighborX="7146" custLinFactNeighborY="-100000">
        <dgm:presLayoutVars>
          <dgm:chMax val="0"/>
          <dgm:bulletEnabled val="1"/>
        </dgm:presLayoutVars>
      </dgm:prSet>
      <dgm:spPr/>
    </dgm:pt>
  </dgm:ptLst>
  <dgm:cxnLst>
    <dgm:cxn modelId="{C931E238-CD5D-411D-99D5-19F6856973A9}" type="presOf" srcId="{DBC0964C-58C2-4058-BD68-D86D3694A97E}" destId="{A88E8A7A-2211-4792-8C95-32AE2F1100F8}" srcOrd="0" destOrd="0" presId="urn:microsoft.com/office/officeart/2005/8/layout/vList2"/>
    <dgm:cxn modelId="{700E9A82-E5BC-4A3B-AFAA-22B2683C6608}" srcId="{03422627-7175-4823-A0FB-E0F1892A1498}" destId="{DBC0964C-58C2-4058-BD68-D86D3694A97E}" srcOrd="0" destOrd="0" parTransId="{D0CD2D60-D1D6-4545-A455-521965428E4A}" sibTransId="{02EE6172-F611-4B2B-94C7-B5E1AF2CDE3C}"/>
    <dgm:cxn modelId="{ADE62DEC-759A-464D-A5E6-837E8BF87DB6}" type="presOf" srcId="{03422627-7175-4823-A0FB-E0F1892A1498}" destId="{F6A757B0-35DE-408B-8B56-2B2F0DE09696}" srcOrd="0" destOrd="0" presId="urn:microsoft.com/office/officeart/2005/8/layout/vList2"/>
    <dgm:cxn modelId="{171A1B23-BC0B-40D5-B234-E0C87F12D5D4}" type="presParOf" srcId="{F6A757B0-35DE-408B-8B56-2B2F0DE09696}" destId="{A88E8A7A-2211-4792-8C95-32AE2F1100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E8A7A-2211-4792-8C95-32AE2F1100F8}">
      <dsp:nvSpPr>
        <dsp:cNvPr id="0" name=""/>
        <dsp:cNvSpPr/>
      </dsp:nvSpPr>
      <dsp:spPr>
        <a:xfrm>
          <a:off x="2233324" y="0"/>
          <a:ext cx="2878812" cy="630849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基础知识检测</a:t>
          </a:r>
        </a:p>
      </dsp:txBody>
      <dsp:txXfrm>
        <a:off x="2264120" y="30796"/>
        <a:ext cx="2817220" cy="56925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E8A7A-2211-4792-8C95-32AE2F1100F8}">
      <dsp:nvSpPr>
        <dsp:cNvPr id="0" name=""/>
        <dsp:cNvSpPr/>
      </dsp:nvSpPr>
      <dsp:spPr>
        <a:xfrm>
          <a:off x="1574278" y="0"/>
          <a:ext cx="3604440" cy="613904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知识结构图</a:t>
          </a:r>
        </a:p>
      </dsp:txBody>
      <dsp:txXfrm>
        <a:off x="1604246" y="29968"/>
        <a:ext cx="3544504" cy="55396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E8A7A-2211-4792-8C95-32AE2F1100F8}">
      <dsp:nvSpPr>
        <dsp:cNvPr id="0" name=""/>
        <dsp:cNvSpPr/>
      </dsp:nvSpPr>
      <dsp:spPr>
        <a:xfrm>
          <a:off x="2233324" y="0"/>
          <a:ext cx="2878812" cy="630849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典例分析</a:t>
          </a:r>
        </a:p>
      </dsp:txBody>
      <dsp:txXfrm>
        <a:off x="2264120" y="30796"/>
        <a:ext cx="2817220" cy="56925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899F8F-1BC1-44BD-9647-5BE1FC8FC5CD}">
      <dsp:nvSpPr>
        <dsp:cNvPr id="0" name=""/>
        <dsp:cNvSpPr/>
      </dsp:nvSpPr>
      <dsp:spPr>
        <a:xfrm>
          <a:off x="1685971" y="1982840"/>
          <a:ext cx="1400727" cy="1545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0363" y="0"/>
              </a:lnTo>
              <a:lnTo>
                <a:pt x="700363" y="1545070"/>
              </a:lnTo>
              <a:lnTo>
                <a:pt x="1400727" y="154507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400" kern="1200"/>
        </a:p>
      </dsp:txBody>
      <dsp:txXfrm>
        <a:off x="2334197" y="2703238"/>
        <a:ext cx="104274" cy="104274"/>
      </dsp:txXfrm>
    </dsp:sp>
    <dsp:sp modelId="{47513682-65C5-413A-8273-22493F7CEF9E}">
      <dsp:nvSpPr>
        <dsp:cNvPr id="0" name=""/>
        <dsp:cNvSpPr/>
      </dsp:nvSpPr>
      <dsp:spPr>
        <a:xfrm>
          <a:off x="1685971" y="1982840"/>
          <a:ext cx="1400727" cy="566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0363" y="0"/>
              </a:lnTo>
              <a:lnTo>
                <a:pt x="700363" y="566525"/>
              </a:lnTo>
              <a:lnTo>
                <a:pt x="1400727" y="56652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400" kern="1200"/>
        </a:p>
      </dsp:txBody>
      <dsp:txXfrm>
        <a:off x="2348561" y="2228329"/>
        <a:ext cx="75547" cy="75547"/>
      </dsp:txXfrm>
    </dsp:sp>
    <dsp:sp modelId="{80F91CC4-C8E3-4F05-84D7-2A4B6B0B92CF}">
      <dsp:nvSpPr>
        <dsp:cNvPr id="0" name=""/>
        <dsp:cNvSpPr/>
      </dsp:nvSpPr>
      <dsp:spPr>
        <a:xfrm>
          <a:off x="1685971" y="1570821"/>
          <a:ext cx="1400727" cy="412018"/>
        </a:xfrm>
        <a:custGeom>
          <a:avLst/>
          <a:gdLst/>
          <a:ahLst/>
          <a:cxnLst/>
          <a:rect l="0" t="0" r="0" b="0"/>
          <a:pathLst>
            <a:path>
              <a:moveTo>
                <a:pt x="0" y="412018"/>
              </a:moveTo>
              <a:lnTo>
                <a:pt x="700363" y="412018"/>
              </a:lnTo>
              <a:lnTo>
                <a:pt x="700363" y="0"/>
              </a:lnTo>
              <a:lnTo>
                <a:pt x="1400727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400" kern="1200"/>
        </a:p>
      </dsp:txBody>
      <dsp:txXfrm>
        <a:off x="2349833" y="1740329"/>
        <a:ext cx="73003" cy="73003"/>
      </dsp:txXfrm>
    </dsp:sp>
    <dsp:sp modelId="{B1F50AF4-7680-4D87-BA70-73BF211F3F3B}">
      <dsp:nvSpPr>
        <dsp:cNvPr id="0" name=""/>
        <dsp:cNvSpPr/>
      </dsp:nvSpPr>
      <dsp:spPr>
        <a:xfrm>
          <a:off x="1685971" y="592277"/>
          <a:ext cx="1400727" cy="1390563"/>
        </a:xfrm>
        <a:custGeom>
          <a:avLst/>
          <a:gdLst/>
          <a:ahLst/>
          <a:cxnLst/>
          <a:rect l="0" t="0" r="0" b="0"/>
          <a:pathLst>
            <a:path>
              <a:moveTo>
                <a:pt x="0" y="1390563"/>
              </a:moveTo>
              <a:lnTo>
                <a:pt x="700363" y="1390563"/>
              </a:lnTo>
              <a:lnTo>
                <a:pt x="700363" y="0"/>
              </a:lnTo>
              <a:lnTo>
                <a:pt x="1400727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400" kern="1200"/>
        </a:p>
      </dsp:txBody>
      <dsp:txXfrm>
        <a:off x="2336991" y="1238214"/>
        <a:ext cx="98687" cy="98687"/>
      </dsp:txXfrm>
    </dsp:sp>
    <dsp:sp modelId="{6598ED4B-EB81-41DF-930B-563076A56825}">
      <dsp:nvSpPr>
        <dsp:cNvPr id="0" name=""/>
        <dsp:cNvSpPr/>
      </dsp:nvSpPr>
      <dsp:spPr>
        <a:xfrm>
          <a:off x="383495" y="1674442"/>
          <a:ext cx="1988155" cy="6167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cs"/>
            </a:rPr>
            <a:t>数学思想方法</a:t>
          </a:r>
        </a:p>
      </dsp:txBody>
      <dsp:txXfrm>
        <a:off x="383495" y="1674442"/>
        <a:ext cx="1988155" cy="616796"/>
      </dsp:txXfrm>
    </dsp:sp>
    <dsp:sp modelId="{553E43FF-211E-4DC2-9F5C-D5F23AE28736}">
      <dsp:nvSpPr>
        <dsp:cNvPr id="0" name=""/>
        <dsp:cNvSpPr/>
      </dsp:nvSpPr>
      <dsp:spPr>
        <a:xfrm>
          <a:off x="3086699" y="200859"/>
          <a:ext cx="2567701" cy="7828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cs"/>
            </a:rPr>
            <a:t>从特殊到一般</a:t>
          </a:r>
        </a:p>
      </dsp:txBody>
      <dsp:txXfrm>
        <a:off x="3086699" y="200859"/>
        <a:ext cx="2567701" cy="782835"/>
      </dsp:txXfrm>
    </dsp:sp>
    <dsp:sp modelId="{9747E61D-8DF8-4BF9-8127-8FFD221BCE24}">
      <dsp:nvSpPr>
        <dsp:cNvPr id="0" name=""/>
        <dsp:cNvSpPr/>
      </dsp:nvSpPr>
      <dsp:spPr>
        <a:xfrm>
          <a:off x="3086699" y="1179403"/>
          <a:ext cx="2567701" cy="7828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/>
            <a:t>数形结合</a:t>
          </a:r>
        </a:p>
      </dsp:txBody>
      <dsp:txXfrm>
        <a:off x="3086699" y="1179403"/>
        <a:ext cx="2567701" cy="782835"/>
      </dsp:txXfrm>
    </dsp:sp>
    <dsp:sp modelId="{B33363C5-6D29-43C5-B27A-262EA97A8D66}">
      <dsp:nvSpPr>
        <dsp:cNvPr id="0" name=""/>
        <dsp:cNvSpPr/>
      </dsp:nvSpPr>
      <dsp:spPr>
        <a:xfrm>
          <a:off x="3086699" y="2157948"/>
          <a:ext cx="2567701" cy="7828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cs"/>
            </a:rPr>
            <a:t>分类讨论</a:t>
          </a:r>
          <a:endParaRPr lang="en-US" altLang="zh-CN" sz="2400" b="1" kern="1200" dirty="0">
            <a:solidFill>
              <a:prstClr val="white"/>
            </a:solidFill>
            <a:latin typeface="Calibri"/>
            <a:ea typeface="宋体" panose="02010600030101010101" pitchFamily="2" charset="-122"/>
            <a:cs typeface="+mn-cs"/>
          </a:endParaRPr>
        </a:p>
      </dsp:txBody>
      <dsp:txXfrm>
        <a:off x="3086699" y="2157948"/>
        <a:ext cx="2567701" cy="782835"/>
      </dsp:txXfrm>
    </dsp:sp>
    <dsp:sp modelId="{059CED65-953F-452F-8B33-DCFA33B888A2}">
      <dsp:nvSpPr>
        <dsp:cNvPr id="0" name=""/>
        <dsp:cNvSpPr/>
      </dsp:nvSpPr>
      <dsp:spPr>
        <a:xfrm>
          <a:off x="3086699" y="3136493"/>
          <a:ext cx="2567701" cy="7828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cs"/>
            </a:rPr>
            <a:t>数学建模</a:t>
          </a:r>
          <a:endParaRPr lang="en-US" altLang="zh-CN" sz="2400" b="1" kern="1200" dirty="0">
            <a:solidFill>
              <a:prstClr val="white"/>
            </a:solidFill>
            <a:latin typeface="Calibri"/>
            <a:ea typeface="宋体" panose="02010600030101010101" pitchFamily="2" charset="-122"/>
            <a:cs typeface="+mn-cs"/>
          </a:endParaRPr>
        </a:p>
      </dsp:txBody>
      <dsp:txXfrm>
        <a:off x="3086699" y="3136493"/>
        <a:ext cx="2567701" cy="78283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13682-65C5-413A-8273-22493F7CEF9E}">
      <dsp:nvSpPr>
        <dsp:cNvPr id="0" name=""/>
        <dsp:cNvSpPr/>
      </dsp:nvSpPr>
      <dsp:spPr>
        <a:xfrm>
          <a:off x="1685971" y="1982840"/>
          <a:ext cx="1400727" cy="1055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0363" y="0"/>
              </a:lnTo>
              <a:lnTo>
                <a:pt x="700363" y="1055798"/>
              </a:lnTo>
              <a:lnTo>
                <a:pt x="1400727" y="105579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400" kern="1200"/>
        </a:p>
      </dsp:txBody>
      <dsp:txXfrm>
        <a:off x="2342483" y="2466887"/>
        <a:ext cx="87703" cy="87703"/>
      </dsp:txXfrm>
    </dsp:sp>
    <dsp:sp modelId="{80F91CC4-C8E3-4F05-84D7-2A4B6B0B92CF}">
      <dsp:nvSpPr>
        <dsp:cNvPr id="0" name=""/>
        <dsp:cNvSpPr/>
      </dsp:nvSpPr>
      <dsp:spPr>
        <a:xfrm>
          <a:off x="1685971" y="1937120"/>
          <a:ext cx="14007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0363" y="45720"/>
              </a:lnTo>
              <a:lnTo>
                <a:pt x="700363" y="122973"/>
              </a:lnTo>
              <a:lnTo>
                <a:pt x="1400727" y="12297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400" kern="1200"/>
        </a:p>
      </dsp:txBody>
      <dsp:txXfrm>
        <a:off x="2351263" y="1947769"/>
        <a:ext cx="70142" cy="70142"/>
      </dsp:txXfrm>
    </dsp:sp>
    <dsp:sp modelId="{B1F50AF4-7680-4D87-BA70-73BF211F3F3B}">
      <dsp:nvSpPr>
        <dsp:cNvPr id="0" name=""/>
        <dsp:cNvSpPr/>
      </dsp:nvSpPr>
      <dsp:spPr>
        <a:xfrm>
          <a:off x="1685971" y="1081549"/>
          <a:ext cx="1400727" cy="901291"/>
        </a:xfrm>
        <a:custGeom>
          <a:avLst/>
          <a:gdLst/>
          <a:ahLst/>
          <a:cxnLst/>
          <a:rect l="0" t="0" r="0" b="0"/>
          <a:pathLst>
            <a:path>
              <a:moveTo>
                <a:pt x="0" y="901291"/>
              </a:moveTo>
              <a:lnTo>
                <a:pt x="700363" y="901291"/>
              </a:lnTo>
              <a:lnTo>
                <a:pt x="700363" y="0"/>
              </a:lnTo>
              <a:lnTo>
                <a:pt x="1400727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400" kern="1200"/>
        </a:p>
      </dsp:txBody>
      <dsp:txXfrm>
        <a:off x="2344694" y="1490553"/>
        <a:ext cx="83282" cy="83282"/>
      </dsp:txXfrm>
    </dsp:sp>
    <dsp:sp modelId="{6598ED4B-EB81-41DF-930B-563076A56825}">
      <dsp:nvSpPr>
        <dsp:cNvPr id="0" name=""/>
        <dsp:cNvSpPr/>
      </dsp:nvSpPr>
      <dsp:spPr>
        <a:xfrm>
          <a:off x="383495" y="1674442"/>
          <a:ext cx="1988155" cy="6167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cs"/>
            </a:rPr>
            <a:t>一次函数</a:t>
          </a:r>
        </a:p>
      </dsp:txBody>
      <dsp:txXfrm>
        <a:off x="383495" y="1674442"/>
        <a:ext cx="1988155" cy="616796"/>
      </dsp:txXfrm>
    </dsp:sp>
    <dsp:sp modelId="{553E43FF-211E-4DC2-9F5C-D5F23AE28736}">
      <dsp:nvSpPr>
        <dsp:cNvPr id="0" name=""/>
        <dsp:cNvSpPr/>
      </dsp:nvSpPr>
      <dsp:spPr>
        <a:xfrm>
          <a:off x="3086699" y="690131"/>
          <a:ext cx="2567701" cy="7828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cs"/>
            </a:rPr>
            <a:t>概念</a:t>
          </a:r>
        </a:p>
      </dsp:txBody>
      <dsp:txXfrm>
        <a:off x="3086699" y="690131"/>
        <a:ext cx="2567701" cy="782835"/>
      </dsp:txXfrm>
    </dsp:sp>
    <dsp:sp modelId="{9747E61D-8DF8-4BF9-8127-8FFD221BCE24}">
      <dsp:nvSpPr>
        <dsp:cNvPr id="0" name=""/>
        <dsp:cNvSpPr/>
      </dsp:nvSpPr>
      <dsp:spPr>
        <a:xfrm>
          <a:off x="3086699" y="1668676"/>
          <a:ext cx="2567701" cy="7828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/>
            <a:t>表示方法</a:t>
          </a:r>
        </a:p>
      </dsp:txBody>
      <dsp:txXfrm>
        <a:off x="3086699" y="1668676"/>
        <a:ext cx="2567701" cy="782835"/>
      </dsp:txXfrm>
    </dsp:sp>
    <dsp:sp modelId="{B33363C5-6D29-43C5-B27A-262EA97A8D66}">
      <dsp:nvSpPr>
        <dsp:cNvPr id="0" name=""/>
        <dsp:cNvSpPr/>
      </dsp:nvSpPr>
      <dsp:spPr>
        <a:xfrm>
          <a:off x="3086699" y="2647220"/>
          <a:ext cx="2567701" cy="7828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cs"/>
            </a:rPr>
            <a:t>图象和性质</a:t>
          </a:r>
          <a:endParaRPr lang="en-US" altLang="zh-CN" sz="2400" b="1" kern="1200" dirty="0">
            <a:solidFill>
              <a:prstClr val="white"/>
            </a:solidFill>
            <a:latin typeface="Calibri"/>
            <a:ea typeface="宋体" panose="02010600030101010101" pitchFamily="2" charset="-122"/>
            <a:cs typeface="+mn-cs"/>
          </a:endParaRPr>
        </a:p>
      </dsp:txBody>
      <dsp:txXfrm>
        <a:off x="3086699" y="2647220"/>
        <a:ext cx="2567701" cy="7828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86E19-CD66-4A63-88DB-0A2CA95CCE72}">
      <dsp:nvSpPr>
        <dsp:cNvPr id="0" name=""/>
        <dsp:cNvSpPr/>
      </dsp:nvSpPr>
      <dsp:spPr>
        <a:xfrm>
          <a:off x="1690816" y="892235"/>
          <a:ext cx="2547353" cy="540004"/>
        </a:xfrm>
        <a:prstGeom prst="rect">
          <a:avLst/>
        </a:prstGeom>
        <a:solidFill>
          <a:schemeClr val="accent6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变量与常量</a:t>
          </a:r>
        </a:p>
      </dsp:txBody>
      <dsp:txXfrm>
        <a:off x="2098392" y="892235"/>
        <a:ext cx="2139777" cy="540004"/>
      </dsp:txXfrm>
    </dsp:sp>
    <dsp:sp modelId="{D8214328-7D73-4325-9DEA-FD64CA4B9099}">
      <dsp:nvSpPr>
        <dsp:cNvPr id="0" name=""/>
        <dsp:cNvSpPr/>
      </dsp:nvSpPr>
      <dsp:spPr>
        <a:xfrm>
          <a:off x="1237552" y="315223"/>
          <a:ext cx="935994" cy="935994"/>
        </a:xfrm>
        <a:prstGeom prst="ellipse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知识点</a:t>
          </a:r>
        </a:p>
      </dsp:txBody>
      <dsp:txXfrm>
        <a:off x="1374625" y="452296"/>
        <a:ext cx="661848" cy="6618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86E19-CD66-4A63-88DB-0A2CA95CCE72}">
      <dsp:nvSpPr>
        <dsp:cNvPr id="0" name=""/>
        <dsp:cNvSpPr/>
      </dsp:nvSpPr>
      <dsp:spPr>
        <a:xfrm>
          <a:off x="1722708" y="995721"/>
          <a:ext cx="2515461" cy="540004"/>
        </a:xfrm>
        <a:prstGeom prst="rect">
          <a:avLst/>
        </a:prstGeom>
        <a:solidFill>
          <a:schemeClr val="accent6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函数的概念</a:t>
          </a:r>
        </a:p>
      </dsp:txBody>
      <dsp:txXfrm>
        <a:off x="2125182" y="995721"/>
        <a:ext cx="2112987" cy="540004"/>
      </dsp:txXfrm>
    </dsp:sp>
    <dsp:sp modelId="{D8214328-7D73-4325-9DEA-FD64CA4B9099}">
      <dsp:nvSpPr>
        <dsp:cNvPr id="0" name=""/>
        <dsp:cNvSpPr/>
      </dsp:nvSpPr>
      <dsp:spPr>
        <a:xfrm>
          <a:off x="1141562" y="467446"/>
          <a:ext cx="935994" cy="935994"/>
        </a:xfrm>
        <a:prstGeom prst="ellipse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知识点</a:t>
          </a:r>
        </a:p>
      </dsp:txBody>
      <dsp:txXfrm>
        <a:off x="1278635" y="604519"/>
        <a:ext cx="661848" cy="6618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86E19-CD66-4A63-88DB-0A2CA95CCE72}">
      <dsp:nvSpPr>
        <dsp:cNvPr id="0" name=""/>
        <dsp:cNvSpPr/>
      </dsp:nvSpPr>
      <dsp:spPr>
        <a:xfrm>
          <a:off x="2065242" y="1021717"/>
          <a:ext cx="3577911" cy="540006"/>
        </a:xfrm>
        <a:prstGeom prst="rect">
          <a:avLst/>
        </a:prstGeom>
        <a:solidFill>
          <a:schemeClr val="accent6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正比例函数的概念</a:t>
          </a:r>
        </a:p>
      </dsp:txBody>
      <dsp:txXfrm>
        <a:off x="2637708" y="1021717"/>
        <a:ext cx="3005445" cy="540006"/>
      </dsp:txXfrm>
    </dsp:sp>
    <dsp:sp modelId="{B9AB41CA-912D-4B92-874B-30A665A0C366}">
      <dsp:nvSpPr>
        <dsp:cNvPr id="0" name=""/>
        <dsp:cNvSpPr/>
      </dsp:nvSpPr>
      <dsp:spPr>
        <a:xfrm>
          <a:off x="2063864" y="1621419"/>
          <a:ext cx="3577911" cy="540006"/>
        </a:xfrm>
        <a:prstGeom prst="rect">
          <a:avLst/>
        </a:prstGeom>
        <a:solidFill>
          <a:schemeClr val="accent6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一次函数的概念</a:t>
          </a:r>
        </a:p>
      </dsp:txBody>
      <dsp:txXfrm>
        <a:off x="2636330" y="1621419"/>
        <a:ext cx="3005445" cy="540006"/>
      </dsp:txXfrm>
    </dsp:sp>
    <dsp:sp modelId="{D8214328-7D73-4325-9DEA-FD64CA4B9099}">
      <dsp:nvSpPr>
        <dsp:cNvPr id="0" name=""/>
        <dsp:cNvSpPr/>
      </dsp:nvSpPr>
      <dsp:spPr>
        <a:xfrm>
          <a:off x="1519998" y="431491"/>
          <a:ext cx="1063558" cy="994622"/>
        </a:xfrm>
        <a:prstGeom prst="ellipse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知识点</a:t>
          </a:r>
        </a:p>
      </dsp:txBody>
      <dsp:txXfrm>
        <a:off x="1675752" y="577150"/>
        <a:ext cx="752050" cy="7033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E8A7A-2211-4792-8C95-32AE2F1100F8}">
      <dsp:nvSpPr>
        <dsp:cNvPr id="0" name=""/>
        <dsp:cNvSpPr/>
      </dsp:nvSpPr>
      <dsp:spPr>
        <a:xfrm>
          <a:off x="2233324" y="0"/>
          <a:ext cx="2878812" cy="630849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基础知识检测</a:t>
          </a:r>
        </a:p>
      </dsp:txBody>
      <dsp:txXfrm>
        <a:off x="2264120" y="30796"/>
        <a:ext cx="2817220" cy="5692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86E19-CD66-4A63-88DB-0A2CA95CCE72}">
      <dsp:nvSpPr>
        <dsp:cNvPr id="0" name=""/>
        <dsp:cNvSpPr/>
      </dsp:nvSpPr>
      <dsp:spPr>
        <a:xfrm>
          <a:off x="2065242" y="1026477"/>
          <a:ext cx="3577911" cy="540006"/>
        </a:xfrm>
        <a:prstGeom prst="rect">
          <a:avLst/>
        </a:prstGeom>
        <a:solidFill>
          <a:schemeClr val="accent6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正比例函数的图象</a:t>
          </a:r>
        </a:p>
      </dsp:txBody>
      <dsp:txXfrm>
        <a:off x="2637708" y="1026477"/>
        <a:ext cx="3005445" cy="540006"/>
      </dsp:txXfrm>
    </dsp:sp>
    <dsp:sp modelId="{39F75A54-C623-4F16-A470-F92FBB9AC84A}">
      <dsp:nvSpPr>
        <dsp:cNvPr id="0" name=""/>
        <dsp:cNvSpPr/>
      </dsp:nvSpPr>
      <dsp:spPr>
        <a:xfrm>
          <a:off x="2063864" y="1621419"/>
          <a:ext cx="3577911" cy="540006"/>
        </a:xfrm>
        <a:prstGeom prst="rect">
          <a:avLst/>
        </a:prstGeom>
        <a:solidFill>
          <a:schemeClr val="accent6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待定系数法</a:t>
          </a:r>
        </a:p>
      </dsp:txBody>
      <dsp:txXfrm>
        <a:off x="2636330" y="1621419"/>
        <a:ext cx="3005445" cy="540006"/>
      </dsp:txXfrm>
    </dsp:sp>
    <dsp:sp modelId="{D8214328-7D73-4325-9DEA-FD64CA4B9099}">
      <dsp:nvSpPr>
        <dsp:cNvPr id="0" name=""/>
        <dsp:cNvSpPr/>
      </dsp:nvSpPr>
      <dsp:spPr>
        <a:xfrm>
          <a:off x="1519998" y="431491"/>
          <a:ext cx="1013113" cy="1013113"/>
        </a:xfrm>
        <a:prstGeom prst="ellipse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知识点</a:t>
          </a:r>
        </a:p>
      </dsp:txBody>
      <dsp:txXfrm>
        <a:off x="1668365" y="579858"/>
        <a:ext cx="716379" cy="7163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E8A7A-2211-4792-8C95-32AE2F1100F8}">
      <dsp:nvSpPr>
        <dsp:cNvPr id="0" name=""/>
        <dsp:cNvSpPr/>
      </dsp:nvSpPr>
      <dsp:spPr>
        <a:xfrm>
          <a:off x="2233324" y="0"/>
          <a:ext cx="2878812" cy="630849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基础知识检测</a:t>
          </a:r>
        </a:p>
      </dsp:txBody>
      <dsp:txXfrm>
        <a:off x="2264120" y="30796"/>
        <a:ext cx="2817220" cy="5692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86E19-CD66-4A63-88DB-0A2CA95CCE72}">
      <dsp:nvSpPr>
        <dsp:cNvPr id="0" name=""/>
        <dsp:cNvSpPr/>
      </dsp:nvSpPr>
      <dsp:spPr>
        <a:xfrm>
          <a:off x="1754998" y="1273820"/>
          <a:ext cx="4013473" cy="539991"/>
        </a:xfrm>
        <a:prstGeom prst="rect">
          <a:avLst/>
        </a:prstGeom>
        <a:solidFill>
          <a:schemeClr val="accent6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一次函数的图象和性质   </a:t>
          </a:r>
        </a:p>
      </dsp:txBody>
      <dsp:txXfrm>
        <a:off x="2397154" y="1273820"/>
        <a:ext cx="3371317" cy="539991"/>
      </dsp:txXfrm>
    </dsp:sp>
    <dsp:sp modelId="{D8214328-7D73-4325-9DEA-FD64CA4B9099}">
      <dsp:nvSpPr>
        <dsp:cNvPr id="0" name=""/>
        <dsp:cNvSpPr/>
      </dsp:nvSpPr>
      <dsp:spPr>
        <a:xfrm>
          <a:off x="1471908" y="708132"/>
          <a:ext cx="970995" cy="970995"/>
        </a:xfrm>
        <a:prstGeom prst="ellipse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知识点</a:t>
          </a:r>
        </a:p>
      </dsp:txBody>
      <dsp:txXfrm>
        <a:off x="1614107" y="850331"/>
        <a:ext cx="686597" cy="68659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E8A7A-2211-4792-8C95-32AE2F1100F8}">
      <dsp:nvSpPr>
        <dsp:cNvPr id="0" name=""/>
        <dsp:cNvSpPr/>
      </dsp:nvSpPr>
      <dsp:spPr>
        <a:xfrm>
          <a:off x="2233324" y="0"/>
          <a:ext cx="2878812" cy="630849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基础知识检测</a:t>
          </a:r>
        </a:p>
      </dsp:txBody>
      <dsp:txXfrm>
        <a:off x="2264120" y="30796"/>
        <a:ext cx="2817220" cy="569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.png"/><Relationship Id="rId5" Type="http://schemas.openxmlformats.org/officeDocument/2006/relationships/tags" Target="../tags/tag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9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1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image" Target="../media/image1.png"/><Relationship Id="rId5" Type="http://schemas.openxmlformats.org/officeDocument/2006/relationships/tags" Target="../tags/tag43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42.xml"/><Relationship Id="rId9" Type="http://schemas.openxmlformats.org/officeDocument/2006/relationships/tags" Target="../tags/tag47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9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9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79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93.xml"/><Relationship Id="rId4" Type="http://schemas.openxmlformats.org/officeDocument/2006/relationships/tags" Target="../tags/tag9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7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image" Target="../media/image1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02.xml"/><Relationship Id="rId4" Type="http://schemas.openxmlformats.org/officeDocument/2006/relationships/tags" Target="../tags/tag10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900" y="0"/>
            <a:ext cx="6634100" cy="6858000"/>
          </a:xfrm>
          <a:prstGeom prst="rect">
            <a:avLst/>
          </a:prstGeom>
        </p:spPr>
      </p:pic>
      <p:sp>
        <p:nvSpPr>
          <p:cNvPr id="6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3443" y="4001246"/>
            <a:ext cx="1509712" cy="873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/>
          </a:p>
        </p:txBody>
      </p:sp>
      <p:sp>
        <p:nvSpPr>
          <p:cNvPr id="9801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669925" y="3239930"/>
            <a:ext cx="4727576" cy="55879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669925" y="2019657"/>
            <a:ext cx="4727576" cy="1157927"/>
          </a:xfrm>
        </p:spPr>
        <p:txBody>
          <a:bodyPr lIns="0" anchor="b">
            <a:normAutofit/>
          </a:bodyPr>
          <a:lstStyle>
            <a:lvl1pPr algn="l">
              <a:defRPr sz="33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2" name="文本占位符 13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690707" y="4291076"/>
            <a:ext cx="1603231" cy="3960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35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en-US" altLang="zh-CN" dirty="0"/>
          </a:p>
        </p:txBody>
      </p:sp>
      <p:sp>
        <p:nvSpPr>
          <p:cNvPr id="13" name="文本占位符 13"/>
          <p:cNvSpPr>
            <a:spLocks noGrp="1"/>
          </p:cNvSpPr>
          <p:nvPr>
            <p:ph type="body" sz="quarter" idx="11" hasCustomPrompt="1"/>
            <p:custDataLst>
              <p:tags r:id="rId6"/>
            </p:custDataLst>
          </p:nvPr>
        </p:nvSpPr>
        <p:spPr>
          <a:xfrm>
            <a:off x="690707" y="4774854"/>
            <a:ext cx="1603231" cy="3960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35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78131" y="1247328"/>
            <a:ext cx="1757853" cy="1817180"/>
          </a:xfrm>
          <a:prstGeom prst="rect">
            <a:avLst/>
          </a:prstGeom>
        </p:spPr>
      </p:pic>
      <p:sp>
        <p:nvSpPr>
          <p:cNvPr id="23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40372" y="1526227"/>
            <a:ext cx="387119" cy="390023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386407" y="1526227"/>
            <a:ext cx="5419185" cy="895350"/>
          </a:xfrm>
        </p:spPr>
        <p:txBody>
          <a:bodyPr lIns="0" anchor="b">
            <a:normAutofit/>
          </a:bodyPr>
          <a:lstStyle>
            <a:lvl1pPr algn="l"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387523" y="2494314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1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952508"/>
            <a:ext cx="5283243" cy="5388907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2020/3/16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1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" y="-1"/>
            <a:ext cx="6634100" cy="6858000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905792" y="2618245"/>
            <a:ext cx="4895251" cy="1621509"/>
          </a:xfrm>
        </p:spPr>
        <p:txBody>
          <a:bodyPr bIns="4680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5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900" y="0"/>
            <a:ext cx="6634100" cy="6858000"/>
          </a:xfrm>
          <a:prstGeom prst="rect">
            <a:avLst/>
          </a:prstGeom>
        </p:spPr>
      </p:pic>
      <p:sp>
        <p:nvSpPr>
          <p:cNvPr id="6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3443" y="4001246"/>
            <a:ext cx="1509712" cy="873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/>
          </a:p>
        </p:txBody>
      </p:sp>
      <p:sp>
        <p:nvSpPr>
          <p:cNvPr id="9801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669925" y="3239930"/>
            <a:ext cx="4727576" cy="55879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669925" y="2019657"/>
            <a:ext cx="4727576" cy="1157927"/>
          </a:xfrm>
        </p:spPr>
        <p:txBody>
          <a:bodyPr lIns="0" anchor="b">
            <a:normAutofit/>
          </a:bodyPr>
          <a:lstStyle>
            <a:lvl1pPr algn="l">
              <a:defRPr sz="33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2" name="文本占位符 13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690707" y="4291076"/>
            <a:ext cx="1603231" cy="3960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35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en-US" altLang="zh-CN" dirty="0"/>
          </a:p>
        </p:txBody>
      </p:sp>
      <p:sp>
        <p:nvSpPr>
          <p:cNvPr id="13" name="文本占位符 13"/>
          <p:cNvSpPr>
            <a:spLocks noGrp="1"/>
          </p:cNvSpPr>
          <p:nvPr>
            <p:ph type="body" sz="quarter" idx="11" hasCustomPrompt="1"/>
            <p:custDataLst>
              <p:tags r:id="rId6"/>
            </p:custDataLst>
          </p:nvPr>
        </p:nvSpPr>
        <p:spPr>
          <a:xfrm>
            <a:off x="690707" y="4774854"/>
            <a:ext cx="1603231" cy="3960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35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3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3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3508" y="127024"/>
            <a:ext cx="526373" cy="530322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/>
          </a:p>
        </p:txBody>
      </p:sp>
      <p:sp>
        <p:nvSpPr>
          <p:cNvPr id="8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310601" y="5940459"/>
            <a:ext cx="732164" cy="737656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78131" y="1247328"/>
            <a:ext cx="1757853" cy="1817180"/>
          </a:xfrm>
          <a:prstGeom prst="rect">
            <a:avLst/>
          </a:prstGeom>
        </p:spPr>
      </p:pic>
      <p:sp>
        <p:nvSpPr>
          <p:cNvPr id="23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40372" y="1526227"/>
            <a:ext cx="387119" cy="390023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386407" y="1526227"/>
            <a:ext cx="5419185" cy="895350"/>
          </a:xfrm>
        </p:spPr>
        <p:txBody>
          <a:bodyPr lIns="0" anchor="b">
            <a:normAutofit/>
          </a:bodyPr>
          <a:lstStyle>
            <a:lvl1pPr algn="l"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387523" y="2494314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3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952508"/>
            <a:ext cx="5283243" cy="538890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3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1" y="952508"/>
            <a:ext cx="5283243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1" y="952508"/>
            <a:ext cx="5283243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1" y="1406525"/>
            <a:ext cx="5283243" cy="4934752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1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952508"/>
            <a:ext cx="5283243" cy="5388907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2020/3/16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1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" y="-1"/>
            <a:ext cx="6634100" cy="6858000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905792" y="2618245"/>
            <a:ext cx="4895251" cy="1621509"/>
          </a:xfrm>
        </p:spPr>
        <p:txBody>
          <a:bodyPr bIns="4680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5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2020/3/16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tags" Target="../tags/tag33.xml"/><Relationship Id="rId3" Type="http://schemas.openxmlformats.org/officeDocument/2006/relationships/slideLayout" Target="../slideLayouts/slideLayout24.xml"/><Relationship Id="rId21" Type="http://schemas.openxmlformats.org/officeDocument/2006/relationships/tags" Target="../tags/tag36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tags" Target="../tags/tag35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ags" Target="../tags/tag38.xml"/><Relationship Id="rId10" Type="http://schemas.openxmlformats.org/officeDocument/2006/relationships/slideLayout" Target="../slideLayouts/slideLayout31.xml"/><Relationship Id="rId19" Type="http://schemas.openxmlformats.org/officeDocument/2006/relationships/tags" Target="../tags/tag3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ags" Target="../tags/tag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669883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9"/>
            </p:custDataLst>
          </p:nvPr>
        </p:nvSpPr>
        <p:spPr>
          <a:xfrm>
            <a:off x="669883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0"/>
            </p:custDataLst>
          </p:nvPr>
        </p:nvSpPr>
        <p:spPr>
          <a:xfrm>
            <a:off x="879743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1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2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0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24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60.png"/><Relationship Id="rId7" Type="http://schemas.openxmlformats.org/officeDocument/2006/relationships/image" Target="../media/image4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1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0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" Type="http://schemas.openxmlformats.org/officeDocument/2006/relationships/image" Target="../media/image4.png"/><Relationship Id="rId16" Type="http://schemas.openxmlformats.org/officeDocument/2006/relationships/diagramLayout" Target="../diagrams/layout3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diagramData" Target="../diagrams/data3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4" Type="http://schemas.openxmlformats.org/officeDocument/2006/relationships/image" Target="../../../../Administrator/Desktop/&#26410;&#20570;&#22270;&#20070;/&#20843;&#19978;&#25968;&#23398;&#65288;&#27993;&#25945;&#65289;&#32451;&#38383;&#32771;&#25945;&#29992;&#65298;&#65296;&#65297;&#65303;/415.TIF" TargetMode="External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4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image" Target="../media/image80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image" Target="../media/image9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5" Type="http://schemas.openxmlformats.org/officeDocument/2006/relationships/image" Target="../media/image11.png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11.xml"/><Relationship Id="rId9" Type="http://schemas.openxmlformats.org/officeDocument/2006/relationships/image" Target="../media/image1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79313" cy="6888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4" name="标题 1"/>
          <p:cNvSpPr txBox="1"/>
          <p:nvPr/>
        </p:nvSpPr>
        <p:spPr>
          <a:xfrm>
            <a:off x="1524000" y="738188"/>
            <a:ext cx="9144000" cy="6953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>
              <a:lnSpc>
                <a:spcPct val="90000"/>
              </a:lnSpc>
            </a:pPr>
            <a:r>
              <a:rPr lang="zh-CN" altLang="en-US" sz="2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空中课堂</a:t>
            </a:r>
            <a:r>
              <a:rPr lang="en-US" altLang="zh-CN" sz="2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2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八</a:t>
            </a:r>
            <a:r>
              <a:rPr lang="zh-CN" altLang="zh-CN" sz="2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年级</a:t>
            </a:r>
            <a:r>
              <a:rPr lang="zh-CN" altLang="en-US" sz="2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数学</a:t>
            </a:r>
          </a:p>
        </p:txBody>
      </p:sp>
      <p:sp>
        <p:nvSpPr>
          <p:cNvPr id="25602" name="标题 1"/>
          <p:cNvSpPr>
            <a:spLocks noGrp="1"/>
          </p:cNvSpPr>
          <p:nvPr/>
        </p:nvSpPr>
        <p:spPr>
          <a:xfrm>
            <a:off x="864870" y="2102468"/>
            <a:ext cx="10742456" cy="903639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buClrTx/>
              <a:buSzTx/>
              <a:buFontTx/>
            </a:pPr>
            <a:r>
              <a:rPr lang="zh-CN" altLang="en-US" sz="5000" kern="1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第十九章</a:t>
            </a:r>
            <a:r>
              <a:rPr lang="en-US" altLang="zh-CN" sz="5000" kern="1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 </a:t>
            </a:r>
            <a:r>
              <a:rPr lang="zh-CN" altLang="en-US" sz="5000" kern="1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一次函数复习课</a:t>
            </a:r>
          </a:p>
        </p:txBody>
      </p:sp>
      <p:sp>
        <p:nvSpPr>
          <p:cNvPr id="3" name="副标题 2"/>
          <p:cNvSpPr>
            <a:spLocks noGrp="1"/>
          </p:cNvSpPr>
          <p:nvPr/>
        </p:nvSpPr>
        <p:spPr>
          <a:xfrm>
            <a:off x="1524000" y="3675063"/>
            <a:ext cx="9144000" cy="48577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>
            <a:normAutofit fontScale="97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3000" b="0" i="0" u="none" strike="noStrike" kern="1200" cap="none" spc="0" normalizeH="0" baseline="0" noProof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授课教师：董伟</a:t>
            </a:r>
            <a:endParaRPr kumimoji="0" lang="en-US" altLang="zh-CN" sz="3000" b="0" i="0" u="none" strike="noStrike" kern="1200" cap="none" spc="0" normalizeH="0" baseline="0" noProof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25606" name="副标题 2"/>
          <p:cNvSpPr txBox="1"/>
          <p:nvPr/>
        </p:nvSpPr>
        <p:spPr>
          <a:xfrm>
            <a:off x="1327150" y="4580255"/>
            <a:ext cx="9942513" cy="106203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教师简介：中学一级教师，邯郸市优秀班主任，邯郸市数学优质课比赛一等奖，</a:t>
            </a:r>
          </a:p>
          <a:p>
            <a:pPr algn="ctr"/>
            <a:r>
              <a:rPr lang="zh-CN" altLang="en-US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河北省数学优质课比赛二等奖</a:t>
            </a:r>
          </a:p>
        </p:txBody>
      </p:sp>
      <p:sp>
        <p:nvSpPr>
          <p:cNvPr id="5" name="副标题 2"/>
          <p:cNvSpPr txBox="1"/>
          <p:nvPr/>
        </p:nvSpPr>
        <p:spPr>
          <a:xfrm>
            <a:off x="1524000" y="5484813"/>
            <a:ext cx="9144000" cy="4841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algn="ctr">
              <a:lnSpc>
                <a:spcPct val="90000"/>
              </a:lnSpc>
            </a:pPr>
            <a:r>
              <a:rPr lang="zh-CN" altLang="en-US" sz="2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邯郸市第二十五中学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E59F888-F395-4214-B139-9C409FDB810D}"/>
                  </a:ext>
                </a:extLst>
              </p:cNvPr>
              <p:cNvSpPr txBox="1"/>
              <p:nvPr/>
            </p:nvSpPr>
            <p:spPr>
              <a:xfrm>
                <a:off x="304057" y="1190671"/>
                <a:ext cx="6275852" cy="1384995"/>
              </a:xfrm>
              <a:prstGeom prst="rect">
                <a:avLst/>
              </a:prstGeom>
              <a:solidFill>
                <a:srgbClr val="0066CC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</a:rPr>
                  <a:t>变式：如图，过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</a:rPr>
                  <a:t>点的一次函数与正比例函数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</a:rPr>
                  <a:t>的图象相交于点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zh-CN" altLang="en-US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</a:rPr>
                  <a:t>则这个一次函数的解析式是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+mn-ea"/>
                  </a:rPr>
                  <a:t>___________.</a:t>
                </a:r>
                <a:endParaRPr lang="zh-CN" altLang="en-US" sz="28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E59F888-F395-4214-B139-9C409FDB8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57" y="1190671"/>
                <a:ext cx="6275852" cy="1384995"/>
              </a:xfrm>
              <a:prstGeom prst="rect">
                <a:avLst/>
              </a:prstGeom>
              <a:blipFill>
                <a:blip r:embed="rId2"/>
                <a:stretch>
                  <a:fillRect l="-2041" t="-5263" r="-680" b="-109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组合 28">
            <a:extLst>
              <a:ext uri="{FF2B5EF4-FFF2-40B4-BE49-F238E27FC236}">
                <a16:creationId xmlns:a16="http://schemas.microsoft.com/office/drawing/2014/main" id="{7AB6BA74-1460-4E33-993D-0DA587E58C2B}"/>
              </a:ext>
            </a:extLst>
          </p:cNvPr>
          <p:cNvGrpSpPr/>
          <p:nvPr/>
        </p:nvGrpSpPr>
        <p:grpSpPr>
          <a:xfrm>
            <a:off x="6480069" y="1212431"/>
            <a:ext cx="5551622" cy="5461300"/>
            <a:chOff x="6474123" y="1272009"/>
            <a:chExt cx="5551622" cy="5461300"/>
          </a:xfr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0" name="矩形: 折角 9">
              <a:extLst>
                <a:ext uri="{FF2B5EF4-FFF2-40B4-BE49-F238E27FC236}">
                  <a16:creationId xmlns:a16="http://schemas.microsoft.com/office/drawing/2014/main" id="{44A0312D-60AC-4705-A2A0-D6DA6C958B31}"/>
                </a:ext>
              </a:extLst>
            </p:cNvPr>
            <p:cNvSpPr/>
            <p:nvPr/>
          </p:nvSpPr>
          <p:spPr>
            <a:xfrm>
              <a:off x="6535334" y="1272009"/>
              <a:ext cx="5490411" cy="5461300"/>
            </a:xfrm>
            <a:prstGeom prst="foldedCorne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直接连接符 11">
              <a:extLst>
                <a:ext uri="{FF2B5EF4-FFF2-40B4-BE49-F238E27FC236}">
                  <a16:creationId xmlns:a16="http://schemas.microsoft.com/office/drawing/2014/main" id="{7A5A8B37-0C77-436C-8319-1839AF1A9559}"/>
                </a:ext>
              </a:extLst>
            </p:cNvPr>
            <p:cNvSpPr/>
            <p:nvPr/>
          </p:nvSpPr>
          <p:spPr>
            <a:xfrm>
              <a:off x="7134103" y="3391441"/>
              <a:ext cx="4464000" cy="0"/>
            </a:xfrm>
            <a:prstGeom prst="line">
              <a:avLst/>
            </a:prstGeom>
            <a:grpFill/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rgbClr r="0" g="0" b="0"/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dirty="0"/>
            </a:p>
          </p:txBody>
        </p:sp>
        <p:sp>
          <p:nvSpPr>
            <p:cNvPr id="15" name="直接连接符 14">
              <a:extLst>
                <a:ext uri="{FF2B5EF4-FFF2-40B4-BE49-F238E27FC236}">
                  <a16:creationId xmlns:a16="http://schemas.microsoft.com/office/drawing/2014/main" id="{4017ABB6-C407-4873-A296-5C6D3049B666}"/>
                </a:ext>
              </a:extLst>
            </p:cNvPr>
            <p:cNvSpPr/>
            <p:nvPr/>
          </p:nvSpPr>
          <p:spPr>
            <a:xfrm>
              <a:off x="7134103" y="2895080"/>
              <a:ext cx="4464000" cy="0"/>
            </a:xfrm>
            <a:prstGeom prst="line">
              <a:avLst/>
            </a:prstGeom>
            <a:grpFill/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rgbClr r="0" g="0" b="0"/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dirty="0"/>
            </a:p>
          </p:txBody>
        </p:sp>
        <p:sp>
          <p:nvSpPr>
            <p:cNvPr id="16" name="直接连接符 15">
              <a:extLst>
                <a:ext uri="{FF2B5EF4-FFF2-40B4-BE49-F238E27FC236}">
                  <a16:creationId xmlns:a16="http://schemas.microsoft.com/office/drawing/2014/main" id="{3475EC6C-9283-4C3B-B090-FF28F0EF36F0}"/>
                </a:ext>
              </a:extLst>
            </p:cNvPr>
            <p:cNvSpPr/>
            <p:nvPr/>
          </p:nvSpPr>
          <p:spPr>
            <a:xfrm>
              <a:off x="7134103" y="3887802"/>
              <a:ext cx="4464000" cy="0"/>
            </a:xfrm>
            <a:prstGeom prst="line">
              <a:avLst/>
            </a:prstGeom>
            <a:grpFill/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rgbClr r="0" g="0" b="0"/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dirty="0"/>
            </a:p>
          </p:txBody>
        </p:sp>
        <p:sp>
          <p:nvSpPr>
            <p:cNvPr id="17" name="直接连接符 16">
              <a:extLst>
                <a:ext uri="{FF2B5EF4-FFF2-40B4-BE49-F238E27FC236}">
                  <a16:creationId xmlns:a16="http://schemas.microsoft.com/office/drawing/2014/main" id="{B0304D3C-545B-4F32-AEF6-8AADDF6FFDE8}"/>
                </a:ext>
              </a:extLst>
            </p:cNvPr>
            <p:cNvSpPr/>
            <p:nvPr/>
          </p:nvSpPr>
          <p:spPr>
            <a:xfrm>
              <a:off x="7134103" y="4384163"/>
              <a:ext cx="4464000" cy="0"/>
            </a:xfrm>
            <a:prstGeom prst="line">
              <a:avLst/>
            </a:prstGeom>
            <a:grpFill/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rgbClr r="0" g="0" b="0"/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dirty="0"/>
            </a:p>
          </p:txBody>
        </p:sp>
        <p:sp>
          <p:nvSpPr>
            <p:cNvPr id="18" name="直接连接符 17">
              <a:extLst>
                <a:ext uri="{FF2B5EF4-FFF2-40B4-BE49-F238E27FC236}">
                  <a16:creationId xmlns:a16="http://schemas.microsoft.com/office/drawing/2014/main" id="{543CA026-587F-4DE3-9B11-3DBEFA2B7BF3}"/>
                </a:ext>
              </a:extLst>
            </p:cNvPr>
            <p:cNvSpPr/>
            <p:nvPr/>
          </p:nvSpPr>
          <p:spPr>
            <a:xfrm>
              <a:off x="7134103" y="4880524"/>
              <a:ext cx="4464000" cy="0"/>
            </a:xfrm>
            <a:prstGeom prst="line">
              <a:avLst/>
            </a:prstGeom>
            <a:grpFill/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rgbClr r="0" g="0" b="0"/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dirty="0"/>
            </a:p>
          </p:txBody>
        </p:sp>
        <p:sp>
          <p:nvSpPr>
            <p:cNvPr id="19" name="直接连接符 18">
              <a:extLst>
                <a:ext uri="{FF2B5EF4-FFF2-40B4-BE49-F238E27FC236}">
                  <a16:creationId xmlns:a16="http://schemas.microsoft.com/office/drawing/2014/main" id="{D30E50CE-5673-4C3B-8941-FE3909AC325E}"/>
                </a:ext>
              </a:extLst>
            </p:cNvPr>
            <p:cNvSpPr/>
            <p:nvPr/>
          </p:nvSpPr>
          <p:spPr>
            <a:xfrm>
              <a:off x="7134104" y="6369610"/>
              <a:ext cx="3907361" cy="0"/>
            </a:xfrm>
            <a:prstGeom prst="line">
              <a:avLst/>
            </a:prstGeom>
            <a:grpFill/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rgbClr r="0" g="0" b="0"/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dirty="0"/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A71FEEB0-AFE7-45D4-B1D4-AAE4BB233973}"/>
                </a:ext>
              </a:extLst>
            </p:cNvPr>
            <p:cNvSpPr/>
            <p:nvPr/>
          </p:nvSpPr>
          <p:spPr>
            <a:xfrm>
              <a:off x="6474123" y="1989319"/>
              <a:ext cx="868144" cy="820619"/>
            </a:xfrm>
            <a:custGeom>
              <a:avLst/>
              <a:gdLst>
                <a:gd name="connsiteX0" fmla="*/ 0 w 861826"/>
                <a:gd name="connsiteY0" fmla="*/ 0 h 800045"/>
                <a:gd name="connsiteX1" fmla="*/ 861826 w 861826"/>
                <a:gd name="connsiteY1" fmla="*/ 0 h 800045"/>
                <a:gd name="connsiteX2" fmla="*/ 861826 w 861826"/>
                <a:gd name="connsiteY2" fmla="*/ 800045 h 800045"/>
                <a:gd name="connsiteX3" fmla="*/ 0 w 861826"/>
                <a:gd name="connsiteY3" fmla="*/ 800045 h 800045"/>
                <a:gd name="connsiteX4" fmla="*/ 0 w 861826"/>
                <a:gd name="connsiteY4" fmla="*/ 0 h 80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826" h="800045">
                  <a:moveTo>
                    <a:pt x="0" y="0"/>
                  </a:moveTo>
                  <a:lnTo>
                    <a:pt x="861826" y="0"/>
                  </a:lnTo>
                  <a:lnTo>
                    <a:pt x="861826" y="800045"/>
                  </a:lnTo>
                  <a:lnTo>
                    <a:pt x="0" y="800045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400" b="1" kern="1200" dirty="0"/>
                <a:t>分析：</a:t>
              </a:r>
            </a:p>
          </p:txBody>
        </p:sp>
        <p:sp>
          <p:nvSpPr>
            <p:cNvPr id="28" name="直接连接符 27">
              <a:extLst>
                <a:ext uri="{FF2B5EF4-FFF2-40B4-BE49-F238E27FC236}">
                  <a16:creationId xmlns:a16="http://schemas.microsoft.com/office/drawing/2014/main" id="{DE56A39B-F02F-49AF-9AC1-B5DE72D07AC8}"/>
                </a:ext>
              </a:extLst>
            </p:cNvPr>
            <p:cNvSpPr/>
            <p:nvPr/>
          </p:nvSpPr>
          <p:spPr>
            <a:xfrm>
              <a:off x="7134103" y="5873246"/>
              <a:ext cx="4464000" cy="0"/>
            </a:xfrm>
            <a:prstGeom prst="line">
              <a:avLst/>
            </a:prstGeom>
            <a:grpFill/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rgbClr r="0" g="0" b="0"/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dirty="0"/>
            </a:p>
          </p:txBody>
        </p:sp>
        <p:sp>
          <p:nvSpPr>
            <p:cNvPr id="11" name="直接连接符 10">
              <a:extLst>
                <a:ext uri="{FF2B5EF4-FFF2-40B4-BE49-F238E27FC236}">
                  <a16:creationId xmlns:a16="http://schemas.microsoft.com/office/drawing/2014/main" id="{043B0DFD-3FA8-4BFB-83D5-F8FC9466267F}"/>
                </a:ext>
              </a:extLst>
            </p:cNvPr>
            <p:cNvSpPr/>
            <p:nvPr/>
          </p:nvSpPr>
          <p:spPr>
            <a:xfrm flipV="1">
              <a:off x="6684499" y="1714575"/>
              <a:ext cx="5112000" cy="0"/>
            </a:xfrm>
            <a:prstGeom prst="line">
              <a:avLst/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dirty="0"/>
            </a:p>
          </p:txBody>
        </p:sp>
        <p:sp>
          <p:nvSpPr>
            <p:cNvPr id="31" name="直接连接符 30">
              <a:extLst>
                <a:ext uri="{FF2B5EF4-FFF2-40B4-BE49-F238E27FC236}">
                  <a16:creationId xmlns:a16="http://schemas.microsoft.com/office/drawing/2014/main" id="{3D79F178-753E-4499-965F-44E7D95B6965}"/>
                </a:ext>
              </a:extLst>
            </p:cNvPr>
            <p:cNvSpPr/>
            <p:nvPr/>
          </p:nvSpPr>
          <p:spPr>
            <a:xfrm>
              <a:off x="7134103" y="5376885"/>
              <a:ext cx="4464000" cy="0"/>
            </a:xfrm>
            <a:prstGeom prst="line">
              <a:avLst/>
            </a:prstGeom>
            <a:grpFill/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rgbClr r="0" g="0" b="0"/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dirty="0"/>
            </a:p>
          </p:txBody>
        </p:sp>
        <p:sp>
          <p:nvSpPr>
            <p:cNvPr id="14" name="直接连接符 13">
              <a:extLst>
                <a:ext uri="{FF2B5EF4-FFF2-40B4-BE49-F238E27FC236}">
                  <a16:creationId xmlns:a16="http://schemas.microsoft.com/office/drawing/2014/main" id="{6AEA3D87-5C72-4995-9800-ED438C2151E7}"/>
                </a:ext>
              </a:extLst>
            </p:cNvPr>
            <p:cNvSpPr/>
            <p:nvPr/>
          </p:nvSpPr>
          <p:spPr>
            <a:xfrm>
              <a:off x="7134103" y="2398719"/>
              <a:ext cx="4464000" cy="0"/>
            </a:xfrm>
            <a:prstGeom prst="line">
              <a:avLst/>
            </a:prstGeom>
            <a:grpFill/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rgbClr r="0" g="0" b="0"/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dirty="0"/>
            </a:p>
          </p:txBody>
        </p:sp>
      </p:grp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D7706F66-F6B5-4925-B287-E1227958F0CF}"/>
              </a:ext>
            </a:extLst>
          </p:cNvPr>
          <p:cNvCxnSpPr/>
          <p:nvPr/>
        </p:nvCxnSpPr>
        <p:spPr>
          <a:xfrm>
            <a:off x="655093" y="1078173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>
            <a:extLst>
              <a:ext uri="{FF2B5EF4-FFF2-40B4-BE49-F238E27FC236}">
                <a16:creationId xmlns:a16="http://schemas.microsoft.com/office/drawing/2014/main" id="{E008A2EA-A44B-4346-8E60-4797F3AFA39F}"/>
              </a:ext>
            </a:extLst>
          </p:cNvPr>
          <p:cNvGrpSpPr/>
          <p:nvPr/>
        </p:nvGrpSpPr>
        <p:grpSpPr>
          <a:xfrm>
            <a:off x="4528339" y="350489"/>
            <a:ext cx="2878812" cy="630849"/>
            <a:chOff x="2233324" y="0"/>
            <a:chExt cx="2878812" cy="630849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EE65498E-80F2-4CEC-BC10-5F0EE020AC0F}"/>
                </a:ext>
              </a:extLst>
            </p:cNvPr>
            <p:cNvSpPr/>
            <p:nvPr/>
          </p:nvSpPr>
          <p:spPr>
            <a:xfrm>
              <a:off x="2233324" y="0"/>
              <a:ext cx="2878812" cy="630849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矩形: 圆角 4">
              <a:extLst>
                <a:ext uri="{FF2B5EF4-FFF2-40B4-BE49-F238E27FC236}">
                  <a16:creationId xmlns:a16="http://schemas.microsoft.com/office/drawing/2014/main" id="{D47D367C-B41A-4BB5-8C92-407E84E535CF}"/>
                </a:ext>
              </a:extLst>
            </p:cNvPr>
            <p:cNvSpPr txBox="1"/>
            <p:nvPr/>
          </p:nvSpPr>
          <p:spPr>
            <a:xfrm>
              <a:off x="2264120" y="30796"/>
              <a:ext cx="2817220" cy="5692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3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变式训练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C1D3C55-379B-4141-92B7-6D463FDB44A7}"/>
                  </a:ext>
                </a:extLst>
              </p:cNvPr>
              <p:cNvSpPr txBox="1"/>
              <p:nvPr/>
            </p:nvSpPr>
            <p:spPr>
              <a:xfrm>
                <a:off x="7254385" y="1829692"/>
                <a:ext cx="4737265" cy="3026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4000"/>
                  </a:lnSpc>
                </a:pPr>
                <a:r>
                  <a:rPr lang="zh-CN" altLang="en-US" sz="2400" b="1" dirty="0">
                    <a:latin typeface="+mn-ea"/>
                  </a:rPr>
                  <a:t>因为点</a:t>
                </a:r>
                <a:r>
                  <a:rPr lang="en-US" altLang="zh-CN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en-US" sz="2400" b="1" dirty="0">
                    <a:latin typeface="+mn-ea"/>
                  </a:rPr>
                  <a:t>在</a:t>
                </a:r>
                <a:r>
                  <a:rPr lang="en-US" altLang="zh-CN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en-US" sz="2400" b="1" dirty="0">
                    <a:latin typeface="+mn-ea"/>
                  </a:rPr>
                  <a:t>的</a:t>
                </a:r>
                <a:r>
                  <a:rPr lang="zh-CN" altLang="en-US" sz="2400" b="1" dirty="0">
                    <a:solidFill>
                      <a:schemeClr val="tx1"/>
                    </a:solidFill>
                    <a:latin typeface="+mn-ea"/>
                  </a:rPr>
                  <a:t>图象上，</a:t>
                </a:r>
                <a:endParaRPr lang="en-US" altLang="zh-CN" sz="2400" b="1" dirty="0">
                  <a:solidFill>
                    <a:schemeClr val="tx1"/>
                  </a:solidFill>
                  <a:latin typeface="+mn-ea"/>
                </a:endParaRPr>
              </a:p>
              <a:p>
                <a:pPr>
                  <a:lnSpc>
                    <a:spcPts val="4000"/>
                  </a:lnSpc>
                </a:pPr>
                <a:r>
                  <a:rPr lang="zh-CN" altLang="en-US" sz="2400" b="1" dirty="0">
                    <a:latin typeface="+mn-ea"/>
                  </a:rPr>
                  <a:t>当</a:t>
                </a:r>
                <a:r>
                  <a:rPr lang="en-US" altLang="zh-CN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en-US" sz="2400" b="1" dirty="0">
                    <a:latin typeface="+mn-ea"/>
                  </a:rPr>
                  <a:t>时得</a:t>
                </a:r>
                <a:r>
                  <a:rPr lang="en-US" altLang="zh-CN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r>
                      <a:rPr lang="en-US" altLang="zh-CN" sz="24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1=2</a:t>
                </a:r>
              </a:p>
              <a:p>
                <a:pPr>
                  <a:lnSpc>
                    <a:spcPts val="4000"/>
                  </a:lnSpc>
                </a:pPr>
                <a:r>
                  <a:rPr lang="zh-CN" altLang="en-US" sz="2400" b="1" dirty="0">
                    <a:solidFill>
                      <a:schemeClr val="tx1"/>
                    </a:solidFill>
                    <a:latin typeface="+mn-ea"/>
                  </a:rPr>
                  <a:t>设一次函数解析式为</a:t>
                </a:r>
                <a:endParaRPr lang="en-US" altLang="zh-CN" sz="24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endParaRPr>
              </a:p>
              <a:p>
                <a:pPr>
                  <a:lnSpc>
                    <a:spcPts val="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CN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𝒌𝒙</m:t>
                      </m:r>
                      <m:r>
                        <a:rPr lang="en-US" altLang="zh-CN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𝒃</m:t>
                      </m:r>
                      <m:r>
                        <m:rPr>
                          <m:nor/>
                        </m:rPr>
                        <a:rPr lang="zh-CN" altLang="en-US" sz="2400" b="1" dirty="0">
                          <a:latin typeface="+mn-ea"/>
                        </a:rPr>
                        <m:t>（</m:t>
                      </m:r>
                      <m:r>
                        <a:rPr lang="en-US" altLang="zh-CN" sz="2400" b="1" i="1" dirty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altLang="zh-CN" sz="2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altLang="zh-CN" sz="2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zh-CN" altLang="en-US" sz="2400" b="1" dirty="0">
                          <a:latin typeface="+mn-ea"/>
                        </a:rPr>
                        <m:t>）</m:t>
                      </m:r>
                    </m:oMath>
                  </m:oMathPara>
                </a14:m>
                <a:endParaRPr lang="en-US" altLang="zh-CN" sz="2400" b="1" dirty="0">
                  <a:solidFill>
                    <a:schemeClr val="tx1"/>
                  </a:solidFill>
                  <a:latin typeface="+mn-ea"/>
                </a:endParaRPr>
              </a:p>
              <a:p>
                <a:pPr>
                  <a:lnSpc>
                    <a:spcPts val="4000"/>
                  </a:lnSpc>
                </a:pPr>
                <a:r>
                  <a:rPr lang="zh-CN" altLang="en-US" sz="2400" b="1" dirty="0">
                    <a:latin typeface="+mn-ea"/>
                  </a:rPr>
                  <a:t>因为图象过</a:t>
                </a:r>
                <a:r>
                  <a:rPr lang="en-US" altLang="zh-CN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en-US" sz="2400" b="1" dirty="0">
                    <a:solidFill>
                      <a:schemeClr val="tx1"/>
                    </a:solidFill>
                    <a:latin typeface="+mn-ea"/>
                  </a:rPr>
                  <a:t>（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en-US" sz="2400" b="1" dirty="0">
                    <a:solidFill>
                      <a:schemeClr val="tx1"/>
                    </a:solidFill>
                    <a:latin typeface="+mn-ea"/>
                  </a:rPr>
                  <a:t>，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en-US" sz="2400" b="1" dirty="0">
                    <a:solidFill>
                      <a:schemeClr val="tx1"/>
                    </a:solidFill>
                    <a:latin typeface="+mn-ea"/>
                  </a:rPr>
                  <a:t>）和</a:t>
                </a:r>
                <a:r>
                  <a:rPr lang="en-US" altLang="zh-CN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en-US" sz="2400" b="1" dirty="0">
                    <a:solidFill>
                      <a:schemeClr val="tx1"/>
                    </a:solidFill>
                    <a:latin typeface="+mn-ea"/>
                  </a:rPr>
                  <a:t>（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400" b="1" dirty="0">
                    <a:solidFill>
                      <a:schemeClr val="tx1"/>
                    </a:solidFill>
                    <a:latin typeface="+mn-ea"/>
                  </a:rPr>
                  <a:t>，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400" b="1" dirty="0">
                    <a:solidFill>
                      <a:schemeClr val="tx1"/>
                    </a:solidFill>
                    <a:latin typeface="+mn-ea"/>
                  </a:rPr>
                  <a:t>）</a:t>
                </a:r>
                <a:endParaRPr lang="en-US" altLang="zh-CN" sz="2400" b="1" dirty="0">
                  <a:solidFill>
                    <a:schemeClr val="tx1"/>
                  </a:solidFill>
                  <a:latin typeface="+mn-ea"/>
                </a:endParaRPr>
              </a:p>
              <a:p>
                <a:r>
                  <a:rPr lang="zh-CN" altLang="en-US" sz="2400" b="1" dirty="0">
                    <a:latin typeface="+mn-ea"/>
                  </a:rPr>
                  <a:t>所以</a:t>
                </a:r>
                <a:endParaRPr lang="en-US" altLang="zh-CN" sz="2400" b="1" dirty="0">
                  <a:latin typeface="+mn-ea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C1D3C55-379B-4141-92B7-6D463FDB4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385" y="1829692"/>
                <a:ext cx="4737265" cy="3026470"/>
              </a:xfrm>
              <a:prstGeom prst="rect">
                <a:avLst/>
              </a:prstGeom>
              <a:blipFill>
                <a:blip r:embed="rId3"/>
                <a:stretch>
                  <a:fillRect l="-1931" r="-5019" b="-3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组合 20">
            <a:extLst>
              <a:ext uri="{FF2B5EF4-FFF2-40B4-BE49-F238E27FC236}">
                <a16:creationId xmlns:a16="http://schemas.microsoft.com/office/drawing/2014/main" id="{06FA6E24-96D7-43EB-9E3A-BA20BE246682}"/>
              </a:ext>
            </a:extLst>
          </p:cNvPr>
          <p:cNvGrpSpPr/>
          <p:nvPr/>
        </p:nvGrpSpPr>
        <p:grpSpPr>
          <a:xfrm>
            <a:off x="7826502" y="4437323"/>
            <a:ext cx="2656948" cy="886397"/>
            <a:chOff x="7316611" y="3861308"/>
            <a:chExt cx="2656948" cy="886397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4C72612A-4900-4CE0-B9F6-B670BB25A1F5}"/>
                </a:ext>
              </a:extLst>
            </p:cNvPr>
            <p:cNvSpPr txBox="1"/>
            <p:nvPr/>
          </p:nvSpPr>
          <p:spPr>
            <a:xfrm>
              <a:off x="7316611" y="3861308"/>
              <a:ext cx="2656948" cy="886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b="1" dirty="0"/>
                <a:t>      </a:t>
              </a:r>
              <a:r>
                <a:rPr lang="en-US" altLang="zh-CN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zh-CN" sz="2400" b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=</a:t>
              </a:r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b="1" i="1" dirty="0"/>
                <a:t>     </a:t>
              </a:r>
              <a:r>
                <a:rPr lang="en-US" altLang="zh-CN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zh-CN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zh-CN" sz="2400" b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=</a:t>
              </a:r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3" name="左大括号 22">
              <a:extLst>
                <a:ext uri="{FF2B5EF4-FFF2-40B4-BE49-F238E27FC236}">
                  <a16:creationId xmlns:a16="http://schemas.microsoft.com/office/drawing/2014/main" id="{B52E50E3-F460-4D05-8DE0-037A3DF82B89}"/>
                </a:ext>
              </a:extLst>
            </p:cNvPr>
            <p:cNvSpPr/>
            <p:nvPr/>
          </p:nvSpPr>
          <p:spPr>
            <a:xfrm>
              <a:off x="7594496" y="3987839"/>
              <a:ext cx="169684" cy="606632"/>
            </a:xfrm>
            <a:prstGeom prst="leftBrace">
              <a:avLst>
                <a:gd name="adj1" fmla="val 62003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EC19129-807A-4B67-8524-56981C34E506}"/>
              </a:ext>
            </a:extLst>
          </p:cNvPr>
          <p:cNvGrpSpPr/>
          <p:nvPr/>
        </p:nvGrpSpPr>
        <p:grpSpPr>
          <a:xfrm>
            <a:off x="7190871" y="5448256"/>
            <a:ext cx="3557228" cy="886397"/>
            <a:chOff x="1560106" y="3953989"/>
            <a:chExt cx="3557228" cy="886397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F7E93B79-2EAD-458D-A90A-43917A718676}"/>
                </a:ext>
              </a:extLst>
            </p:cNvPr>
            <p:cNvSpPr txBox="1"/>
            <p:nvPr/>
          </p:nvSpPr>
          <p:spPr>
            <a:xfrm>
              <a:off x="1560106" y="3953989"/>
              <a:ext cx="3557228" cy="886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b="1" dirty="0"/>
                <a:t>解方程组得         </a:t>
              </a:r>
              <a:r>
                <a:rPr lang="en-US" altLang="zh-CN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=-1</a:t>
              </a:r>
            </a:p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b="1" dirty="0"/>
                <a:t>                               </a:t>
              </a:r>
              <a:r>
                <a:rPr lang="en-US" altLang="zh-CN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zh-CN" sz="2400" b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=</a:t>
              </a:r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zh-CN" altLang="en-US" sz="2400" b="1" dirty="0"/>
                <a:t> </a:t>
              </a:r>
              <a:endParaRPr lang="en-US" altLang="zh-CN" sz="2400" b="1" dirty="0"/>
            </a:p>
          </p:txBody>
        </p:sp>
        <p:sp>
          <p:nvSpPr>
            <p:cNvPr id="26" name="左大括号 25">
              <a:extLst>
                <a:ext uri="{FF2B5EF4-FFF2-40B4-BE49-F238E27FC236}">
                  <a16:creationId xmlns:a16="http://schemas.microsoft.com/office/drawing/2014/main" id="{A8619309-B985-4FB1-8E7E-7D1F3F253367}"/>
                </a:ext>
              </a:extLst>
            </p:cNvPr>
            <p:cNvSpPr/>
            <p:nvPr/>
          </p:nvSpPr>
          <p:spPr>
            <a:xfrm>
              <a:off x="3576307" y="4054980"/>
              <a:ext cx="169684" cy="606632"/>
            </a:xfrm>
            <a:prstGeom prst="leftBrace">
              <a:avLst>
                <a:gd name="adj1" fmla="val 62003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43" name="图片 42">
            <a:extLst>
              <a:ext uri="{FF2B5EF4-FFF2-40B4-BE49-F238E27FC236}">
                <a16:creationId xmlns:a16="http://schemas.microsoft.com/office/drawing/2014/main" id="{B62A7474-D093-4402-B0A1-5DA6381309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2" b="16123"/>
          <a:stretch/>
        </p:blipFill>
        <p:spPr>
          <a:xfrm>
            <a:off x="382014" y="2696604"/>
            <a:ext cx="3308380" cy="29249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CA86FC13-1FB5-4EB8-A00A-38C066BF7CF2}"/>
                  </a:ext>
                </a:extLst>
              </p:cNvPr>
              <p:cNvSpPr txBox="1"/>
              <p:nvPr/>
            </p:nvSpPr>
            <p:spPr>
              <a:xfrm>
                <a:off x="3784117" y="2028560"/>
                <a:ext cx="25698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CN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CN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zh-CN" altLang="en-US" sz="28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CA86FC13-1FB5-4EB8-A00A-38C066BF7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117" y="2028560"/>
                <a:ext cx="256988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05C31AB5-3236-4F92-8E29-0C7C447E5C06}"/>
                  </a:ext>
                </a:extLst>
              </p:cNvPr>
              <p:cNvSpPr/>
              <p:nvPr/>
            </p:nvSpPr>
            <p:spPr>
              <a:xfrm>
                <a:off x="2346954" y="3046728"/>
                <a:ext cx="9476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CN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CN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05C31AB5-3236-4F92-8E29-0C7C447E5C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954" y="3046728"/>
                <a:ext cx="947695" cy="369332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312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CAD507FD-1669-46EF-9072-C9C7DE80F28A}"/>
              </a:ext>
            </a:extLst>
          </p:cNvPr>
          <p:cNvCxnSpPr/>
          <p:nvPr/>
        </p:nvCxnSpPr>
        <p:spPr>
          <a:xfrm>
            <a:off x="655093" y="1078173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A606112C-1702-4681-9190-9B4699A43224}"/>
              </a:ext>
            </a:extLst>
          </p:cNvPr>
          <p:cNvGrpSpPr/>
          <p:nvPr/>
        </p:nvGrpSpPr>
        <p:grpSpPr>
          <a:xfrm>
            <a:off x="4528339" y="350489"/>
            <a:ext cx="2878812" cy="630849"/>
            <a:chOff x="2233324" y="0"/>
            <a:chExt cx="2878812" cy="630849"/>
          </a:xfrm>
        </p:grpSpPr>
        <p:sp>
          <p:nvSpPr>
            <p:cNvPr id="56" name="矩形: 圆角 55">
              <a:extLst>
                <a:ext uri="{FF2B5EF4-FFF2-40B4-BE49-F238E27FC236}">
                  <a16:creationId xmlns:a16="http://schemas.microsoft.com/office/drawing/2014/main" id="{B816778B-999D-466E-8D19-3CD2786F6BAD}"/>
                </a:ext>
              </a:extLst>
            </p:cNvPr>
            <p:cNvSpPr/>
            <p:nvPr/>
          </p:nvSpPr>
          <p:spPr>
            <a:xfrm>
              <a:off x="2233324" y="0"/>
              <a:ext cx="2878812" cy="630849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7" name="矩形: 圆角 4">
              <a:extLst>
                <a:ext uri="{FF2B5EF4-FFF2-40B4-BE49-F238E27FC236}">
                  <a16:creationId xmlns:a16="http://schemas.microsoft.com/office/drawing/2014/main" id="{BE213FB2-1BF4-40DE-AA84-85927F6134FB}"/>
                </a:ext>
              </a:extLst>
            </p:cNvPr>
            <p:cNvSpPr txBox="1"/>
            <p:nvPr/>
          </p:nvSpPr>
          <p:spPr>
            <a:xfrm>
              <a:off x="2264120" y="30796"/>
              <a:ext cx="2817220" cy="5692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方法归纳</a:t>
              </a:r>
              <a:endParaRPr lang="zh-CN" altLang="en-US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" name="矩形: 对角圆角 4">
            <a:extLst>
              <a:ext uri="{FF2B5EF4-FFF2-40B4-BE49-F238E27FC236}">
                <a16:creationId xmlns:a16="http://schemas.microsoft.com/office/drawing/2014/main" id="{F39BC1CF-8BDE-4B9D-8F2F-1762D8199E51}"/>
              </a:ext>
            </a:extLst>
          </p:cNvPr>
          <p:cNvSpPr/>
          <p:nvPr/>
        </p:nvSpPr>
        <p:spPr>
          <a:xfrm>
            <a:off x="2572999" y="1202304"/>
            <a:ext cx="6786661" cy="4130637"/>
          </a:xfrm>
          <a:prstGeom prst="round2DiagRect">
            <a:avLst/>
          </a:prstGeom>
          <a:solidFill>
            <a:srgbClr val="D56509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待定系数法的一般步骤：</a:t>
            </a:r>
            <a:endParaRPr lang="en-US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</a:t>
            </a: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、设出含字母系数的解析式；</a:t>
            </a:r>
            <a:endParaRPr lang="en-US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、根据已知条件列出方程组；</a:t>
            </a:r>
            <a:endParaRPr lang="en-US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3</a:t>
            </a: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、解这个方程组，求出待定系数的值；</a:t>
            </a:r>
            <a:endParaRPr lang="en-US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4</a:t>
            </a: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、写出解析式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1944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/>
          <p:nvPr/>
        </p:nvSpPr>
        <p:spPr>
          <a:xfrm>
            <a:off x="1524000" y="-184150"/>
            <a:ext cx="3095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655093" y="1078173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7576993-C0BA-4D83-BCA9-24A39F166112}"/>
                  </a:ext>
                </a:extLst>
              </p:cNvPr>
              <p:cNvSpPr txBox="1"/>
              <p:nvPr/>
            </p:nvSpPr>
            <p:spPr>
              <a:xfrm>
                <a:off x="655093" y="1172880"/>
                <a:ext cx="5843425" cy="4421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800"/>
                  </a:lnSpc>
                </a:pPr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</a:rPr>
                  <a:t>例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+mn-ea"/>
                  </a:rPr>
                  <a:t>3: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</a:rPr>
                  <a:t>已知一次函数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800" b="1" dirty="0">
                  <a:solidFill>
                    <a:schemeClr val="bg1"/>
                  </a:solidFill>
                  <a:latin typeface="+mn-ea"/>
                </a:endParaRPr>
              </a:p>
              <a:p>
                <a:pPr>
                  <a:lnSpc>
                    <a:spcPts val="3800"/>
                  </a:lnSpc>
                </a:pPr>
                <a:r>
                  <a:rPr lang="zh-CN" altLang="en-US" sz="2800" b="1" dirty="0">
                    <a:solidFill>
                      <a:schemeClr val="bg1"/>
                    </a:solidFill>
                  </a:rPr>
                  <a:t>（</a:t>
                </a:r>
                <a14:m>
                  <m:oMath xmlns:m="http://schemas.openxmlformats.org/officeDocument/2006/math">
                    <m:r>
                      <a:rPr lang="en-US" altLang="zh-CN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zh-CN" altLang="en-US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）</m:t>
                    </m:r>
                    <m:r>
                      <m:rPr>
                        <m:nor/>
                      </m:rPr>
                      <a:rPr lang="zh-CN" altLang="en-US" sz="2800" b="1" dirty="0">
                        <a:solidFill>
                          <a:schemeClr val="bg1"/>
                        </a:solidFill>
                        <a:latin typeface="+mn-ea"/>
                      </a:rPr>
                      <m:t>当</m:t>
                    </m:r>
                    <m:r>
                      <a:rPr lang="en-US" altLang="zh-CN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</a:rPr>
                  <a:t>时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+mn-ea"/>
                  </a:rPr>
                  <a:t>,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</a:rPr>
                  <a:t>函数图象与坐标轴围成的三角形面积为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+mn-ea"/>
                  </a:rPr>
                  <a:t>______.</a:t>
                </a:r>
              </a:p>
              <a:p>
                <a:pPr>
                  <a:lnSpc>
                    <a:spcPts val="3800"/>
                  </a:lnSpc>
                </a:pPr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</a:rPr>
                  <a:t>（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zh-CN" altLang="en-US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）</m:t>
                    </m:r>
                    <m:r>
                      <m:rPr>
                        <m:nor/>
                      </m:rPr>
                      <a:rPr lang="zh-CN" altLang="en-US" sz="2800" b="1" dirty="0">
                        <a:solidFill>
                          <a:schemeClr val="bg1"/>
                        </a:solidFill>
                        <a:latin typeface="+mn-ea"/>
                      </a:rPr>
                      <m:t>当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zh-CN" altLang="en-US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为</m:t>
                    </m:r>
                  </m:oMath>
                </a14:m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</a:rPr>
                  <a:t>何值时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+mn-ea"/>
                  </a:rPr>
                  <a:t>,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</a:rPr>
                  <a:t>直线与坐标轴围成的三角形面积为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14:m>
                  <m:oMath xmlns:m="http://schemas.openxmlformats.org/officeDocument/2006/math">
                    <m:r>
                      <a:rPr lang="zh-CN" altLang="en-US" sz="28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？</m:t>
                    </m:r>
                  </m:oMath>
                </a14:m>
                <a:endParaRPr lang="en-US" altLang="zh-CN" sz="2800" b="1" dirty="0">
                  <a:solidFill>
                    <a:schemeClr val="bg1"/>
                  </a:solidFill>
                  <a:latin typeface="+mn-ea"/>
                </a:endParaRPr>
              </a:p>
              <a:p>
                <a:pPr>
                  <a:lnSpc>
                    <a:spcPts val="3800"/>
                  </a:lnSpc>
                </a:pPr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</a:rPr>
                  <a:t>（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+mn-ea"/>
                  </a:rPr>
                  <a:t>3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</a:rPr>
                  <a:t>）已知坐标系内两点</a:t>
                </a:r>
                <a:r>
                  <a:rPr lang="en-US" altLang="zh-CN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</a:rPr>
                  <a:t>（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+mn-ea"/>
                  </a:rPr>
                  <a:t>3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</a:rPr>
                  <a:t>，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+mn-ea"/>
                  </a:rPr>
                  <a:t>2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</a:rPr>
                  <a:t>）和</a:t>
                </a:r>
                <a:r>
                  <a:rPr lang="en-US" altLang="zh-CN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</a:rPr>
                  <a:t>（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+mn-ea"/>
                  </a:rPr>
                  <a:t>4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</a:rPr>
                  <a:t>，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+mn-ea"/>
                  </a:rPr>
                  <a:t>4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</a:rPr>
                  <a:t>）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+mn-ea"/>
                  </a:rPr>
                  <a:t>,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</a:rPr>
                  <a:t>若点</a:t>
                </a:r>
                <a:r>
                  <a:rPr lang="en-US" altLang="zh-CN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+mn-ea"/>
                  </a:rPr>
                  <a:t>,</a:t>
                </a:r>
                <a:r>
                  <a:rPr lang="en-US" altLang="zh-CN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</a:rPr>
                  <a:t>位于直线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</a:rPr>
                  <a:t>的异侧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+mn-ea"/>
                  </a:rPr>
                  <a:t>,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</a:rPr>
                  <a:t>确定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</a:rPr>
                  <a:t>的范围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+mn-ea"/>
                  </a:rPr>
                  <a:t>.</a:t>
                </a:r>
              </a:p>
              <a:p>
                <a:endParaRPr lang="en-US" altLang="zh-CN" sz="28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7576993-C0BA-4D83-BCA9-24A39F166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93" y="1172880"/>
                <a:ext cx="5843425" cy="4421723"/>
              </a:xfrm>
              <a:prstGeom prst="rect">
                <a:avLst/>
              </a:prstGeom>
              <a:blipFill>
                <a:blip r:embed="rId2"/>
                <a:stretch>
                  <a:fillRect l="-2086" t="-1515" r="-12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组合 6">
            <a:extLst>
              <a:ext uri="{FF2B5EF4-FFF2-40B4-BE49-F238E27FC236}">
                <a16:creationId xmlns:a16="http://schemas.microsoft.com/office/drawing/2014/main" id="{0EBDEACE-5D5A-4237-9840-51739BF8D503}"/>
              </a:ext>
            </a:extLst>
          </p:cNvPr>
          <p:cNvGrpSpPr/>
          <p:nvPr/>
        </p:nvGrpSpPr>
        <p:grpSpPr>
          <a:xfrm>
            <a:off x="4534045" y="351389"/>
            <a:ext cx="2878812" cy="630849"/>
            <a:chOff x="2233324" y="0"/>
            <a:chExt cx="2878812" cy="630849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F1D2CF15-C889-4C41-8E41-0A4146E94619}"/>
                </a:ext>
              </a:extLst>
            </p:cNvPr>
            <p:cNvSpPr/>
            <p:nvPr/>
          </p:nvSpPr>
          <p:spPr>
            <a:xfrm>
              <a:off x="2233324" y="0"/>
              <a:ext cx="2878812" cy="630849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9" name="矩形: 圆角 4">
              <a:extLst>
                <a:ext uri="{FF2B5EF4-FFF2-40B4-BE49-F238E27FC236}">
                  <a16:creationId xmlns:a16="http://schemas.microsoft.com/office/drawing/2014/main" id="{BEB9B2BF-A90D-41E5-B781-9709D8FB93EE}"/>
                </a:ext>
              </a:extLst>
            </p:cNvPr>
            <p:cNvSpPr txBox="1"/>
            <p:nvPr/>
          </p:nvSpPr>
          <p:spPr>
            <a:xfrm>
              <a:off x="2264120" y="30796"/>
              <a:ext cx="2817220" cy="5692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3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典例分析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BEFB7F4-59E3-46E2-86EE-E56E7DDCB3FC}"/>
              </a:ext>
            </a:extLst>
          </p:cNvPr>
          <p:cNvGrpSpPr/>
          <p:nvPr/>
        </p:nvGrpSpPr>
        <p:grpSpPr>
          <a:xfrm>
            <a:off x="7815496" y="1201404"/>
            <a:ext cx="3928829" cy="3723186"/>
            <a:chOff x="5049993" y="3880415"/>
            <a:chExt cx="2451163" cy="2480129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2974C777-FCF9-4BA4-9044-1C375B676FF3}"/>
                </a:ext>
              </a:extLst>
            </p:cNvPr>
            <p:cNvCxnSpPr/>
            <p:nvPr/>
          </p:nvCxnSpPr>
          <p:spPr>
            <a:xfrm>
              <a:off x="5049993" y="5256733"/>
              <a:ext cx="2360023" cy="0"/>
            </a:xfrm>
            <a:prstGeom prst="line">
              <a:avLst/>
            </a:prstGeom>
            <a:ln w="2540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DBD4707-68D3-4EBC-85B3-4B1E54F24811}"/>
                </a:ext>
              </a:extLst>
            </p:cNvPr>
            <p:cNvSpPr txBox="1"/>
            <p:nvPr/>
          </p:nvSpPr>
          <p:spPr>
            <a:xfrm>
              <a:off x="5895103" y="5185641"/>
              <a:ext cx="70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zh-CN" alt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D0B62F9-748E-485B-98F3-3C3B2E11D6E9}"/>
                </a:ext>
              </a:extLst>
            </p:cNvPr>
            <p:cNvSpPr txBox="1"/>
            <p:nvPr/>
          </p:nvSpPr>
          <p:spPr>
            <a:xfrm>
              <a:off x="7278906" y="5180533"/>
              <a:ext cx="2222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CN" alt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53631FD-F539-4E70-ACA1-60E4E00522B7}"/>
                </a:ext>
              </a:extLst>
            </p:cNvPr>
            <p:cNvSpPr txBox="1"/>
            <p:nvPr/>
          </p:nvSpPr>
          <p:spPr>
            <a:xfrm>
              <a:off x="5844645" y="3880415"/>
              <a:ext cx="2222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zh-CN" alt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2879C90C-7556-4FEF-93C9-4B45F94E9D9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916644" y="5180533"/>
              <a:ext cx="2360023" cy="0"/>
            </a:xfrm>
            <a:prstGeom prst="line">
              <a:avLst/>
            </a:prstGeom>
            <a:ln w="2540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76E20950-2919-494D-9641-F9970CCC2105}"/>
              </a:ext>
            </a:extLst>
          </p:cNvPr>
          <p:cNvCxnSpPr>
            <a:cxnSpLocks/>
          </p:cNvCxnSpPr>
          <p:nvPr/>
        </p:nvCxnSpPr>
        <p:spPr>
          <a:xfrm>
            <a:off x="9089198" y="1985883"/>
            <a:ext cx="2053362" cy="2060638"/>
          </a:xfrm>
          <a:prstGeom prst="line">
            <a:avLst/>
          </a:prstGeom>
          <a:ln w="2540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2C8CE221-F2C4-4140-BF36-37A26C8610C1}"/>
              </a:ext>
            </a:extLst>
          </p:cNvPr>
          <p:cNvSpPr txBox="1"/>
          <p:nvPr/>
        </p:nvSpPr>
        <p:spPr>
          <a:xfrm>
            <a:off x="4250805" y="2141123"/>
            <a:ext cx="871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C5475A9-BFC7-4D74-95A3-97D4FF9579AA}"/>
                  </a:ext>
                </a:extLst>
              </p:cNvPr>
              <p:cNvSpPr txBox="1"/>
              <p:nvPr/>
            </p:nvSpPr>
            <p:spPr>
              <a:xfrm>
                <a:off x="7264400" y="1320800"/>
                <a:ext cx="16001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CN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CN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C5475A9-BFC7-4D74-95A3-97D4FF957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400" y="1320800"/>
                <a:ext cx="1600185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>
            <a:extLst>
              <a:ext uri="{FF2B5EF4-FFF2-40B4-BE49-F238E27FC236}">
                <a16:creationId xmlns:a16="http://schemas.microsoft.com/office/drawing/2014/main" id="{4B1C405B-E24C-4D34-94E0-63E55833C3DE}"/>
              </a:ext>
            </a:extLst>
          </p:cNvPr>
          <p:cNvGrpSpPr/>
          <p:nvPr/>
        </p:nvGrpSpPr>
        <p:grpSpPr>
          <a:xfrm>
            <a:off x="9481213" y="2402733"/>
            <a:ext cx="864001" cy="864972"/>
            <a:chOff x="7248637" y="4970223"/>
            <a:chExt cx="709881" cy="865288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4A767661-CB26-4827-9E2B-05B36BCCAABD}"/>
                </a:ext>
              </a:extLst>
            </p:cNvPr>
            <p:cNvCxnSpPr>
              <a:cxnSpLocks/>
            </p:cNvCxnSpPr>
            <p:nvPr/>
          </p:nvCxnSpPr>
          <p:spPr>
            <a:xfrm>
              <a:off x="7257906" y="4970223"/>
              <a:ext cx="0" cy="8643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57DED71B-082F-43AC-8E29-15C073BD775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603578" y="5480570"/>
              <a:ext cx="0" cy="70988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B3428A46-819A-47F2-999E-A8A2DB5BD1DD}"/>
              </a:ext>
            </a:extLst>
          </p:cNvPr>
          <p:cNvGrpSpPr/>
          <p:nvPr/>
        </p:nvGrpSpPr>
        <p:grpSpPr>
          <a:xfrm>
            <a:off x="6414396" y="1406902"/>
            <a:ext cx="5685360" cy="5165079"/>
            <a:chOff x="6414396" y="1406902"/>
            <a:chExt cx="5685360" cy="5165079"/>
          </a:xfr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FE37C745-23C1-410C-834C-154BEA586212}"/>
                </a:ext>
              </a:extLst>
            </p:cNvPr>
            <p:cNvGrpSpPr/>
            <p:nvPr/>
          </p:nvGrpSpPr>
          <p:grpSpPr>
            <a:xfrm>
              <a:off x="6414396" y="1406902"/>
              <a:ext cx="5685360" cy="5165079"/>
              <a:chOff x="6258322" y="1526202"/>
              <a:chExt cx="5628907" cy="4259702"/>
            </a:xfrm>
            <a:grpFill/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FBE7D48F-B71D-4CB9-A255-2E2BCDC08F45}"/>
                  </a:ext>
                </a:extLst>
              </p:cNvPr>
              <p:cNvGrpSpPr/>
              <p:nvPr/>
            </p:nvGrpSpPr>
            <p:grpSpPr>
              <a:xfrm>
                <a:off x="6258322" y="1526202"/>
                <a:ext cx="5628907" cy="4259702"/>
                <a:chOff x="6275789" y="1420149"/>
                <a:chExt cx="5628907" cy="4259702"/>
              </a:xfrm>
              <a:grpFill/>
            </p:grpSpPr>
            <p:sp>
              <p:nvSpPr>
                <p:cNvPr id="31" name="矩形: 折角 30">
                  <a:extLst>
                    <a:ext uri="{FF2B5EF4-FFF2-40B4-BE49-F238E27FC236}">
                      <a16:creationId xmlns:a16="http://schemas.microsoft.com/office/drawing/2014/main" id="{542F4728-087B-434D-AAA9-1FEDB8ED8B5C}"/>
                    </a:ext>
                  </a:extLst>
                </p:cNvPr>
                <p:cNvSpPr/>
                <p:nvPr/>
              </p:nvSpPr>
              <p:spPr>
                <a:xfrm>
                  <a:off x="6275789" y="1420149"/>
                  <a:ext cx="5628907" cy="4259702"/>
                </a:xfrm>
                <a:prstGeom prst="foldedCorner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 dirty="0"/>
                </a:p>
              </p:txBody>
            </p:sp>
            <p:sp>
              <p:nvSpPr>
                <p:cNvPr id="32" name="直接连接符 31">
                  <a:extLst>
                    <a:ext uri="{FF2B5EF4-FFF2-40B4-BE49-F238E27FC236}">
                      <a16:creationId xmlns:a16="http://schemas.microsoft.com/office/drawing/2014/main" id="{485CAD81-DDC1-4D0B-9613-C3281745AD09}"/>
                    </a:ext>
                  </a:extLst>
                </p:cNvPr>
                <p:cNvSpPr/>
                <p:nvPr/>
              </p:nvSpPr>
              <p:spPr>
                <a:xfrm>
                  <a:off x="6881119" y="3245570"/>
                  <a:ext cx="4583000" cy="0"/>
                </a:xfrm>
                <a:prstGeom prst="line">
                  <a:avLst/>
                </a:prstGeom>
                <a:grpFill/>
                <a:ln w="19050">
                  <a:solidFill>
                    <a:schemeClr val="accent1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rgbClr r="0" g="0" b="0"/>
                </a:lnRef>
                <a:fillRef idx="0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zh-CN" altLang="en-US" dirty="0"/>
                </a:p>
              </p:txBody>
            </p:sp>
            <p:sp>
              <p:nvSpPr>
                <p:cNvPr id="34" name="直接连接符 33">
                  <a:extLst>
                    <a:ext uri="{FF2B5EF4-FFF2-40B4-BE49-F238E27FC236}">
                      <a16:creationId xmlns:a16="http://schemas.microsoft.com/office/drawing/2014/main" id="{D118B988-905E-4C4E-BEC3-56A0D1B874E2}"/>
                    </a:ext>
                  </a:extLst>
                </p:cNvPr>
                <p:cNvSpPr/>
                <p:nvPr/>
              </p:nvSpPr>
              <p:spPr>
                <a:xfrm>
                  <a:off x="6881119" y="2480790"/>
                  <a:ext cx="4583000" cy="0"/>
                </a:xfrm>
                <a:prstGeom prst="line">
                  <a:avLst/>
                </a:prstGeom>
                <a:grpFill/>
                <a:ln w="19050">
                  <a:solidFill>
                    <a:schemeClr val="accent1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rgbClr r="0" g="0" b="0"/>
                </a:lnRef>
                <a:fillRef idx="0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zh-CN" altLang="en-US" dirty="0"/>
                </a:p>
              </p:txBody>
            </p:sp>
            <p:sp>
              <p:nvSpPr>
                <p:cNvPr id="35" name="直接连接符 34">
                  <a:extLst>
                    <a:ext uri="{FF2B5EF4-FFF2-40B4-BE49-F238E27FC236}">
                      <a16:creationId xmlns:a16="http://schemas.microsoft.com/office/drawing/2014/main" id="{B2699A9B-7F1B-42A7-B780-ED4AC9E9B5E8}"/>
                    </a:ext>
                  </a:extLst>
                </p:cNvPr>
                <p:cNvSpPr/>
                <p:nvPr/>
              </p:nvSpPr>
              <p:spPr>
                <a:xfrm>
                  <a:off x="6881119" y="2848327"/>
                  <a:ext cx="4583000" cy="0"/>
                </a:xfrm>
                <a:prstGeom prst="line">
                  <a:avLst/>
                </a:prstGeom>
                <a:grpFill/>
                <a:ln w="19050">
                  <a:solidFill>
                    <a:schemeClr val="accent1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rgbClr r="0" g="0" b="0"/>
                </a:lnRef>
                <a:fillRef idx="0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zh-CN" altLang="en-US" dirty="0"/>
                </a:p>
              </p:txBody>
            </p:sp>
            <p:sp>
              <p:nvSpPr>
                <p:cNvPr id="36" name="直接连接符 35">
                  <a:extLst>
                    <a:ext uri="{FF2B5EF4-FFF2-40B4-BE49-F238E27FC236}">
                      <a16:creationId xmlns:a16="http://schemas.microsoft.com/office/drawing/2014/main" id="{482A49AB-33DC-4C62-AA53-25E132824BCF}"/>
                    </a:ext>
                  </a:extLst>
                </p:cNvPr>
                <p:cNvSpPr/>
                <p:nvPr/>
              </p:nvSpPr>
              <p:spPr>
                <a:xfrm>
                  <a:off x="6881119" y="3681154"/>
                  <a:ext cx="4583000" cy="0"/>
                </a:xfrm>
                <a:prstGeom prst="line">
                  <a:avLst/>
                </a:prstGeom>
                <a:grpFill/>
                <a:ln w="19050">
                  <a:solidFill>
                    <a:schemeClr val="accent1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rgbClr r="0" g="0" b="0"/>
                </a:lnRef>
                <a:fillRef idx="0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zh-CN" altLang="en-US" dirty="0"/>
                </a:p>
              </p:txBody>
            </p:sp>
            <p:sp>
              <p:nvSpPr>
                <p:cNvPr id="37" name="直接连接符 36">
                  <a:extLst>
                    <a:ext uri="{FF2B5EF4-FFF2-40B4-BE49-F238E27FC236}">
                      <a16:creationId xmlns:a16="http://schemas.microsoft.com/office/drawing/2014/main" id="{29092BCB-3066-42FC-A9DC-DB3EC7364208}"/>
                    </a:ext>
                  </a:extLst>
                </p:cNvPr>
                <p:cNvSpPr/>
                <p:nvPr/>
              </p:nvSpPr>
              <p:spPr>
                <a:xfrm>
                  <a:off x="6881119" y="4072370"/>
                  <a:ext cx="4583000" cy="0"/>
                </a:xfrm>
                <a:prstGeom prst="line">
                  <a:avLst/>
                </a:prstGeom>
                <a:grpFill/>
                <a:ln w="19050">
                  <a:solidFill>
                    <a:schemeClr val="accent1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rgbClr r="0" g="0" b="0"/>
                </a:lnRef>
                <a:fillRef idx="0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zh-CN" altLang="en-US" dirty="0"/>
                </a:p>
              </p:txBody>
            </p:sp>
            <p:sp>
              <p:nvSpPr>
                <p:cNvPr id="38" name="直接连接符 37">
                  <a:extLst>
                    <a:ext uri="{FF2B5EF4-FFF2-40B4-BE49-F238E27FC236}">
                      <a16:creationId xmlns:a16="http://schemas.microsoft.com/office/drawing/2014/main" id="{5C8692B3-57F3-4511-AD76-D11704FF61E8}"/>
                    </a:ext>
                  </a:extLst>
                </p:cNvPr>
                <p:cNvSpPr/>
                <p:nvPr/>
              </p:nvSpPr>
              <p:spPr>
                <a:xfrm>
                  <a:off x="6881119" y="4471951"/>
                  <a:ext cx="4583000" cy="0"/>
                </a:xfrm>
                <a:prstGeom prst="line">
                  <a:avLst/>
                </a:prstGeom>
                <a:grpFill/>
                <a:ln w="19050">
                  <a:solidFill>
                    <a:schemeClr val="accent1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rgbClr r="0" g="0" b="0"/>
                </a:lnRef>
                <a:fillRef idx="0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zh-CN" altLang="en-US" dirty="0"/>
                </a:p>
              </p:txBody>
            </p:sp>
            <p:sp>
              <p:nvSpPr>
                <p:cNvPr id="40" name="任意多边形: 形状 39">
                  <a:extLst>
                    <a:ext uri="{FF2B5EF4-FFF2-40B4-BE49-F238E27FC236}">
                      <a16:creationId xmlns:a16="http://schemas.microsoft.com/office/drawing/2014/main" id="{2DF759B0-232D-4689-8F6C-6C7461A315AB}"/>
                    </a:ext>
                  </a:extLst>
                </p:cNvPr>
                <p:cNvSpPr/>
                <p:nvPr/>
              </p:nvSpPr>
              <p:spPr>
                <a:xfrm>
                  <a:off x="6299883" y="1751834"/>
                  <a:ext cx="909037" cy="1563620"/>
                </a:xfrm>
                <a:custGeom>
                  <a:avLst/>
                  <a:gdLst>
                    <a:gd name="connsiteX0" fmla="*/ 0 w 861826"/>
                    <a:gd name="connsiteY0" fmla="*/ 0 h 800045"/>
                    <a:gd name="connsiteX1" fmla="*/ 861826 w 861826"/>
                    <a:gd name="connsiteY1" fmla="*/ 0 h 800045"/>
                    <a:gd name="connsiteX2" fmla="*/ 861826 w 861826"/>
                    <a:gd name="connsiteY2" fmla="*/ 800045 h 800045"/>
                    <a:gd name="connsiteX3" fmla="*/ 0 w 861826"/>
                    <a:gd name="connsiteY3" fmla="*/ 800045 h 800045"/>
                    <a:gd name="connsiteX4" fmla="*/ 0 w 861826"/>
                    <a:gd name="connsiteY4" fmla="*/ 0 h 800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826" h="800045">
                      <a:moveTo>
                        <a:pt x="0" y="0"/>
                      </a:moveTo>
                      <a:lnTo>
                        <a:pt x="861826" y="0"/>
                      </a:lnTo>
                      <a:lnTo>
                        <a:pt x="861826" y="800045"/>
                      </a:lnTo>
                      <a:lnTo>
                        <a:pt x="0" y="8000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06680" tIns="106680" rIns="106680" bIns="106680" numCol="1" spcCol="1270" anchor="t" anchorCtr="0">
                  <a:noAutofit/>
                </a:bodyPr>
                <a:lstStyle/>
                <a:p>
                  <a:pPr marL="0" lvl="0" indent="0" algn="l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zh-CN" altLang="en-US" sz="2400" b="1" kern="1200" dirty="0"/>
                    <a:t>解</a:t>
                  </a:r>
                  <a:r>
                    <a:rPr lang="en-US" altLang="zh-CN" sz="2400" b="1" kern="1200" dirty="0"/>
                    <a:t>:</a:t>
                  </a:r>
                  <a:endParaRPr lang="zh-CN" altLang="en-US" sz="2400" b="1" kern="1200" dirty="0"/>
                </a:p>
              </p:txBody>
            </p:sp>
            <p:sp>
              <p:nvSpPr>
                <p:cNvPr id="42" name="直接连接符 41">
                  <a:extLst>
                    <a:ext uri="{FF2B5EF4-FFF2-40B4-BE49-F238E27FC236}">
                      <a16:creationId xmlns:a16="http://schemas.microsoft.com/office/drawing/2014/main" id="{DE161CFF-CDC0-4807-9990-75C4BE82A9D0}"/>
                    </a:ext>
                  </a:extLst>
                </p:cNvPr>
                <p:cNvSpPr/>
                <p:nvPr/>
              </p:nvSpPr>
              <p:spPr>
                <a:xfrm flipV="1">
                  <a:off x="6881119" y="4896537"/>
                  <a:ext cx="4176000" cy="0"/>
                </a:xfrm>
                <a:prstGeom prst="line">
                  <a:avLst/>
                </a:prstGeom>
                <a:grpFill/>
                <a:ln w="19050">
                  <a:solidFill>
                    <a:schemeClr val="accent1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rgbClr r="0" g="0" b="0"/>
                </a:lnRef>
                <a:fillRef idx="0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zh-CN" altLang="en-US" dirty="0"/>
                </a:p>
              </p:txBody>
            </p:sp>
          </p:grpSp>
          <p:sp>
            <p:nvSpPr>
              <p:cNvPr id="30" name="直接连接符 29">
                <a:extLst>
                  <a:ext uri="{FF2B5EF4-FFF2-40B4-BE49-F238E27FC236}">
                    <a16:creationId xmlns:a16="http://schemas.microsoft.com/office/drawing/2014/main" id="{FFB4A22E-3315-468F-BFD6-8BCA4CE8D250}"/>
                  </a:ext>
                </a:extLst>
              </p:cNvPr>
              <p:cNvSpPr/>
              <p:nvPr/>
            </p:nvSpPr>
            <p:spPr>
              <a:xfrm flipV="1">
                <a:off x="6402210" y="1716725"/>
                <a:ext cx="5194066" cy="0"/>
              </a:xfrm>
              <a:prstGeom prst="line">
                <a:avLst/>
              </a:prstGeom>
              <a:grpFill/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</p:grpSp>
        <p:sp>
          <p:nvSpPr>
            <p:cNvPr id="41" name="直接连接符 40">
              <a:extLst>
                <a:ext uri="{FF2B5EF4-FFF2-40B4-BE49-F238E27FC236}">
                  <a16:creationId xmlns:a16="http://schemas.microsoft.com/office/drawing/2014/main" id="{5EE291B0-A291-47A8-BD83-D2CEE49E68A1}"/>
                </a:ext>
              </a:extLst>
            </p:cNvPr>
            <p:cNvSpPr/>
            <p:nvPr/>
          </p:nvSpPr>
          <p:spPr>
            <a:xfrm>
              <a:off x="7042409" y="2183328"/>
              <a:ext cx="4628963" cy="0"/>
            </a:xfrm>
            <a:prstGeom prst="line">
              <a:avLst/>
            </a:prstGeom>
            <a:grpFill/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rgbClr r="0" g="0" b="0"/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13314" name="Rectangle 5"/>
          <p:cNvSpPr/>
          <p:nvPr/>
        </p:nvSpPr>
        <p:spPr>
          <a:xfrm>
            <a:off x="1524000" y="-184150"/>
            <a:ext cx="3095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655093" y="1078173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7576993-C0BA-4D83-BCA9-24A39F166112}"/>
                  </a:ext>
                </a:extLst>
              </p:cNvPr>
              <p:cNvSpPr txBox="1"/>
              <p:nvPr/>
            </p:nvSpPr>
            <p:spPr>
              <a:xfrm>
                <a:off x="289638" y="1201405"/>
                <a:ext cx="5685373" cy="1985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800"/>
                  </a:lnSpc>
                </a:pPr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</a:rPr>
                  <a:t>例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+mn-ea"/>
                  </a:rPr>
                  <a:t>3: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</a:rPr>
                  <a:t>已知一次函数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800" b="1" dirty="0">
                  <a:solidFill>
                    <a:schemeClr val="bg1"/>
                  </a:solidFill>
                  <a:latin typeface="+mn-ea"/>
                </a:endParaRPr>
              </a:p>
              <a:p>
                <a:pPr>
                  <a:lnSpc>
                    <a:spcPts val="38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m:rPr>
                        <m:nor/>
                      </m:rPr>
                      <a:rPr lang="zh-CN" altLang="en-US" sz="2800" b="1" dirty="0">
                        <a:solidFill>
                          <a:schemeClr val="bg1"/>
                        </a:solidFill>
                        <a:latin typeface="+mn-ea"/>
                      </a:rPr>
                      <m:t>当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</a:rPr>
                  <a:t>为何值时，直线与坐标轴围成的三角形面积为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？</a:t>
                </a:r>
                <a:endParaRPr lang="en-US" altLang="zh-CN" sz="2800" b="1" dirty="0">
                  <a:solidFill>
                    <a:schemeClr val="bg1"/>
                  </a:solidFill>
                  <a:latin typeface="+mn-ea"/>
                </a:endParaRPr>
              </a:p>
              <a:p>
                <a:endParaRPr lang="en-US" altLang="zh-CN" sz="28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7576993-C0BA-4D83-BCA9-24A39F166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38" y="1201405"/>
                <a:ext cx="5685373" cy="1985159"/>
              </a:xfrm>
              <a:prstGeom prst="rect">
                <a:avLst/>
              </a:prstGeom>
              <a:blipFill>
                <a:blip r:embed="rId2"/>
                <a:stretch>
                  <a:fillRect l="-2253" t="-3374" r="-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组合 6">
            <a:extLst>
              <a:ext uri="{FF2B5EF4-FFF2-40B4-BE49-F238E27FC236}">
                <a16:creationId xmlns:a16="http://schemas.microsoft.com/office/drawing/2014/main" id="{0EBDEACE-5D5A-4237-9840-51739BF8D503}"/>
              </a:ext>
            </a:extLst>
          </p:cNvPr>
          <p:cNvGrpSpPr/>
          <p:nvPr/>
        </p:nvGrpSpPr>
        <p:grpSpPr>
          <a:xfrm>
            <a:off x="4534045" y="351389"/>
            <a:ext cx="2878812" cy="630849"/>
            <a:chOff x="2233324" y="0"/>
            <a:chExt cx="2878812" cy="630849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F1D2CF15-C889-4C41-8E41-0A4146E94619}"/>
                </a:ext>
              </a:extLst>
            </p:cNvPr>
            <p:cNvSpPr/>
            <p:nvPr/>
          </p:nvSpPr>
          <p:spPr>
            <a:xfrm>
              <a:off x="2233324" y="0"/>
              <a:ext cx="2878812" cy="630849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9" name="矩形: 圆角 4">
              <a:extLst>
                <a:ext uri="{FF2B5EF4-FFF2-40B4-BE49-F238E27FC236}">
                  <a16:creationId xmlns:a16="http://schemas.microsoft.com/office/drawing/2014/main" id="{BEB9B2BF-A90D-41E5-B781-9709D8FB93EE}"/>
                </a:ext>
              </a:extLst>
            </p:cNvPr>
            <p:cNvSpPr txBox="1"/>
            <p:nvPr/>
          </p:nvSpPr>
          <p:spPr>
            <a:xfrm>
              <a:off x="2264120" y="30796"/>
              <a:ext cx="2817220" cy="5692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3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典例分析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BEFB7F4-59E3-46E2-86EE-E56E7DDCB3FC}"/>
              </a:ext>
            </a:extLst>
          </p:cNvPr>
          <p:cNvGrpSpPr/>
          <p:nvPr/>
        </p:nvGrpSpPr>
        <p:grpSpPr>
          <a:xfrm>
            <a:off x="1452796" y="2944478"/>
            <a:ext cx="3833579" cy="3562133"/>
            <a:chOff x="5049993" y="3880415"/>
            <a:chExt cx="2451163" cy="2480129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2974C777-FCF9-4BA4-9044-1C375B676FF3}"/>
                </a:ext>
              </a:extLst>
            </p:cNvPr>
            <p:cNvCxnSpPr/>
            <p:nvPr/>
          </p:nvCxnSpPr>
          <p:spPr>
            <a:xfrm>
              <a:off x="5049993" y="5256733"/>
              <a:ext cx="2360023" cy="0"/>
            </a:xfrm>
            <a:prstGeom prst="line">
              <a:avLst/>
            </a:prstGeom>
            <a:ln w="2540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DBD4707-68D3-4EBC-85B3-4B1E54F24811}"/>
                </a:ext>
              </a:extLst>
            </p:cNvPr>
            <p:cNvSpPr txBox="1"/>
            <p:nvPr/>
          </p:nvSpPr>
          <p:spPr>
            <a:xfrm>
              <a:off x="5895103" y="5185641"/>
              <a:ext cx="70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zh-CN" alt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D0B62F9-748E-485B-98F3-3C3B2E11D6E9}"/>
                </a:ext>
              </a:extLst>
            </p:cNvPr>
            <p:cNvSpPr txBox="1"/>
            <p:nvPr/>
          </p:nvSpPr>
          <p:spPr>
            <a:xfrm>
              <a:off x="7278906" y="5180533"/>
              <a:ext cx="2222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CN" alt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53631FD-F539-4E70-ACA1-60E4E00522B7}"/>
                </a:ext>
              </a:extLst>
            </p:cNvPr>
            <p:cNvSpPr txBox="1"/>
            <p:nvPr/>
          </p:nvSpPr>
          <p:spPr>
            <a:xfrm>
              <a:off x="5844645" y="3880415"/>
              <a:ext cx="2222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zh-CN" alt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2879C90C-7556-4FEF-93C9-4B45F94E9D9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916644" y="5180533"/>
              <a:ext cx="2360023" cy="0"/>
            </a:xfrm>
            <a:prstGeom prst="line">
              <a:avLst/>
            </a:prstGeom>
            <a:ln w="2540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9077CC95-F073-4551-95CE-82C2F3876151}"/>
              </a:ext>
            </a:extLst>
          </p:cNvPr>
          <p:cNvCxnSpPr>
            <a:cxnSpLocks/>
          </p:cNvCxnSpPr>
          <p:nvPr/>
        </p:nvCxnSpPr>
        <p:spPr>
          <a:xfrm>
            <a:off x="2103750" y="3945794"/>
            <a:ext cx="2053362" cy="2060638"/>
          </a:xfrm>
          <a:prstGeom prst="line">
            <a:avLst/>
          </a:prstGeom>
          <a:ln w="2540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F2322122-17EE-4557-98C6-31CEA0E5E024}"/>
              </a:ext>
            </a:extLst>
          </p:cNvPr>
          <p:cNvCxnSpPr>
            <a:cxnSpLocks/>
          </p:cNvCxnSpPr>
          <p:nvPr/>
        </p:nvCxnSpPr>
        <p:spPr>
          <a:xfrm>
            <a:off x="2650290" y="4487594"/>
            <a:ext cx="2053362" cy="2060638"/>
          </a:xfrm>
          <a:prstGeom prst="line">
            <a:avLst/>
          </a:prstGeom>
          <a:ln w="2540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3C57E2A8-A7CF-45DA-9C60-5363DAA5214C}"/>
              </a:ext>
            </a:extLst>
          </p:cNvPr>
          <p:cNvCxnSpPr>
            <a:cxnSpLocks/>
          </p:cNvCxnSpPr>
          <p:nvPr/>
        </p:nvCxnSpPr>
        <p:spPr>
          <a:xfrm>
            <a:off x="1606210" y="3444129"/>
            <a:ext cx="2053362" cy="2060638"/>
          </a:xfrm>
          <a:prstGeom prst="line">
            <a:avLst/>
          </a:prstGeom>
          <a:ln w="2540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4875A82B-74E5-4FCD-A0F6-27086338114F}"/>
                  </a:ext>
                </a:extLst>
              </p:cNvPr>
              <p:cNvSpPr/>
              <p:nvPr/>
            </p:nvSpPr>
            <p:spPr>
              <a:xfrm>
                <a:off x="352320" y="3471383"/>
                <a:ext cx="9829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CN" b="1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CN" b="1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4875A82B-74E5-4FCD-A0F6-2708633811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20" y="3471383"/>
                <a:ext cx="982961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直角三角形 2">
            <a:extLst>
              <a:ext uri="{FF2B5EF4-FFF2-40B4-BE49-F238E27FC236}">
                <a16:creationId xmlns:a16="http://schemas.microsoft.com/office/drawing/2014/main" id="{74EA04BA-8B99-4475-B2AA-88BA8115CBCB}"/>
              </a:ext>
            </a:extLst>
          </p:cNvPr>
          <p:cNvSpPr/>
          <p:nvPr/>
        </p:nvSpPr>
        <p:spPr>
          <a:xfrm>
            <a:off x="3088756" y="3648367"/>
            <a:ext cx="1262809" cy="1275161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直角三角形 43">
            <a:extLst>
              <a:ext uri="{FF2B5EF4-FFF2-40B4-BE49-F238E27FC236}">
                <a16:creationId xmlns:a16="http://schemas.microsoft.com/office/drawing/2014/main" id="{45F6E68E-9356-425E-BF4C-B2E06BE6258F}"/>
              </a:ext>
            </a:extLst>
          </p:cNvPr>
          <p:cNvSpPr/>
          <p:nvPr/>
        </p:nvSpPr>
        <p:spPr>
          <a:xfrm rot="10800000">
            <a:off x="1898710" y="4921962"/>
            <a:ext cx="1191046" cy="1191903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3D6F301-7EAE-416A-BFE3-305356645D2C}"/>
                  </a:ext>
                </a:extLst>
              </p:cNvPr>
              <p:cNvSpPr txBox="1"/>
              <p:nvPr/>
            </p:nvSpPr>
            <p:spPr>
              <a:xfrm>
                <a:off x="6961020" y="1716871"/>
                <a:ext cx="5005559" cy="1988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800"/>
                  </a:lnSpc>
                </a:pPr>
                <a:r>
                  <a:rPr lang="zh-CN" altLang="en-US" sz="2400" b="1" dirty="0"/>
                  <a:t>当 </a:t>
                </a:r>
                <a:r>
                  <a:rPr lang="en-US" altLang="zh-CN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b&gt;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en-US" sz="2400" b="1" dirty="0"/>
                  <a:t>时</a:t>
                </a:r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endPara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800"/>
                  </a:lnSpc>
                </a:pPr>
                <a:r>
                  <a:rPr lang="zh-CN" altLang="en-US" sz="2400" b="1" dirty="0"/>
                  <a:t>令</a:t>
                </a:r>
                <a:r>
                  <a:rPr lang="en-US" altLang="zh-CN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x=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en-US" sz="2400" b="1" dirty="0"/>
                  <a:t>，得</a:t>
                </a:r>
                <a:r>
                  <a:rPr lang="en-US" altLang="zh-CN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y=b</a:t>
                </a:r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；</a:t>
                </a:r>
                <a:r>
                  <a:rPr lang="zh-CN" altLang="en-US" sz="2400" b="1" dirty="0"/>
                  <a:t>令</a:t>
                </a:r>
                <a:r>
                  <a:rPr lang="en-US" altLang="zh-CN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y=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en-US" sz="2400" b="1" dirty="0"/>
                  <a:t>，得</a:t>
                </a:r>
                <a:r>
                  <a:rPr lang="en-US" altLang="zh-CN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x=b</a:t>
                </a:r>
                <a:endParaRPr lang="en-US" altLang="zh-CN" sz="2400" b="1" dirty="0"/>
              </a:p>
              <a:p>
                <a:pPr>
                  <a:lnSpc>
                    <a:spcPts val="3800"/>
                  </a:lnSpc>
                </a:pPr>
                <a:r>
                  <a:rPr lang="zh-CN" altLang="en-US" sz="2400" b="1" dirty="0"/>
                  <a:t>三角形面积为：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altLang="zh-CN" sz="24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sz="24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  <a:p>
                <a:pPr>
                  <a:lnSpc>
                    <a:spcPts val="3800"/>
                  </a:lnSpc>
                </a:pPr>
                <a:r>
                  <a:rPr lang="zh-CN" altLang="en-US" sz="2400" b="1" dirty="0"/>
                  <a:t>因为</a:t>
                </a:r>
                <a:r>
                  <a:rPr lang="en-US" altLang="zh-CN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b&gt;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en-US" sz="2400" b="1" dirty="0"/>
                  <a:t>，所以</a:t>
                </a:r>
                <a:r>
                  <a:rPr lang="en-US" altLang="zh-CN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b=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3D6F301-7EAE-416A-BFE3-305356645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020" y="1716871"/>
                <a:ext cx="5005559" cy="1988173"/>
              </a:xfrm>
              <a:prstGeom prst="rect">
                <a:avLst/>
              </a:prstGeom>
              <a:blipFill>
                <a:blip r:embed="rId4"/>
                <a:stretch>
                  <a:fillRect l="-1949" t="-307" b="-64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EEF39D71-47B9-4C24-B615-94CF06492DA6}"/>
                  </a:ext>
                </a:extLst>
              </p:cNvPr>
              <p:cNvSpPr txBox="1"/>
              <p:nvPr/>
            </p:nvSpPr>
            <p:spPr>
              <a:xfrm>
                <a:off x="6914686" y="3620307"/>
                <a:ext cx="5005559" cy="2482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800"/>
                  </a:lnSpc>
                </a:pPr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b&lt;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en-US" sz="2400" b="1" dirty="0"/>
                  <a:t>时，三角形面积为：</a:t>
                </a:r>
                <a:endParaRPr lang="en-US" altLang="zh-CN" sz="2400" b="1" dirty="0"/>
              </a:p>
              <a:p>
                <a:pPr>
                  <a:lnSpc>
                    <a:spcPts val="3800"/>
                  </a:lnSpc>
                </a:pPr>
                <a:r>
                  <a:rPr lang="en-US" altLang="zh-CN" sz="2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400" b="1" dirty="0"/>
                  <a:t> </a:t>
                </a:r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altLang="zh-CN" sz="24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sz="24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  <a:p>
                <a:pPr>
                  <a:lnSpc>
                    <a:spcPts val="3800"/>
                  </a:lnSpc>
                </a:pPr>
                <a:r>
                  <a:rPr lang="zh-CN" altLang="en-US" sz="2400" b="1" dirty="0"/>
                  <a:t>因为</a:t>
                </a:r>
                <a:r>
                  <a:rPr lang="en-US" altLang="zh-CN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b&lt;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en-US" sz="2400" b="1" dirty="0"/>
                  <a:t>，所以</a:t>
                </a:r>
                <a:r>
                  <a:rPr lang="en-US" altLang="zh-CN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altLang="zh-CN" sz="2400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b="1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2400" b="1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endPara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800"/>
                  </a:lnSpc>
                </a:pPr>
                <a:r>
                  <a:rPr lang="zh-CN" altLang="en-US" sz="2400" b="1" dirty="0"/>
                  <a:t>综上所述：当</a:t>
                </a:r>
                <a:r>
                  <a:rPr lang="en-US" altLang="zh-CN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b=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zh-CN" altLang="en-US" sz="2400" b="1" dirty="0"/>
                  <a:t>或</a:t>
                </a:r>
                <a:r>
                  <a:rPr lang="en-US" altLang="zh-CN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altLang="zh-CN" sz="2400" b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altLang="zh-CN" sz="2400" b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zh-CN" altLang="en-US" sz="2400" b="1" dirty="0"/>
                  <a:t>时，直线与坐标轴围成的三角形面积为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400" b="1" dirty="0"/>
                  <a:t>.</a:t>
                </a:r>
                <a:endParaRPr lang="zh-CN" altLang="en-US" sz="2400" b="1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EEF39D71-47B9-4C24-B615-94CF06492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4686" y="3620307"/>
                <a:ext cx="5005559" cy="2482346"/>
              </a:xfrm>
              <a:prstGeom prst="rect">
                <a:avLst/>
              </a:prstGeom>
              <a:blipFill>
                <a:blip r:embed="rId5"/>
                <a:stretch>
                  <a:fillRect l="-1827" t="-246" r="-244" b="-49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264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0.00104 -0.1895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1088 L 0.00221 0.1789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4" grpId="0" animBg="1"/>
      <p:bldP spid="4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C8970BBF-5C54-4308-B16A-3B3F0632ACB1}"/>
              </a:ext>
            </a:extLst>
          </p:cNvPr>
          <p:cNvGrpSpPr/>
          <p:nvPr/>
        </p:nvGrpSpPr>
        <p:grpSpPr>
          <a:xfrm>
            <a:off x="174080" y="3781855"/>
            <a:ext cx="6610883" cy="2874977"/>
            <a:chOff x="174080" y="3781855"/>
            <a:chExt cx="5893431" cy="2813331"/>
          </a:xfrm>
        </p:grpSpPr>
        <p:grpSp>
          <p:nvGrpSpPr>
            <p:cNvPr id="81" name="组合 80">
              <a:extLst>
                <a:ext uri="{FF2B5EF4-FFF2-40B4-BE49-F238E27FC236}">
                  <a16:creationId xmlns:a16="http://schemas.microsoft.com/office/drawing/2014/main" id="{4BB63FEA-10FA-4E7F-8EAD-349D63586B5E}"/>
                </a:ext>
              </a:extLst>
            </p:cNvPr>
            <p:cNvGrpSpPr/>
            <p:nvPr/>
          </p:nvGrpSpPr>
          <p:grpSpPr>
            <a:xfrm>
              <a:off x="174080" y="3781855"/>
              <a:ext cx="5893431" cy="2813331"/>
              <a:chOff x="6093197" y="2189475"/>
              <a:chExt cx="5581430" cy="4575434"/>
            </a:xfrm>
          </p:grpSpPr>
          <p:sp>
            <p:nvSpPr>
              <p:cNvPr id="82" name="矩形: 折角 81">
                <a:extLst>
                  <a:ext uri="{FF2B5EF4-FFF2-40B4-BE49-F238E27FC236}">
                    <a16:creationId xmlns:a16="http://schemas.microsoft.com/office/drawing/2014/main" id="{C24A7ED4-753B-4691-8305-9E3255A4D443}"/>
                  </a:ext>
                </a:extLst>
              </p:cNvPr>
              <p:cNvSpPr/>
              <p:nvPr/>
            </p:nvSpPr>
            <p:spPr>
              <a:xfrm>
                <a:off x="6316912" y="2189475"/>
                <a:ext cx="5357715" cy="4575434"/>
              </a:xfrm>
              <a:prstGeom prst="foldedCorner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83" name="直接连接符 82">
                <a:extLst>
                  <a:ext uri="{FF2B5EF4-FFF2-40B4-BE49-F238E27FC236}">
                    <a16:creationId xmlns:a16="http://schemas.microsoft.com/office/drawing/2014/main" id="{E55C677D-BC7F-4426-92E2-0A624E7CE262}"/>
                  </a:ext>
                </a:extLst>
              </p:cNvPr>
              <p:cNvSpPr/>
              <p:nvPr/>
            </p:nvSpPr>
            <p:spPr>
              <a:xfrm flipV="1">
                <a:off x="6563395" y="2307108"/>
                <a:ext cx="4896000" cy="0"/>
              </a:xfrm>
              <a:prstGeom prst="line">
                <a:avLst/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84" name="直接连接符 83">
                <a:extLst>
                  <a:ext uri="{FF2B5EF4-FFF2-40B4-BE49-F238E27FC236}">
                    <a16:creationId xmlns:a16="http://schemas.microsoft.com/office/drawing/2014/main" id="{4BB04C83-1ED1-41D8-B272-B3D22521ACE5}"/>
                  </a:ext>
                </a:extLst>
              </p:cNvPr>
              <p:cNvSpPr/>
              <p:nvPr/>
            </p:nvSpPr>
            <p:spPr>
              <a:xfrm>
                <a:off x="6747636" y="4575299"/>
                <a:ext cx="4320000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rgbClr r="0" g="0" b="0"/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85" name="直接连接符 84">
                <a:extLst>
                  <a:ext uri="{FF2B5EF4-FFF2-40B4-BE49-F238E27FC236}">
                    <a16:creationId xmlns:a16="http://schemas.microsoft.com/office/drawing/2014/main" id="{0F270031-69EB-468D-B235-9583541C144E}"/>
                  </a:ext>
                </a:extLst>
              </p:cNvPr>
              <p:cNvSpPr/>
              <p:nvPr/>
            </p:nvSpPr>
            <p:spPr>
              <a:xfrm>
                <a:off x="6747636" y="3100826"/>
                <a:ext cx="4320000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rgbClr r="0" g="0" b="0"/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86" name="直接连接符 85">
                <a:extLst>
                  <a:ext uri="{FF2B5EF4-FFF2-40B4-BE49-F238E27FC236}">
                    <a16:creationId xmlns:a16="http://schemas.microsoft.com/office/drawing/2014/main" id="{8BD024B4-D1AB-4204-B073-EA4D2D249AAD}"/>
                  </a:ext>
                </a:extLst>
              </p:cNvPr>
              <p:cNvSpPr/>
              <p:nvPr/>
            </p:nvSpPr>
            <p:spPr>
              <a:xfrm>
                <a:off x="6747636" y="3770468"/>
                <a:ext cx="4320000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rgbClr r="0" g="0" b="0"/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87" name="直接连接符 86">
                <a:extLst>
                  <a:ext uri="{FF2B5EF4-FFF2-40B4-BE49-F238E27FC236}">
                    <a16:creationId xmlns:a16="http://schemas.microsoft.com/office/drawing/2014/main" id="{5E256212-F712-4935-91B9-F2E2E7F3B659}"/>
                  </a:ext>
                </a:extLst>
              </p:cNvPr>
              <p:cNvSpPr/>
              <p:nvPr/>
            </p:nvSpPr>
            <p:spPr>
              <a:xfrm>
                <a:off x="6747636" y="5289994"/>
                <a:ext cx="4320000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rgbClr r="0" g="0" b="0"/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91" name="任意多边形: 形状 90">
                <a:extLst>
                  <a:ext uri="{FF2B5EF4-FFF2-40B4-BE49-F238E27FC236}">
                    <a16:creationId xmlns:a16="http://schemas.microsoft.com/office/drawing/2014/main" id="{63FE3FA2-88F3-48AB-BEDD-982FE7B6CD8A}"/>
                  </a:ext>
                </a:extLst>
              </p:cNvPr>
              <p:cNvSpPr/>
              <p:nvPr/>
            </p:nvSpPr>
            <p:spPr>
              <a:xfrm>
                <a:off x="6093197" y="2436444"/>
                <a:ext cx="1251784" cy="736233"/>
              </a:xfrm>
              <a:custGeom>
                <a:avLst/>
                <a:gdLst>
                  <a:gd name="connsiteX0" fmla="*/ 0 w 861826"/>
                  <a:gd name="connsiteY0" fmla="*/ 0 h 800045"/>
                  <a:gd name="connsiteX1" fmla="*/ 861826 w 861826"/>
                  <a:gd name="connsiteY1" fmla="*/ 0 h 800045"/>
                  <a:gd name="connsiteX2" fmla="*/ 861826 w 861826"/>
                  <a:gd name="connsiteY2" fmla="*/ 800045 h 800045"/>
                  <a:gd name="connsiteX3" fmla="*/ 0 w 861826"/>
                  <a:gd name="connsiteY3" fmla="*/ 800045 h 800045"/>
                  <a:gd name="connsiteX4" fmla="*/ 0 w 861826"/>
                  <a:gd name="connsiteY4" fmla="*/ 0 h 800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1826" h="800045">
                    <a:moveTo>
                      <a:pt x="0" y="0"/>
                    </a:moveTo>
                    <a:lnTo>
                      <a:pt x="861826" y="0"/>
                    </a:lnTo>
                    <a:lnTo>
                      <a:pt x="861826" y="800045"/>
                    </a:lnTo>
                    <a:lnTo>
                      <a:pt x="0" y="80004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6680" tIns="106680" rIns="106680" bIns="106680" numCol="1" spcCol="1270" anchor="t" anchorCtr="0">
                <a:noAutofit/>
              </a:bodyPr>
              <a:lstStyle/>
              <a:p>
                <a:pPr marL="0" lvl="0" indent="0" algn="l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CN" altLang="en-US" sz="2400" b="1" kern="1200" dirty="0"/>
                  <a:t>（</a:t>
                </a:r>
                <a:r>
                  <a:rPr lang="en-US" altLang="zh-CN" sz="2400" b="1" kern="1200" dirty="0"/>
                  <a:t>3</a:t>
                </a:r>
                <a:r>
                  <a:rPr lang="zh-CN" altLang="en-US" sz="2400" b="1" kern="1200" dirty="0"/>
                  <a:t>）</a:t>
                </a:r>
              </a:p>
            </p:txBody>
          </p:sp>
        </p:grpSp>
        <p:sp>
          <p:nvSpPr>
            <p:cNvPr id="37" name="直接连接符 36">
              <a:extLst>
                <a:ext uri="{FF2B5EF4-FFF2-40B4-BE49-F238E27FC236}">
                  <a16:creationId xmlns:a16="http://schemas.microsoft.com/office/drawing/2014/main" id="{06FEA0DB-213F-4B28-9763-230D1FE0873A}"/>
                </a:ext>
              </a:extLst>
            </p:cNvPr>
            <p:cNvSpPr/>
            <p:nvPr/>
          </p:nvSpPr>
          <p:spPr>
            <a:xfrm>
              <a:off x="880803" y="6126989"/>
              <a:ext cx="4561487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rgbClr r="0" g="0" b="0"/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13314" name="Rectangle 5"/>
          <p:cNvSpPr/>
          <p:nvPr/>
        </p:nvSpPr>
        <p:spPr>
          <a:xfrm>
            <a:off x="1524000" y="-184150"/>
            <a:ext cx="3095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655093" y="1078173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7576993-C0BA-4D83-BCA9-24A39F166112}"/>
                  </a:ext>
                </a:extLst>
              </p:cNvPr>
              <p:cNvSpPr txBox="1"/>
              <p:nvPr/>
            </p:nvSpPr>
            <p:spPr>
              <a:xfrm>
                <a:off x="390876" y="1173297"/>
                <a:ext cx="5732476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</a:rPr>
                  <a:t>例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+mn-ea"/>
                  </a:rPr>
                  <a:t>3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</a:rPr>
                  <a:t>：已知一次函数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800" b="1" dirty="0">
                  <a:solidFill>
                    <a:schemeClr val="bg1"/>
                  </a:solidFill>
                  <a:latin typeface="+mn-ea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</a:rPr>
                  <a:t>已知坐标系内两点</a:t>
                </a:r>
                <a:r>
                  <a:rPr lang="en-US" altLang="zh-CN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</a:rPr>
                  <a:t>（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+mn-ea"/>
                  </a:rPr>
                  <a:t>3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</a:rPr>
                  <a:t>，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+mn-ea"/>
                  </a:rPr>
                  <a:t>2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</a:rPr>
                  <a:t>）和</a:t>
                </a:r>
                <a:r>
                  <a:rPr lang="en-US" altLang="zh-CN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</a:rPr>
                  <a:t>（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+mn-ea"/>
                  </a:rPr>
                  <a:t>4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</a:rPr>
                  <a:t>，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+mn-ea"/>
                  </a:rPr>
                  <a:t>4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</a:rPr>
                  <a:t>），若点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zh-CN" altLang="en-US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</a:rPr>
                  <a:t>位于直线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</a:rPr>
                  <a:t>的异侧，确定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</a:rPr>
                  <a:t>的范围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+mn-ea"/>
                  </a:rPr>
                  <a:t>.</a:t>
                </a:r>
              </a:p>
              <a:p>
                <a:endParaRPr lang="en-US" altLang="zh-CN" sz="28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7576993-C0BA-4D83-BCA9-24A39F166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76" y="1173297"/>
                <a:ext cx="5732476" cy="2246769"/>
              </a:xfrm>
              <a:prstGeom prst="rect">
                <a:avLst/>
              </a:prstGeom>
              <a:blipFill>
                <a:blip r:embed="rId2"/>
                <a:stretch>
                  <a:fillRect l="-2128" t="-3252" r="-11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组合 6">
            <a:extLst>
              <a:ext uri="{FF2B5EF4-FFF2-40B4-BE49-F238E27FC236}">
                <a16:creationId xmlns:a16="http://schemas.microsoft.com/office/drawing/2014/main" id="{0EBDEACE-5D5A-4237-9840-51739BF8D503}"/>
              </a:ext>
            </a:extLst>
          </p:cNvPr>
          <p:cNvGrpSpPr/>
          <p:nvPr/>
        </p:nvGrpSpPr>
        <p:grpSpPr>
          <a:xfrm>
            <a:off x="4534045" y="351389"/>
            <a:ext cx="2878812" cy="630849"/>
            <a:chOff x="2233324" y="0"/>
            <a:chExt cx="2878812" cy="630849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F1D2CF15-C889-4C41-8E41-0A4146E94619}"/>
                </a:ext>
              </a:extLst>
            </p:cNvPr>
            <p:cNvSpPr/>
            <p:nvPr/>
          </p:nvSpPr>
          <p:spPr>
            <a:xfrm>
              <a:off x="2233324" y="0"/>
              <a:ext cx="2878812" cy="630849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9" name="矩形: 圆角 4">
              <a:extLst>
                <a:ext uri="{FF2B5EF4-FFF2-40B4-BE49-F238E27FC236}">
                  <a16:creationId xmlns:a16="http://schemas.microsoft.com/office/drawing/2014/main" id="{BEB9B2BF-A90D-41E5-B781-9709D8FB93EE}"/>
                </a:ext>
              </a:extLst>
            </p:cNvPr>
            <p:cNvSpPr txBox="1"/>
            <p:nvPr/>
          </p:nvSpPr>
          <p:spPr>
            <a:xfrm>
              <a:off x="2264120" y="30796"/>
              <a:ext cx="2817220" cy="5692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3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典例分析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2A55DB9B-2688-4209-971D-06BEAF073B09}"/>
              </a:ext>
            </a:extLst>
          </p:cNvPr>
          <p:cNvGrpSpPr/>
          <p:nvPr/>
        </p:nvGrpSpPr>
        <p:grpSpPr>
          <a:xfrm>
            <a:off x="7560090" y="1688939"/>
            <a:ext cx="4377982" cy="3916571"/>
            <a:chOff x="7182581" y="1020661"/>
            <a:chExt cx="4407206" cy="3961076"/>
          </a:xfrm>
        </p:grpSpPr>
        <p:sp>
          <p:nvSpPr>
            <p:cNvPr id="23" name="流程图: 接点 22">
              <a:extLst>
                <a:ext uri="{FF2B5EF4-FFF2-40B4-BE49-F238E27FC236}">
                  <a16:creationId xmlns:a16="http://schemas.microsoft.com/office/drawing/2014/main" id="{03B96F4B-D0C8-44DE-9744-0AC825C7CF02}"/>
                </a:ext>
              </a:extLst>
            </p:cNvPr>
            <p:cNvSpPr/>
            <p:nvPr/>
          </p:nvSpPr>
          <p:spPr>
            <a:xfrm>
              <a:off x="9637767" y="2628473"/>
              <a:ext cx="93089" cy="100688"/>
            </a:xfrm>
            <a:prstGeom prst="flowChartConnector">
              <a:avLst/>
            </a:prstGeom>
            <a:solidFill>
              <a:schemeClr val="bg1"/>
            </a:solidFill>
            <a:ln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02C320B-4B3F-4496-BD57-BD763497089B}"/>
                </a:ext>
              </a:extLst>
            </p:cNvPr>
            <p:cNvSpPr txBox="1"/>
            <p:nvPr/>
          </p:nvSpPr>
          <p:spPr>
            <a:xfrm>
              <a:off x="9698359" y="2510625"/>
              <a:ext cx="12896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i="1" dirty="0">
                  <a:solidFill>
                    <a:schemeClr val="bg1"/>
                  </a:solidFill>
                </a:rPr>
                <a:t>N</a:t>
              </a:r>
              <a:r>
                <a:rPr lang="zh-CN" altLang="en-US" b="1" dirty="0">
                  <a:solidFill>
                    <a:schemeClr val="bg1"/>
                  </a:solidFill>
                </a:rPr>
                <a:t>（</a:t>
              </a:r>
              <a:r>
                <a:rPr lang="en-US" altLang="zh-CN" b="1" dirty="0">
                  <a:solidFill>
                    <a:schemeClr val="bg1"/>
                  </a:solidFill>
                </a:rPr>
                <a:t>4</a:t>
              </a:r>
              <a:r>
                <a:rPr lang="zh-CN" altLang="en-US" b="1" dirty="0">
                  <a:solidFill>
                    <a:schemeClr val="bg1"/>
                  </a:solidFill>
                </a:rPr>
                <a:t>，</a:t>
              </a:r>
              <a:r>
                <a:rPr lang="en-US" altLang="zh-CN" b="1" dirty="0">
                  <a:solidFill>
                    <a:schemeClr val="bg1"/>
                  </a:solidFill>
                </a:rPr>
                <a:t>4</a:t>
              </a:r>
              <a:r>
                <a:rPr lang="zh-CN" altLang="en-US" b="1" dirty="0">
                  <a:solidFill>
                    <a:schemeClr val="bg1"/>
                  </a:solidFill>
                </a:rPr>
                <a:t>）</a:t>
              </a:r>
            </a:p>
          </p:txBody>
        </p: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888E40B2-10A0-4827-97DE-53436538AC2A}"/>
                </a:ext>
              </a:extLst>
            </p:cNvPr>
            <p:cNvGrpSpPr/>
            <p:nvPr/>
          </p:nvGrpSpPr>
          <p:grpSpPr>
            <a:xfrm>
              <a:off x="7182581" y="1020661"/>
              <a:ext cx="4407206" cy="3961076"/>
              <a:chOff x="7554056" y="963511"/>
              <a:chExt cx="4407206" cy="3961076"/>
            </a:xfrm>
          </p:grpSpPr>
          <p:cxnSp>
            <p:nvCxnSpPr>
              <p:cNvPr id="53" name="直接连接符 52">
                <a:extLst>
                  <a:ext uri="{FF2B5EF4-FFF2-40B4-BE49-F238E27FC236}">
                    <a16:creationId xmlns:a16="http://schemas.microsoft.com/office/drawing/2014/main" id="{BCF74FDF-BD73-43D2-950B-299D5499DBD6}"/>
                  </a:ext>
                </a:extLst>
              </p:cNvPr>
              <p:cNvCxnSpPr/>
              <p:nvPr/>
            </p:nvCxnSpPr>
            <p:spPr>
              <a:xfrm>
                <a:off x="7554056" y="4077167"/>
                <a:ext cx="4276357" cy="0"/>
              </a:xfrm>
              <a:prstGeom prst="line">
                <a:avLst/>
              </a:prstGeom>
              <a:ln w="31750">
                <a:gradFill>
                  <a:gsLst>
                    <a:gs pos="100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44C6BFC8-2746-4C0F-8BEC-D6B5EEAD0484}"/>
                  </a:ext>
                </a:extLst>
              </p:cNvPr>
              <p:cNvSpPr txBox="1"/>
              <p:nvPr/>
            </p:nvSpPr>
            <p:spPr>
              <a:xfrm>
                <a:off x="8318031" y="4030962"/>
                <a:ext cx="113472" cy="554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zh-CN" altLang="en-US" sz="20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12507371-028E-483B-8D7D-C1C2B4EDAE54}"/>
                  </a:ext>
                </a:extLst>
              </p:cNvPr>
              <p:cNvSpPr txBox="1"/>
              <p:nvPr/>
            </p:nvSpPr>
            <p:spPr>
              <a:xfrm>
                <a:off x="11605030" y="4077167"/>
                <a:ext cx="356232" cy="508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CN" altLang="en-US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F82EA000-0C54-431F-AF76-56A110F77D5D}"/>
                  </a:ext>
                </a:extLst>
              </p:cNvPr>
              <p:cNvSpPr txBox="1"/>
              <p:nvPr/>
            </p:nvSpPr>
            <p:spPr>
              <a:xfrm>
                <a:off x="8242212" y="963511"/>
                <a:ext cx="356232" cy="508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lang="zh-CN" altLang="en-US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7" name="直接连接符 56">
                <a:extLst>
                  <a:ext uri="{FF2B5EF4-FFF2-40B4-BE49-F238E27FC236}">
                    <a16:creationId xmlns:a16="http://schemas.microsoft.com/office/drawing/2014/main" id="{6F55C1DA-AD08-4682-B880-21C76225DFB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665062" y="2976702"/>
                <a:ext cx="3895771" cy="0"/>
              </a:xfrm>
              <a:prstGeom prst="line">
                <a:avLst/>
              </a:prstGeom>
              <a:ln w="31750">
                <a:gradFill>
                  <a:gsLst>
                    <a:gs pos="100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流程图: 接点 57">
              <a:extLst>
                <a:ext uri="{FF2B5EF4-FFF2-40B4-BE49-F238E27FC236}">
                  <a16:creationId xmlns:a16="http://schemas.microsoft.com/office/drawing/2014/main" id="{3F0D1994-139C-46E3-945A-656640FA0641}"/>
                </a:ext>
              </a:extLst>
            </p:cNvPr>
            <p:cNvSpPr/>
            <p:nvPr/>
          </p:nvSpPr>
          <p:spPr>
            <a:xfrm>
              <a:off x="9266292" y="3378656"/>
              <a:ext cx="93089" cy="100688"/>
            </a:xfrm>
            <a:prstGeom prst="flowChartConnector">
              <a:avLst/>
            </a:prstGeom>
            <a:solidFill>
              <a:schemeClr val="bg1"/>
            </a:solidFill>
            <a:ln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5A01C6FA-C663-4994-A852-2BA175F26F52}"/>
                </a:ext>
              </a:extLst>
            </p:cNvPr>
            <p:cNvSpPr txBox="1"/>
            <p:nvPr/>
          </p:nvSpPr>
          <p:spPr>
            <a:xfrm>
              <a:off x="9405473" y="3266498"/>
              <a:ext cx="12896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i="1" dirty="0">
                  <a:solidFill>
                    <a:schemeClr val="bg1"/>
                  </a:solidFill>
                </a:rPr>
                <a:t>M</a:t>
              </a:r>
              <a:r>
                <a:rPr lang="zh-CN" altLang="en-US" b="1" dirty="0">
                  <a:solidFill>
                    <a:schemeClr val="bg1"/>
                  </a:solidFill>
                </a:rPr>
                <a:t>（</a:t>
              </a:r>
              <a:r>
                <a:rPr lang="en-US" altLang="zh-CN" b="1" dirty="0">
                  <a:solidFill>
                    <a:schemeClr val="bg1"/>
                  </a:solidFill>
                </a:rPr>
                <a:t>3</a:t>
              </a:r>
              <a:r>
                <a:rPr lang="zh-CN" altLang="en-US" b="1" dirty="0">
                  <a:solidFill>
                    <a:schemeClr val="bg1"/>
                  </a:solidFill>
                </a:rPr>
                <a:t>，</a:t>
              </a:r>
              <a:r>
                <a:rPr lang="en-US" altLang="zh-CN" b="1" dirty="0">
                  <a:solidFill>
                    <a:schemeClr val="bg1"/>
                  </a:solidFill>
                </a:rPr>
                <a:t>2</a:t>
              </a:r>
              <a:r>
                <a:rPr lang="zh-CN" altLang="en-US" b="1" dirty="0">
                  <a:solidFill>
                    <a:schemeClr val="bg1"/>
                  </a:solidFill>
                </a:rPr>
                <a:t>）</a:t>
              </a:r>
            </a:p>
          </p:txBody>
        </p:sp>
      </p:grp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8653D55D-DB94-4D3A-8971-34DF8B3A141C}"/>
              </a:ext>
            </a:extLst>
          </p:cNvPr>
          <p:cNvCxnSpPr>
            <a:cxnSpLocks/>
          </p:cNvCxnSpPr>
          <p:nvPr/>
        </p:nvCxnSpPr>
        <p:spPr>
          <a:xfrm>
            <a:off x="7415714" y="3546035"/>
            <a:ext cx="2445528" cy="2543803"/>
          </a:xfrm>
          <a:prstGeom prst="line">
            <a:avLst/>
          </a:prstGeom>
          <a:ln w="2540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156B108-EE77-442F-B751-8E921B2EA4C1}"/>
                  </a:ext>
                </a:extLst>
              </p:cNvPr>
              <p:cNvSpPr txBox="1"/>
              <p:nvPr/>
            </p:nvSpPr>
            <p:spPr>
              <a:xfrm>
                <a:off x="863794" y="3943902"/>
                <a:ext cx="5267125" cy="901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300"/>
                  </a:lnSpc>
                </a:pPr>
                <a:r>
                  <a:rPr lang="zh-CN" altLang="en-US" sz="2400" b="1" dirty="0">
                    <a:latin typeface="+mn-ea"/>
                  </a:rPr>
                  <a:t>当直线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400" b="1" dirty="0">
                    <a:solidFill>
                      <a:schemeClr val="tx1"/>
                    </a:solidFill>
                    <a:latin typeface="+mn-ea"/>
                  </a:rPr>
                  <a:t>过点</a:t>
                </a:r>
                <a:r>
                  <a:rPr lang="en-US" altLang="zh-CN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en-US" sz="2400" b="1" dirty="0">
                    <a:latin typeface="+mn-ea"/>
                  </a:rPr>
                  <a:t>（</a:t>
                </a:r>
                <a:r>
                  <a:rPr lang="en-US" altLang="zh-CN" sz="2400" b="1" dirty="0">
                    <a:latin typeface="+mn-ea"/>
                  </a:rPr>
                  <a:t>3</a:t>
                </a:r>
                <a:r>
                  <a:rPr lang="zh-CN" altLang="en-US" sz="2400" b="1" dirty="0">
                    <a:latin typeface="+mn-ea"/>
                  </a:rPr>
                  <a:t>，</a:t>
                </a:r>
                <a:r>
                  <a:rPr lang="en-US" altLang="zh-CN" sz="2400" b="1" dirty="0">
                    <a:latin typeface="+mn-ea"/>
                  </a:rPr>
                  <a:t>2</a:t>
                </a:r>
                <a:r>
                  <a:rPr lang="zh-CN" altLang="en-US" sz="2400" b="1" dirty="0">
                    <a:latin typeface="+mn-ea"/>
                  </a:rPr>
                  <a:t>）时，</a:t>
                </a:r>
                <a:r>
                  <a:rPr lang="zh-CN" altLang="en-US" sz="2400" b="1" dirty="0">
                    <a:solidFill>
                      <a:schemeClr val="tx1"/>
                    </a:solidFill>
                    <a:latin typeface="+mn-ea"/>
                  </a:rPr>
                  <a:t>得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+mn-ea"/>
                  </a:rPr>
                  <a:t>=-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+mn-ea"/>
                  </a:rPr>
                  <a:t>+</a:t>
                </a:r>
                <a:r>
                  <a:rPr lang="en-US" altLang="zh-CN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+mn-ea"/>
                  </a:rPr>
                  <a:t>,</a:t>
                </a:r>
                <a:r>
                  <a:rPr lang="en-US" altLang="zh-CN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+mn-ea"/>
                  </a:rPr>
                  <a:t>=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156B108-EE77-442F-B751-8E921B2EA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794" y="3943902"/>
                <a:ext cx="5267125" cy="901337"/>
              </a:xfrm>
              <a:prstGeom prst="rect">
                <a:avLst/>
              </a:prstGeom>
              <a:blipFill>
                <a:blip r:embed="rId3"/>
                <a:stretch>
                  <a:fillRect l="-1852" t="-5405" r="-7523" b="-148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3890A25-9E12-46FB-8D08-709410E43090}"/>
                  </a:ext>
                </a:extLst>
              </p:cNvPr>
              <p:cNvSpPr txBox="1"/>
              <p:nvPr/>
            </p:nvSpPr>
            <p:spPr>
              <a:xfrm>
                <a:off x="863794" y="4836985"/>
                <a:ext cx="5205342" cy="901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300"/>
                  </a:lnSpc>
                </a:pPr>
                <a:r>
                  <a:rPr lang="zh-CN" altLang="en-US" sz="2400" b="1" dirty="0">
                    <a:latin typeface="+mn-ea"/>
                  </a:rPr>
                  <a:t>当直线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400" b="1" dirty="0">
                    <a:latin typeface="+mn-ea"/>
                  </a:rPr>
                  <a:t>过点</a:t>
                </a:r>
                <a:r>
                  <a:rPr lang="en-US" altLang="zh-CN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en-US" sz="2400" b="1" dirty="0">
                    <a:latin typeface="+mn-ea"/>
                  </a:rPr>
                  <a:t>（</a:t>
                </a:r>
                <a:r>
                  <a:rPr lang="en-US" altLang="zh-CN" sz="2400" b="1" dirty="0">
                    <a:latin typeface="+mn-ea"/>
                  </a:rPr>
                  <a:t>4</a:t>
                </a:r>
                <a:r>
                  <a:rPr lang="zh-CN" altLang="en-US" sz="2400" b="1" dirty="0">
                    <a:latin typeface="+mn-ea"/>
                  </a:rPr>
                  <a:t>，</a:t>
                </a:r>
                <a:r>
                  <a:rPr lang="en-US" altLang="zh-CN" sz="2400" b="1" dirty="0">
                    <a:latin typeface="+mn-ea"/>
                  </a:rPr>
                  <a:t>4</a:t>
                </a:r>
                <a:r>
                  <a:rPr lang="zh-CN" altLang="en-US" sz="2400" b="1" dirty="0">
                    <a:latin typeface="+mn-ea"/>
                  </a:rPr>
                  <a:t>）时，得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400" b="1" dirty="0">
                    <a:latin typeface="+mn-ea"/>
                  </a:rPr>
                  <a:t>=-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400" b="1" dirty="0">
                    <a:latin typeface="+mn-ea"/>
                  </a:rPr>
                  <a:t>+</a:t>
                </a:r>
                <a:r>
                  <a:rPr lang="en-US" altLang="zh-CN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400" b="1" dirty="0">
                    <a:latin typeface="+mn-ea"/>
                  </a:rPr>
                  <a:t>,</a:t>
                </a:r>
                <a:r>
                  <a:rPr lang="en-US" altLang="zh-CN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400" b="1" dirty="0">
                    <a:latin typeface="+mn-ea"/>
                  </a:rPr>
                  <a:t>=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3890A25-9E12-46FB-8D08-709410E43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794" y="4836985"/>
                <a:ext cx="5205342" cy="901337"/>
              </a:xfrm>
              <a:prstGeom prst="rect">
                <a:avLst/>
              </a:prstGeom>
              <a:blipFill>
                <a:blip r:embed="rId4"/>
                <a:stretch>
                  <a:fillRect l="-1874" t="-5405" r="-7611" b="-148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文本框 37">
            <a:extLst>
              <a:ext uri="{FF2B5EF4-FFF2-40B4-BE49-F238E27FC236}">
                <a16:creationId xmlns:a16="http://schemas.microsoft.com/office/drawing/2014/main" id="{C8D3C4BA-8C27-4597-8FC0-45959F9D8A9F}"/>
              </a:ext>
            </a:extLst>
          </p:cNvPr>
          <p:cNvSpPr txBox="1"/>
          <p:nvPr/>
        </p:nvSpPr>
        <p:spPr>
          <a:xfrm>
            <a:off x="867739" y="5705728"/>
            <a:ext cx="449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+mn-ea"/>
              </a:rPr>
              <a:t>所以 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&lt;b&lt;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3" name="直接连接符 112">
            <a:extLst>
              <a:ext uri="{FF2B5EF4-FFF2-40B4-BE49-F238E27FC236}">
                <a16:creationId xmlns:a16="http://schemas.microsoft.com/office/drawing/2014/main" id="{277F141C-8B74-4014-AE3A-30431E89647D}"/>
              </a:ext>
            </a:extLst>
          </p:cNvPr>
          <p:cNvCxnSpPr>
            <a:cxnSpLocks/>
          </p:cNvCxnSpPr>
          <p:nvPr/>
        </p:nvCxnSpPr>
        <p:spPr>
          <a:xfrm>
            <a:off x="7796697" y="3934496"/>
            <a:ext cx="2627463" cy="2751597"/>
          </a:xfrm>
          <a:prstGeom prst="line">
            <a:avLst/>
          </a:prstGeom>
          <a:ln w="2540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>
            <a:extLst>
              <a:ext uri="{FF2B5EF4-FFF2-40B4-BE49-F238E27FC236}">
                <a16:creationId xmlns:a16="http://schemas.microsoft.com/office/drawing/2014/main" id="{3ADB5878-94E3-4696-82F6-7DE60180F22D}"/>
              </a:ext>
            </a:extLst>
          </p:cNvPr>
          <p:cNvCxnSpPr>
            <a:cxnSpLocks/>
          </p:cNvCxnSpPr>
          <p:nvPr/>
        </p:nvCxnSpPr>
        <p:spPr>
          <a:xfrm>
            <a:off x="8218325" y="2568353"/>
            <a:ext cx="2627463" cy="2751597"/>
          </a:xfrm>
          <a:prstGeom prst="line">
            <a:avLst/>
          </a:prstGeom>
          <a:ln w="2540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>
            <a:extLst>
              <a:ext uri="{FF2B5EF4-FFF2-40B4-BE49-F238E27FC236}">
                <a16:creationId xmlns:a16="http://schemas.microsoft.com/office/drawing/2014/main" id="{9D18A0E2-E6E2-4AB0-A633-2B584A1CD7D4}"/>
              </a:ext>
            </a:extLst>
          </p:cNvPr>
          <p:cNvCxnSpPr>
            <a:cxnSpLocks/>
          </p:cNvCxnSpPr>
          <p:nvPr/>
        </p:nvCxnSpPr>
        <p:spPr>
          <a:xfrm>
            <a:off x="8435350" y="2277523"/>
            <a:ext cx="2627463" cy="2751597"/>
          </a:xfrm>
          <a:prstGeom prst="line">
            <a:avLst/>
          </a:prstGeom>
          <a:ln w="2540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>
            <a:extLst>
              <a:ext uri="{FF2B5EF4-FFF2-40B4-BE49-F238E27FC236}">
                <a16:creationId xmlns:a16="http://schemas.microsoft.com/office/drawing/2014/main" id="{98CA741C-5F3C-49BA-B58C-09E78A2FF606}"/>
              </a:ext>
            </a:extLst>
          </p:cNvPr>
          <p:cNvCxnSpPr>
            <a:cxnSpLocks/>
          </p:cNvCxnSpPr>
          <p:nvPr/>
        </p:nvCxnSpPr>
        <p:spPr>
          <a:xfrm>
            <a:off x="8631931" y="1855615"/>
            <a:ext cx="2627463" cy="2751597"/>
          </a:xfrm>
          <a:prstGeom prst="line">
            <a:avLst/>
          </a:prstGeom>
          <a:ln w="2540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>
            <a:extLst>
              <a:ext uri="{FF2B5EF4-FFF2-40B4-BE49-F238E27FC236}">
                <a16:creationId xmlns:a16="http://schemas.microsoft.com/office/drawing/2014/main" id="{2177C908-8D3C-4808-8222-27712A265FCC}"/>
              </a:ext>
            </a:extLst>
          </p:cNvPr>
          <p:cNvCxnSpPr>
            <a:cxnSpLocks/>
          </p:cNvCxnSpPr>
          <p:nvPr/>
        </p:nvCxnSpPr>
        <p:spPr>
          <a:xfrm>
            <a:off x="7558174" y="1883567"/>
            <a:ext cx="3190624" cy="332716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>
            <a:extLst>
              <a:ext uri="{FF2B5EF4-FFF2-40B4-BE49-F238E27FC236}">
                <a16:creationId xmlns:a16="http://schemas.microsoft.com/office/drawing/2014/main" id="{600AF5C1-ED25-4465-850D-34ADE6823DE1}"/>
              </a:ext>
            </a:extLst>
          </p:cNvPr>
          <p:cNvCxnSpPr>
            <a:cxnSpLocks/>
          </p:cNvCxnSpPr>
          <p:nvPr/>
        </p:nvCxnSpPr>
        <p:spPr>
          <a:xfrm>
            <a:off x="8395118" y="1619407"/>
            <a:ext cx="2935630" cy="3077183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24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00053 -0.263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0.00156 -0.0726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6.25E-7 -0.0909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81481E-6 L 4.79167E-6 -0.0909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CAD507FD-1669-46EF-9072-C9C7DE80F28A}"/>
              </a:ext>
            </a:extLst>
          </p:cNvPr>
          <p:cNvCxnSpPr/>
          <p:nvPr/>
        </p:nvCxnSpPr>
        <p:spPr>
          <a:xfrm>
            <a:off x="655093" y="1078173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A606112C-1702-4681-9190-9B4699A43224}"/>
              </a:ext>
            </a:extLst>
          </p:cNvPr>
          <p:cNvGrpSpPr/>
          <p:nvPr/>
        </p:nvGrpSpPr>
        <p:grpSpPr>
          <a:xfrm>
            <a:off x="4528339" y="350489"/>
            <a:ext cx="2878812" cy="630849"/>
            <a:chOff x="2233324" y="0"/>
            <a:chExt cx="2878812" cy="630849"/>
          </a:xfrm>
        </p:grpSpPr>
        <p:sp>
          <p:nvSpPr>
            <p:cNvPr id="56" name="矩形: 圆角 55">
              <a:extLst>
                <a:ext uri="{FF2B5EF4-FFF2-40B4-BE49-F238E27FC236}">
                  <a16:creationId xmlns:a16="http://schemas.microsoft.com/office/drawing/2014/main" id="{B816778B-999D-466E-8D19-3CD2786F6BAD}"/>
                </a:ext>
              </a:extLst>
            </p:cNvPr>
            <p:cNvSpPr/>
            <p:nvPr/>
          </p:nvSpPr>
          <p:spPr>
            <a:xfrm>
              <a:off x="2233324" y="0"/>
              <a:ext cx="2878812" cy="630849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7" name="矩形: 圆角 4">
              <a:extLst>
                <a:ext uri="{FF2B5EF4-FFF2-40B4-BE49-F238E27FC236}">
                  <a16:creationId xmlns:a16="http://schemas.microsoft.com/office/drawing/2014/main" id="{BE213FB2-1BF4-40DE-AA84-85927F6134FB}"/>
                </a:ext>
              </a:extLst>
            </p:cNvPr>
            <p:cNvSpPr txBox="1"/>
            <p:nvPr/>
          </p:nvSpPr>
          <p:spPr>
            <a:xfrm>
              <a:off x="2264120" y="30796"/>
              <a:ext cx="2817220" cy="5692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方法归纳</a:t>
              </a:r>
              <a:endParaRPr lang="zh-CN" altLang="en-US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: 对角圆角 1">
                <a:extLst>
                  <a:ext uri="{FF2B5EF4-FFF2-40B4-BE49-F238E27FC236}">
                    <a16:creationId xmlns:a16="http://schemas.microsoft.com/office/drawing/2014/main" id="{A3B4BFA0-022E-418B-8C19-B391F05D8A42}"/>
                  </a:ext>
                </a:extLst>
              </p:cNvPr>
              <p:cNvSpPr/>
              <p:nvPr/>
            </p:nvSpPr>
            <p:spPr>
              <a:xfrm>
                <a:off x="3428293" y="2085659"/>
                <a:ext cx="5335414" cy="3018894"/>
              </a:xfrm>
              <a:prstGeom prst="round2DiagRect">
                <a:avLst/>
              </a:prstGeom>
              <a:solidFill>
                <a:srgbClr val="D56509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一次函数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zh-CN" sz="2800" b="1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1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𝒌𝒙</m:t>
                    </m:r>
                    <m:r>
                      <a:rPr lang="en-US" altLang="zh-CN" sz="2800" b="1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b="1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𝒃</m:t>
                    </m:r>
                    <m:r>
                      <m:rPr>
                        <m:nor/>
                      </m:rPr>
                      <a:rPr lang="zh-CN" altLang="en-US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</a:rPr>
                      <m:t>（</m:t>
                    </m:r>
                    <m:r>
                      <a:rPr lang="en-US" altLang="zh-CN" sz="28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zh-CN" sz="28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CN" sz="28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m:rPr>
                        <m:nor/>
                      </m:rPr>
                      <a:rPr lang="zh-CN" altLang="en-US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</a:rPr>
                      <m:t>）</m:t>
                    </m:r>
                  </m:oMath>
                </a14:m>
                <a:r>
                  <a:rPr lang="zh-CN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， 系数</a:t>
                </a:r>
                <a:r>
                  <a:rPr lang="en-US" altLang="zh-CN" sz="2800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决定了直线的倾斜程度，如果</a:t>
                </a:r>
                <a:r>
                  <a:rPr lang="en-US" altLang="zh-CN" sz="2800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固定，</a:t>
                </a:r>
                <a:r>
                  <a:rPr lang="en-US" altLang="zh-CN" sz="2800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变化，则直线在进行上下平移</a:t>
                </a:r>
                <a:r>
                  <a:rPr lang="en-US" altLang="zh-CN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  <a:endParaRPr lang="zh-CN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矩形: 对角圆角 1">
                <a:extLst>
                  <a:ext uri="{FF2B5EF4-FFF2-40B4-BE49-F238E27FC236}">
                    <a16:creationId xmlns:a16="http://schemas.microsoft.com/office/drawing/2014/main" id="{A3B4BFA0-022E-418B-8C19-B391F05D8A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293" y="2085659"/>
                <a:ext cx="5335414" cy="3018894"/>
              </a:xfrm>
              <a:prstGeom prst="round2Diag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33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接连接符 32"/>
          <p:cNvCxnSpPr/>
          <p:nvPr/>
        </p:nvCxnSpPr>
        <p:spPr>
          <a:xfrm>
            <a:off x="655093" y="1078173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17">
                <a:extLst>
                  <a:ext uri="{FF2B5EF4-FFF2-40B4-BE49-F238E27FC236}">
                    <a16:creationId xmlns:a16="http://schemas.microsoft.com/office/drawing/2014/main" id="{37677C11-3B24-4AE9-8CDB-084A40C2A6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147" y="1194780"/>
                <a:ext cx="5727500" cy="443608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ts val="38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en-US" sz="28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cs typeface="Calibri" panose="020F0502020204030204" pitchFamily="34" charset="0"/>
                  </a:rPr>
                  <a:t>如图，直角坐标系中，一次函数</a:t>
                </a:r>
                <a14:m>
                  <m:oMath xmlns:m="http://schemas.openxmlformats.org/officeDocument/2006/math">
                    <m:r>
                      <a:rPr kumimoji="0" lang="en-US" alt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𝒚</m:t>
                    </m:r>
                    <m:r>
                      <a:rPr kumimoji="0" lang="en-US" alt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=−</m:t>
                    </m:r>
                    <m:f>
                      <m:fPr>
                        <m:ctrlPr>
                          <a:rPr kumimoji="0" lang="en-US" altLang="zh-CN" sz="2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altLang="zh-CN" sz="2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kumimoji="0" lang="en-US" altLang="zh-CN" sz="2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den>
                    </m:f>
                    <m:r>
                      <a:rPr kumimoji="0" lang="en-US" alt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  <m:r>
                      <a:rPr kumimoji="0" lang="en-US" alt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kumimoji="0" lang="en-US" alt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𝟓</m:t>
                    </m:r>
                  </m:oMath>
                </a14:m>
                <a:r>
                  <a:rPr kumimoji="0" lang="zh-CN" altLang="en-US" sz="28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的图象</a:t>
                </a:r>
                <a:r>
                  <a:rPr kumimoji="0" lang="en-US" altLang="zh-CN" sz="28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kumimoji="0" lang="en-US" altLang="zh-CN" sz="2800" b="1" u="none" strike="noStrike" cap="none" normalizeH="0" baseline="-30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kumimoji="0" lang="zh-CN" altLang="en-US" sz="28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分别与</a:t>
                </a:r>
                <a:r>
                  <a:rPr lang="en-US" altLang="zh-CN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zh-CN" altLang="en-US" sz="28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kumimoji="0" lang="zh-CN" altLang="en-US" sz="28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轴交于</a:t>
                </a:r>
                <a:r>
                  <a:rPr kumimoji="0" lang="en-US" altLang="zh-CN" sz="28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  <a:cs typeface="Times New Roman" panose="02020603050405020304" pitchFamily="18" charset="0"/>
                  </a:rPr>
                  <a:t>，</a:t>
                </a:r>
                <a:r>
                  <a:rPr kumimoji="0" lang="en-US" altLang="zh-CN" sz="28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kumimoji="0" lang="zh-CN" altLang="en-US" sz="28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两点，正比例函数的图象</a:t>
                </a:r>
                <a:r>
                  <a:rPr lang="en-US" altLang="zh-CN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kumimoji="0" lang="en-US" altLang="zh-CN" sz="2800" b="1" i="0" u="none" strike="noStrike" cap="none" normalizeH="0" baseline="-30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cs typeface="Calibri" panose="020F0502020204030204" pitchFamily="34" charset="0"/>
                  </a:rPr>
                  <a:t>2</a:t>
                </a:r>
                <a:r>
                  <a:rPr kumimoji="0" lang="zh-CN" altLang="en-US" sz="28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kumimoji="0" lang="en-US" altLang="zh-CN" sz="2800" b="1" i="0" u="none" strike="noStrike" cap="none" normalizeH="0" baseline="-30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cs typeface="Calibri" panose="020F0502020204030204" pitchFamily="34" charset="0"/>
                  </a:rPr>
                  <a:t>1</a:t>
                </a:r>
                <a:r>
                  <a:rPr kumimoji="0" lang="zh-CN" altLang="en-US" sz="28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交于点</a:t>
                </a:r>
                <a:r>
                  <a:rPr kumimoji="0" lang="en-US" altLang="zh-CN" sz="28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kumimoji="0" lang="zh-CN" altLang="en-US" sz="28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（</a:t>
                </a:r>
                <a:r>
                  <a:rPr kumimoji="0" lang="en-US" altLang="zh-CN" sz="28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kumimoji="0" lang="zh-CN" altLang="en-US" sz="28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，</a:t>
                </a:r>
                <a:r>
                  <a:rPr kumimoji="0" lang="en-US" altLang="zh-CN" sz="28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kumimoji="0" lang="zh-CN" altLang="en-US" sz="28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）</a:t>
                </a:r>
                <a:r>
                  <a:rPr kumimoji="0" lang="en-US" altLang="zh-CN" sz="28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.</a:t>
                </a:r>
                <a:endParaRPr kumimoji="0" lang="zh-CN" altLang="en-US" sz="28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ea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ts val="38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en-US" sz="28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（</a:t>
                </a:r>
                <a:r>
                  <a:rPr kumimoji="0" lang="en-US" altLang="zh-CN" sz="28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cs typeface="Calibri" panose="020F0502020204030204" pitchFamily="34" charset="0"/>
                  </a:rPr>
                  <a:t>1</a:t>
                </a:r>
                <a:r>
                  <a:rPr kumimoji="0" lang="zh-CN" altLang="en-US" sz="28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）求</a:t>
                </a:r>
                <a:r>
                  <a:rPr lang="en-US" altLang="zh-CN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kumimoji="0" lang="zh-CN" altLang="en-US" sz="28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的值及</a:t>
                </a:r>
                <a:r>
                  <a:rPr lang="en-US" altLang="zh-CN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kumimoji="0" lang="en-US" altLang="zh-CN" sz="2800" b="1" i="0" u="none" strike="noStrike" cap="none" normalizeH="0" baseline="-30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cs typeface="Calibri" panose="020F0502020204030204" pitchFamily="34" charset="0"/>
                  </a:rPr>
                  <a:t>2</a:t>
                </a:r>
                <a:r>
                  <a:rPr kumimoji="0" lang="zh-CN" altLang="en-US" sz="28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的解析式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  <a:cs typeface="Times New Roman" panose="02020603050405020304" pitchFamily="18" charset="0"/>
                  </a:rPr>
                  <a:t>；</a:t>
                </a:r>
                <a:endParaRPr kumimoji="0" lang="zh-CN" altLang="en-US" sz="28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ea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ts val="38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en-US" sz="28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（</a:t>
                </a:r>
                <a:r>
                  <a:rPr kumimoji="0" lang="en-US" altLang="zh-CN" sz="28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cs typeface="Calibri" panose="020F0502020204030204" pitchFamily="34" charset="0"/>
                  </a:rPr>
                  <a:t>2</a:t>
                </a:r>
                <a:r>
                  <a:rPr kumimoji="0" lang="zh-CN" altLang="en-US" sz="28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）求</a:t>
                </a:r>
                <a:r>
                  <a:rPr kumimoji="0" lang="en-US" altLang="zh-CN" sz="28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kumimoji="0" lang="en-US" altLang="zh-CN" sz="2800" b="1" u="none" strike="noStrike" cap="none" normalizeH="0" baseline="-30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△</a:t>
                </a:r>
                <a:r>
                  <a:rPr kumimoji="0" lang="en-US" altLang="zh-CN" sz="2800" b="1" i="1" u="none" strike="noStrike" cap="none" normalizeH="0" baseline="-30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AOC</a:t>
                </a:r>
                <a:r>
                  <a:rPr kumimoji="0" lang="en-US" altLang="zh-CN" sz="28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﹣S</a:t>
                </a:r>
                <a:r>
                  <a:rPr kumimoji="0" lang="en-US" altLang="zh-CN" sz="2800" b="1" u="none" strike="noStrike" cap="none" normalizeH="0" baseline="-30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△</a:t>
                </a:r>
                <a:r>
                  <a:rPr kumimoji="0" lang="en-US" altLang="zh-CN" sz="2800" b="1" i="1" u="none" strike="noStrike" cap="none" normalizeH="0" baseline="-30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BOC</a:t>
                </a:r>
                <a:r>
                  <a:rPr kumimoji="0" lang="zh-CN" altLang="en-US" sz="28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的值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  <a:cs typeface="Times New Roman" panose="02020603050405020304" pitchFamily="18" charset="0"/>
                  </a:rPr>
                  <a:t>；</a:t>
                </a:r>
                <a:endParaRPr kumimoji="0" lang="zh-CN" altLang="en-US" sz="28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ea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ts val="38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en-US" sz="28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（</a:t>
                </a:r>
                <a:r>
                  <a:rPr kumimoji="0" lang="en-US" altLang="zh-CN" sz="28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cs typeface="Calibri" panose="020F0502020204030204" pitchFamily="34" charset="0"/>
                  </a:rPr>
                  <a:t>3</a:t>
                </a:r>
                <a:r>
                  <a:rPr kumimoji="0" lang="zh-CN" altLang="en-US" sz="28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）一次函数</a:t>
                </a:r>
                <a:r>
                  <a:rPr kumimoji="0" lang="en-US" altLang="zh-CN" sz="28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y=kx+</a:t>
                </a:r>
                <a:r>
                  <a:rPr kumimoji="0" lang="en-US" altLang="zh-CN" sz="2800" b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kumimoji="0" lang="zh-CN" altLang="en-US" sz="28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的图象为</a:t>
                </a:r>
                <a:r>
                  <a:rPr lang="en-US" altLang="zh-CN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kumimoji="0" lang="en-US" altLang="zh-CN" sz="2800" b="1" i="0" u="none" strike="noStrike" cap="none" normalizeH="0" baseline="-30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cs typeface="Calibri" panose="020F0502020204030204" pitchFamily="34" charset="0"/>
                  </a:rPr>
                  <a:t>3</a:t>
                </a:r>
                <a:r>
                  <a:rPr kumimoji="0" lang="zh-CN" altLang="en-US" sz="28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，且</a:t>
                </a:r>
                <a:r>
                  <a:rPr kumimoji="0" lang="en-US" altLang="zh-CN" sz="28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kumimoji="0" lang="en-US" altLang="zh-CN" sz="2800" b="1" i="0" u="none" strike="noStrike" cap="none" normalizeH="0" baseline="-30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cs typeface="Calibri" panose="020F0502020204030204" pitchFamily="34" charset="0"/>
                  </a:rPr>
                  <a:t>1</a:t>
                </a:r>
                <a:r>
                  <a:rPr kumimoji="0" lang="zh-CN" altLang="en-US" sz="28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kumimoji="0" lang="en-US" altLang="zh-CN" sz="2800" b="1" i="0" u="none" strike="noStrike" cap="none" normalizeH="0" baseline="-30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cs typeface="Calibri" panose="020F0502020204030204" pitchFamily="34" charset="0"/>
                  </a:rPr>
                  <a:t>2</a:t>
                </a:r>
                <a:r>
                  <a:rPr kumimoji="0" lang="zh-CN" altLang="en-US" sz="28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kumimoji="0" lang="en-US" altLang="zh-CN" sz="2800" b="1" i="0" u="none" strike="noStrike" cap="none" normalizeH="0" baseline="-30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cs typeface="Calibri" panose="020F0502020204030204" pitchFamily="34" charset="0"/>
                  </a:rPr>
                  <a:t>3</a:t>
                </a:r>
                <a:r>
                  <a:rPr kumimoji="0" lang="zh-CN" altLang="en-US" sz="28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不能围成三角形，直接写出</a:t>
                </a:r>
                <a:r>
                  <a:rPr kumimoji="0" lang="en-US" altLang="zh-CN" sz="28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kumimoji="0" lang="zh-CN" altLang="en-US" sz="28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的值．</a:t>
                </a:r>
                <a:endParaRPr kumimoji="0" lang="zh-CN" altLang="en-US" sz="28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ea"/>
                </a:endParaRPr>
              </a:p>
            </p:txBody>
          </p:sp>
        </mc:Choice>
        <mc:Fallback xmlns="">
          <p:sp>
            <p:nvSpPr>
              <p:cNvPr id="3" name="Rectangle 17">
                <a:extLst>
                  <a:ext uri="{FF2B5EF4-FFF2-40B4-BE49-F238E27FC236}">
                    <a16:creationId xmlns:a16="http://schemas.microsoft.com/office/drawing/2014/main" id="{37677C11-3B24-4AE9-8CDB-084A40C2A6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8147" y="1194780"/>
                <a:ext cx="5727500" cy="4436086"/>
              </a:xfrm>
              <a:prstGeom prst="rect">
                <a:avLst/>
              </a:prstGeom>
              <a:blipFill>
                <a:blip r:embed="rId2"/>
                <a:stretch>
                  <a:fillRect l="-2128" t="-1099" r="-1277" b="-357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>
            <a:extLst>
              <a:ext uri="{FF2B5EF4-FFF2-40B4-BE49-F238E27FC236}">
                <a16:creationId xmlns:a16="http://schemas.microsoft.com/office/drawing/2014/main" id="{681EF9EA-01BB-466F-A8E2-EBAA1B78A939}"/>
              </a:ext>
            </a:extLst>
          </p:cNvPr>
          <p:cNvGrpSpPr/>
          <p:nvPr/>
        </p:nvGrpSpPr>
        <p:grpSpPr>
          <a:xfrm>
            <a:off x="4552899" y="347387"/>
            <a:ext cx="2878812" cy="630849"/>
            <a:chOff x="2233324" y="0"/>
            <a:chExt cx="2878812" cy="630849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EDC9D655-9009-4087-A9EB-767CB3249CDF}"/>
                </a:ext>
              </a:extLst>
            </p:cNvPr>
            <p:cNvSpPr/>
            <p:nvPr/>
          </p:nvSpPr>
          <p:spPr>
            <a:xfrm>
              <a:off x="2233324" y="0"/>
              <a:ext cx="2878812" cy="630849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矩形: 圆角 4">
              <a:extLst>
                <a:ext uri="{FF2B5EF4-FFF2-40B4-BE49-F238E27FC236}">
                  <a16:creationId xmlns:a16="http://schemas.microsoft.com/office/drawing/2014/main" id="{DE01A52F-9686-4350-A9BB-9234C63164EC}"/>
                </a:ext>
              </a:extLst>
            </p:cNvPr>
            <p:cNvSpPr txBox="1"/>
            <p:nvPr/>
          </p:nvSpPr>
          <p:spPr>
            <a:xfrm>
              <a:off x="2264120" y="30796"/>
              <a:ext cx="2817220" cy="5692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3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思维拓展</a:t>
              </a:r>
            </a:p>
          </p:txBody>
        </p:sp>
      </p:grpSp>
      <p:pic>
        <p:nvPicPr>
          <p:cNvPr id="54" name="图片 53">
            <a:extLst>
              <a:ext uri="{FF2B5EF4-FFF2-40B4-BE49-F238E27FC236}">
                <a16:creationId xmlns:a16="http://schemas.microsoft.com/office/drawing/2014/main" id="{129B54F9-D8E0-4DB2-BE82-73D76A3FE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11" y="1584125"/>
            <a:ext cx="4743349" cy="342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9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接连接符 32"/>
          <p:cNvCxnSpPr/>
          <p:nvPr/>
        </p:nvCxnSpPr>
        <p:spPr>
          <a:xfrm>
            <a:off x="655093" y="1078173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17">
                <a:extLst>
                  <a:ext uri="{FF2B5EF4-FFF2-40B4-BE49-F238E27FC236}">
                    <a16:creationId xmlns:a16="http://schemas.microsoft.com/office/drawing/2014/main" id="{37677C11-3B24-4AE9-8CDB-084A40C2A6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902" y="1086559"/>
                <a:ext cx="5466403" cy="248683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ts val="38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en-US" sz="28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cs typeface="Calibri" panose="020F0502020204030204" pitchFamily="34" charset="0"/>
                  </a:rPr>
                  <a:t>如图，直角坐标系中，一次函数</a:t>
                </a:r>
                <a14:m>
                  <m:oMath xmlns:m="http://schemas.openxmlformats.org/officeDocument/2006/math">
                    <m:r>
                      <a:rPr kumimoji="0" lang="en-US" alt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𝒚</m:t>
                    </m:r>
                    <m:r>
                      <a:rPr kumimoji="0" lang="en-US" alt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=−</m:t>
                    </m:r>
                    <m:f>
                      <m:fPr>
                        <m:ctrlPr>
                          <a:rPr kumimoji="0" lang="en-US" altLang="zh-CN" sz="2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altLang="zh-CN" sz="2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kumimoji="0" lang="en-US" altLang="zh-CN" sz="2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den>
                    </m:f>
                    <m:r>
                      <a:rPr kumimoji="0" lang="en-US" alt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  <m:r>
                      <a:rPr kumimoji="0" lang="en-US" alt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kumimoji="0" lang="en-US" alt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𝟓</m:t>
                    </m:r>
                  </m:oMath>
                </a14:m>
                <a:r>
                  <a:rPr kumimoji="0" lang="zh-CN" altLang="en-US" sz="28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的图象</a:t>
                </a:r>
                <a:r>
                  <a:rPr kumimoji="0" lang="en-US" altLang="zh-CN" sz="28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kumimoji="0" lang="en-US" altLang="zh-CN" sz="2800" b="1" u="none" strike="noStrike" cap="none" normalizeH="0" baseline="-30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kumimoji="0" lang="zh-CN" altLang="en-US" sz="28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分别与</a:t>
                </a:r>
                <a:r>
                  <a:rPr lang="en-US" altLang="zh-CN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zh-CN" altLang="en-US" sz="28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kumimoji="0" lang="zh-CN" altLang="en-US" sz="28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轴交于</a:t>
                </a:r>
                <a:r>
                  <a:rPr kumimoji="0" lang="en-US" altLang="zh-CN" sz="28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0" lang="zh-CN" altLang="en-US" sz="28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，</a:t>
                </a:r>
                <a:r>
                  <a:rPr kumimoji="0" lang="en-US" altLang="zh-CN" sz="28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kumimoji="0" lang="zh-CN" altLang="en-US" sz="28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两点，正比例函数的图象</a:t>
                </a:r>
                <a:r>
                  <a:rPr lang="en-US" altLang="zh-CN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kumimoji="0" lang="en-US" altLang="zh-CN" sz="2800" b="1" i="0" u="none" strike="noStrike" cap="none" normalizeH="0" baseline="-30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cs typeface="Calibri" panose="020F0502020204030204" pitchFamily="34" charset="0"/>
                  </a:rPr>
                  <a:t>2</a:t>
                </a:r>
                <a:r>
                  <a:rPr kumimoji="0" lang="zh-CN" altLang="en-US" sz="28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kumimoji="0" lang="en-US" altLang="zh-CN" sz="2800" b="1" i="0" u="none" strike="noStrike" cap="none" normalizeH="0" baseline="-30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cs typeface="Calibri" panose="020F0502020204030204" pitchFamily="34" charset="0"/>
                  </a:rPr>
                  <a:t>1</a:t>
                </a:r>
                <a:r>
                  <a:rPr kumimoji="0" lang="zh-CN" altLang="en-US" sz="28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交于点</a:t>
                </a:r>
                <a:r>
                  <a:rPr kumimoji="0" lang="en-US" altLang="zh-CN" sz="28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kumimoji="0" lang="zh-CN" altLang="en-US" sz="28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（</a:t>
                </a:r>
                <a:r>
                  <a:rPr kumimoji="0" lang="en-US" altLang="zh-CN" sz="2800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kumimoji="0" lang="zh-CN" altLang="en-US" sz="28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，</a:t>
                </a:r>
                <a:r>
                  <a:rPr kumimoji="0" lang="en-US" altLang="zh-CN" sz="28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kumimoji="0" lang="zh-CN" altLang="en-US" sz="28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）．</a:t>
                </a:r>
                <a:endParaRPr kumimoji="0" lang="zh-CN" altLang="en-US" sz="28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ea"/>
                </a:endParaRPr>
              </a:p>
              <a:p>
                <a:pPr eaLnBrk="0" fontAlgn="base" hangingPunct="0">
                  <a:lnSpc>
                    <a:spcPts val="38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zh-CN" altLang="en-US" sz="28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cs typeface="Times New Roman" panose="02020603050405020304" pitchFamily="18" charset="0"/>
                  </a:rPr>
                  <a:t>（</a:t>
                </a:r>
                <a:r>
                  <a:rPr kumimoji="0" lang="en-US" altLang="zh-CN" sz="28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cs typeface="Calibri" panose="020F0502020204030204" pitchFamily="34" charset="0"/>
                  </a:rPr>
                  <a:t>1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  <a:cs typeface="Times New Roman" panose="02020603050405020304" pitchFamily="18" charset="0"/>
                  </a:rPr>
                  <a:t>）求</a:t>
                </a:r>
                <a:r>
                  <a:rPr lang="en-US" altLang="zh-CN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  <a:cs typeface="Times New Roman" panose="02020603050405020304" pitchFamily="18" charset="0"/>
                  </a:rPr>
                  <a:t>的值及</a:t>
                </a:r>
                <a:r>
                  <a:rPr lang="en-US" altLang="zh-CN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800" b="1" baseline="-30000" dirty="0">
                    <a:solidFill>
                      <a:schemeClr val="bg1"/>
                    </a:solidFill>
                    <a:latin typeface="+mn-ea"/>
                    <a:cs typeface="Calibri" panose="020F0502020204030204" pitchFamily="34" charset="0"/>
                  </a:rPr>
                  <a:t>2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  <a:cs typeface="Times New Roman" panose="02020603050405020304" pitchFamily="18" charset="0"/>
                  </a:rPr>
                  <a:t>的解析式；</a:t>
                </a:r>
                <a:endParaRPr lang="zh-CN" altLang="en-US" sz="28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3" name="Rectangle 17">
                <a:extLst>
                  <a:ext uri="{FF2B5EF4-FFF2-40B4-BE49-F238E27FC236}">
                    <a16:creationId xmlns:a16="http://schemas.microsoft.com/office/drawing/2014/main" id="{37677C11-3B24-4AE9-8CDB-084A40C2A6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5902" y="1086559"/>
                <a:ext cx="5466403" cy="2486835"/>
              </a:xfrm>
              <a:prstGeom prst="rect">
                <a:avLst/>
              </a:prstGeom>
              <a:blipFill>
                <a:blip r:embed="rId2"/>
                <a:stretch>
                  <a:fillRect l="-2230" t="-2206" b="-661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>
            <a:extLst>
              <a:ext uri="{FF2B5EF4-FFF2-40B4-BE49-F238E27FC236}">
                <a16:creationId xmlns:a16="http://schemas.microsoft.com/office/drawing/2014/main" id="{681EF9EA-01BB-466F-A8E2-EBAA1B78A939}"/>
              </a:ext>
            </a:extLst>
          </p:cNvPr>
          <p:cNvGrpSpPr/>
          <p:nvPr/>
        </p:nvGrpSpPr>
        <p:grpSpPr>
          <a:xfrm>
            <a:off x="4552899" y="347387"/>
            <a:ext cx="2878812" cy="630849"/>
            <a:chOff x="2233324" y="0"/>
            <a:chExt cx="2878812" cy="630849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EDC9D655-9009-4087-A9EB-767CB3249CDF}"/>
                </a:ext>
              </a:extLst>
            </p:cNvPr>
            <p:cNvSpPr/>
            <p:nvPr/>
          </p:nvSpPr>
          <p:spPr>
            <a:xfrm>
              <a:off x="2233324" y="0"/>
              <a:ext cx="2878812" cy="630849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矩形: 圆角 4">
              <a:extLst>
                <a:ext uri="{FF2B5EF4-FFF2-40B4-BE49-F238E27FC236}">
                  <a16:creationId xmlns:a16="http://schemas.microsoft.com/office/drawing/2014/main" id="{DE01A52F-9686-4350-A9BB-9234C63164EC}"/>
                </a:ext>
              </a:extLst>
            </p:cNvPr>
            <p:cNvSpPr txBox="1"/>
            <p:nvPr/>
          </p:nvSpPr>
          <p:spPr>
            <a:xfrm>
              <a:off x="2264120" y="30796"/>
              <a:ext cx="2817220" cy="5692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3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思维拓展</a:t>
              </a: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87F5C98A-6320-4932-B598-4C2F05CCD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3" y="1147441"/>
            <a:ext cx="4743349" cy="3426025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9FC3F6EE-CCC2-4441-855C-0A60CB23A493}"/>
              </a:ext>
            </a:extLst>
          </p:cNvPr>
          <p:cNvGrpSpPr/>
          <p:nvPr/>
        </p:nvGrpSpPr>
        <p:grpSpPr>
          <a:xfrm>
            <a:off x="281448" y="3573394"/>
            <a:ext cx="7021055" cy="3063690"/>
            <a:chOff x="281448" y="3573394"/>
            <a:chExt cx="7021055" cy="3063690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AF742379-4EAD-484F-9F77-4E22DFFED94B}"/>
                </a:ext>
              </a:extLst>
            </p:cNvPr>
            <p:cNvGrpSpPr/>
            <p:nvPr/>
          </p:nvGrpSpPr>
          <p:grpSpPr>
            <a:xfrm>
              <a:off x="379211" y="3573394"/>
              <a:ext cx="6923292" cy="3063690"/>
              <a:chOff x="448047" y="3716943"/>
              <a:chExt cx="6923292" cy="3063690"/>
            </a:xfrm>
          </p:grpSpPr>
          <p:sp>
            <p:nvSpPr>
              <p:cNvPr id="10" name="矩形: 折角 9">
                <a:extLst>
                  <a:ext uri="{FF2B5EF4-FFF2-40B4-BE49-F238E27FC236}">
                    <a16:creationId xmlns:a16="http://schemas.microsoft.com/office/drawing/2014/main" id="{320C8915-A17A-41E4-9573-5F49B7A6D1E8}"/>
                  </a:ext>
                </a:extLst>
              </p:cNvPr>
              <p:cNvSpPr/>
              <p:nvPr/>
            </p:nvSpPr>
            <p:spPr>
              <a:xfrm>
                <a:off x="448047" y="3716943"/>
                <a:ext cx="6923292" cy="3063690"/>
              </a:xfrm>
              <a:prstGeom prst="foldedCorner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" name="直接连接符 10">
                <a:extLst>
                  <a:ext uri="{FF2B5EF4-FFF2-40B4-BE49-F238E27FC236}">
                    <a16:creationId xmlns:a16="http://schemas.microsoft.com/office/drawing/2014/main" id="{273956A1-2E95-422C-B77A-3DFFB4E1AE1C}"/>
                  </a:ext>
                </a:extLst>
              </p:cNvPr>
              <p:cNvSpPr/>
              <p:nvPr/>
            </p:nvSpPr>
            <p:spPr>
              <a:xfrm flipV="1">
                <a:off x="655092" y="3843301"/>
                <a:ext cx="6588000" cy="0"/>
              </a:xfrm>
              <a:prstGeom prst="line">
                <a:avLst/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12" name="直接连接符 11">
                <a:extLst>
                  <a:ext uri="{FF2B5EF4-FFF2-40B4-BE49-F238E27FC236}">
                    <a16:creationId xmlns:a16="http://schemas.microsoft.com/office/drawing/2014/main" id="{7B89453B-40D8-4832-ADFD-01E3233D9B0E}"/>
                  </a:ext>
                </a:extLst>
              </p:cNvPr>
              <p:cNvSpPr/>
              <p:nvPr/>
            </p:nvSpPr>
            <p:spPr>
              <a:xfrm>
                <a:off x="1056049" y="5488550"/>
                <a:ext cx="6120000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rgbClr r="0" g="0" b="0"/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13" name="直接连接符 12">
                <a:extLst>
                  <a:ext uri="{FF2B5EF4-FFF2-40B4-BE49-F238E27FC236}">
                    <a16:creationId xmlns:a16="http://schemas.microsoft.com/office/drawing/2014/main" id="{755762F9-A773-4349-9EC8-708752B94BCE}"/>
                  </a:ext>
                </a:extLst>
              </p:cNvPr>
              <p:cNvSpPr/>
              <p:nvPr/>
            </p:nvSpPr>
            <p:spPr>
              <a:xfrm>
                <a:off x="1034206" y="4419748"/>
                <a:ext cx="6120000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rgbClr r="0" g="0" b="0"/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14" name="直接连接符 13">
                <a:extLst>
                  <a:ext uri="{FF2B5EF4-FFF2-40B4-BE49-F238E27FC236}">
                    <a16:creationId xmlns:a16="http://schemas.microsoft.com/office/drawing/2014/main" id="{ABADA46D-323D-48EE-A656-78C7676BD557}"/>
                  </a:ext>
                </a:extLst>
              </p:cNvPr>
              <p:cNvSpPr/>
              <p:nvPr/>
            </p:nvSpPr>
            <p:spPr>
              <a:xfrm>
                <a:off x="1034211" y="4944889"/>
                <a:ext cx="6120000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rgbClr r="0" g="0" b="0"/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15" name="直接连接符 14">
                <a:extLst>
                  <a:ext uri="{FF2B5EF4-FFF2-40B4-BE49-F238E27FC236}">
                    <a16:creationId xmlns:a16="http://schemas.microsoft.com/office/drawing/2014/main" id="{934C5678-A583-4389-B68B-54A1721BE9B9}"/>
                  </a:ext>
                </a:extLst>
              </p:cNvPr>
              <p:cNvSpPr/>
              <p:nvPr/>
            </p:nvSpPr>
            <p:spPr>
              <a:xfrm>
                <a:off x="1034211" y="6026795"/>
                <a:ext cx="6120000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rgbClr r="0" g="0" b="0"/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22" name="直接连接符 21">
                <a:extLst>
                  <a:ext uri="{FF2B5EF4-FFF2-40B4-BE49-F238E27FC236}">
                    <a16:creationId xmlns:a16="http://schemas.microsoft.com/office/drawing/2014/main" id="{17358869-B2D3-405B-AC9E-CB6FFA34047B}"/>
                  </a:ext>
                </a:extLst>
              </p:cNvPr>
              <p:cNvSpPr/>
              <p:nvPr/>
            </p:nvSpPr>
            <p:spPr>
              <a:xfrm>
                <a:off x="1034211" y="6540343"/>
                <a:ext cx="5868000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rgbClr r="0" g="0" b="0"/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</p:grp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597A419D-9D43-4389-860E-64C78D7BBC16}"/>
                </a:ext>
              </a:extLst>
            </p:cNvPr>
            <p:cNvSpPr/>
            <p:nvPr/>
          </p:nvSpPr>
          <p:spPr>
            <a:xfrm>
              <a:off x="281448" y="3773270"/>
              <a:ext cx="1617568" cy="492978"/>
            </a:xfrm>
            <a:custGeom>
              <a:avLst/>
              <a:gdLst>
                <a:gd name="connsiteX0" fmla="*/ 0 w 861826"/>
                <a:gd name="connsiteY0" fmla="*/ 0 h 800045"/>
                <a:gd name="connsiteX1" fmla="*/ 861826 w 861826"/>
                <a:gd name="connsiteY1" fmla="*/ 0 h 800045"/>
                <a:gd name="connsiteX2" fmla="*/ 861826 w 861826"/>
                <a:gd name="connsiteY2" fmla="*/ 800045 h 800045"/>
                <a:gd name="connsiteX3" fmla="*/ 0 w 861826"/>
                <a:gd name="connsiteY3" fmla="*/ 800045 h 800045"/>
                <a:gd name="connsiteX4" fmla="*/ 0 w 861826"/>
                <a:gd name="connsiteY4" fmla="*/ 0 h 80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826" h="800045">
                  <a:moveTo>
                    <a:pt x="0" y="0"/>
                  </a:moveTo>
                  <a:lnTo>
                    <a:pt x="861826" y="0"/>
                  </a:lnTo>
                  <a:lnTo>
                    <a:pt x="861826" y="800045"/>
                  </a:lnTo>
                  <a:lnTo>
                    <a:pt x="0" y="80004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400" b="1" kern="1200" dirty="0"/>
                <a:t>解：（</a:t>
              </a:r>
              <a:r>
                <a:rPr lang="en-US" altLang="zh-CN" sz="2400" b="1" kern="1200" dirty="0"/>
                <a:t>1</a:t>
              </a:r>
              <a:r>
                <a:rPr lang="zh-CN" altLang="en-US" sz="2400" b="1" kern="1200" dirty="0"/>
                <a:t>）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D70C862-698C-4FAD-877B-0909E133623F}"/>
                  </a:ext>
                </a:extLst>
              </p:cNvPr>
              <p:cNvSpPr txBox="1"/>
              <p:nvPr/>
            </p:nvSpPr>
            <p:spPr>
              <a:xfrm>
                <a:off x="1648069" y="3736152"/>
                <a:ext cx="6210188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latin typeface="+mn-ea"/>
                    <a:cs typeface="Calibri" panose="020F0502020204030204" pitchFamily="34" charset="0"/>
                  </a:rPr>
                  <a:t>因为点</a:t>
                </a:r>
                <a:r>
                  <a:rPr lang="en-US" altLang="zh-CN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en-US" sz="2400" b="1" dirty="0"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en-US" sz="2400" b="1" dirty="0"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zh-CN" altLang="en-US" sz="2400" b="1" dirty="0"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）在</a:t>
                </a:r>
                <a:r>
                  <a:rPr lang="zh-CN" altLang="en-US" sz="2400" b="1" dirty="0">
                    <a:latin typeface="+mn-ea"/>
                    <a:cs typeface="Times New Roman" panose="02020603050405020304" pitchFamily="18" charset="0"/>
                  </a:rPr>
                  <a:t>直线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𝒚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=−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den>
                    </m:f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zh-CN" altLang="en-US" sz="2400" b="1" dirty="0">
                    <a:solidFill>
                      <a:schemeClr val="tx1"/>
                    </a:solidFill>
                    <a:latin typeface="+mn-ea"/>
                  </a:rPr>
                  <a:t>上</a:t>
                </a: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D70C862-698C-4FAD-877B-0909E1336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069" y="3736152"/>
                <a:ext cx="6210188" cy="624082"/>
              </a:xfrm>
              <a:prstGeom prst="rect">
                <a:avLst/>
              </a:prstGeom>
              <a:blipFill>
                <a:blip r:embed="rId4"/>
                <a:stretch>
                  <a:fillRect l="-1472" t="-5882" b="-156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9101621B-18FA-4C63-A652-734676FF0248}"/>
                  </a:ext>
                </a:extLst>
              </p:cNvPr>
              <p:cNvSpPr txBox="1"/>
              <p:nvPr/>
            </p:nvSpPr>
            <p:spPr>
              <a:xfrm>
                <a:off x="934965" y="4241326"/>
                <a:ext cx="4674173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latin typeface="+mn-ea"/>
                    <a:cs typeface="Calibri" panose="020F0502020204030204" pitchFamily="34" charset="0"/>
                  </a:rPr>
                  <a:t>所以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+mn-ea"/>
                  </a:rPr>
                  <a:t>,</a:t>
                </a:r>
                <a:r>
                  <a:rPr lang="zh-CN" altLang="en-US" sz="2400" b="1" dirty="0">
                    <a:latin typeface="+mn-ea"/>
                  </a:rPr>
                  <a:t>得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+mn-ea"/>
                  </a:rPr>
                  <a:t> </a:t>
                </a:r>
                <a:r>
                  <a:rPr lang="en-US" altLang="zh-CN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9101621B-18FA-4C63-A652-734676FF0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65" y="4241326"/>
                <a:ext cx="4674173" cy="624082"/>
              </a:xfrm>
              <a:prstGeom prst="rect">
                <a:avLst/>
              </a:prstGeom>
              <a:blipFill>
                <a:blip r:embed="rId5"/>
                <a:stretch>
                  <a:fillRect l="-1956" b="-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EEA0DDFA-F37A-4CF5-9EB0-689C740621D3}"/>
              </a:ext>
            </a:extLst>
          </p:cNvPr>
          <p:cNvSpPr txBox="1"/>
          <p:nvPr/>
        </p:nvSpPr>
        <p:spPr>
          <a:xfrm>
            <a:off x="934965" y="4842425"/>
            <a:ext cx="5723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+mn-ea"/>
                <a:cs typeface="Calibri" panose="020F0502020204030204" pitchFamily="34" charset="0"/>
              </a:rPr>
              <a:t>设正比例函数解析式为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≠0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2400" b="1" dirty="0">
              <a:latin typeface="+mn-ea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0532C636-FF37-4554-B836-DA58298B7027}"/>
              </a:ext>
            </a:extLst>
          </p:cNvPr>
          <p:cNvSpPr txBox="1"/>
          <p:nvPr/>
        </p:nvSpPr>
        <p:spPr>
          <a:xfrm>
            <a:off x="934965" y="5419248"/>
            <a:ext cx="6526418" cy="478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zh-CN" altLang="en-US" sz="2400" b="1" dirty="0">
                <a:latin typeface="+mn-ea"/>
                <a:cs typeface="Calibri" panose="020F0502020204030204" pitchFamily="34" charset="0"/>
              </a:rPr>
              <a:t>因为点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latin typeface="+mn-ea"/>
                <a:cs typeface="Times New Roman" panose="02020603050405020304" pitchFamily="18" charset="0"/>
              </a:rPr>
              <a:t>）在直线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zh-CN" altLang="en-US" sz="2400" b="1" dirty="0">
                <a:latin typeface="+mn-ea"/>
                <a:cs typeface="Times New Roman" panose="02020603050405020304" pitchFamily="18" charset="0"/>
              </a:rPr>
              <a:t>上，所以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9D3A8AB-53D3-404B-9921-B0D9EEAA356D}"/>
              </a:ext>
            </a:extLst>
          </p:cNvPr>
          <p:cNvSpPr/>
          <p:nvPr/>
        </p:nvSpPr>
        <p:spPr>
          <a:xfrm>
            <a:off x="934965" y="5979283"/>
            <a:ext cx="347082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dirty="0">
                <a:latin typeface="+mn-ea"/>
                <a:cs typeface="Calibri" panose="020F0502020204030204" pitchFamily="34" charset="0"/>
              </a:rPr>
              <a:t>所以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400" b="1" baseline="-30000" dirty="0">
                <a:latin typeface="+mn-ea"/>
                <a:cs typeface="Calibri" panose="020F0502020204030204" pitchFamily="34" charset="0"/>
              </a:rPr>
              <a:t>2</a:t>
            </a:r>
            <a:r>
              <a:rPr lang="zh-CN" altLang="en-US" sz="2400" b="1" dirty="0">
                <a:latin typeface="+mn-ea"/>
                <a:cs typeface="Times New Roman" panose="02020603050405020304" pitchFamily="18" charset="0"/>
              </a:rPr>
              <a:t>的</a:t>
            </a:r>
            <a:r>
              <a:rPr lang="zh-CN" altLang="en-US" sz="2400" b="1" dirty="0">
                <a:latin typeface="+mn-ea"/>
                <a:cs typeface="Calibri" panose="020F0502020204030204" pitchFamily="34" charset="0"/>
              </a:rPr>
              <a:t>解析式为：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9031C08-7973-4A41-B470-0B8F7D95E657}"/>
              </a:ext>
            </a:extLst>
          </p:cNvPr>
          <p:cNvSpPr/>
          <p:nvPr/>
        </p:nvSpPr>
        <p:spPr>
          <a:xfrm>
            <a:off x="8558099" y="2405643"/>
            <a:ext cx="118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8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接连接符 32"/>
          <p:cNvCxnSpPr/>
          <p:nvPr/>
        </p:nvCxnSpPr>
        <p:spPr>
          <a:xfrm>
            <a:off x="655093" y="1078173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17">
            <a:extLst>
              <a:ext uri="{FF2B5EF4-FFF2-40B4-BE49-F238E27FC236}">
                <a16:creationId xmlns:a16="http://schemas.microsoft.com/office/drawing/2014/main" id="{37677C11-3B24-4AE9-8CDB-084A40C2A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597" y="1205406"/>
            <a:ext cx="5466403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Calibri" panose="020F0502020204030204" pitchFamily="34" charset="0"/>
              </a:rPr>
              <a:t>2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）求</a:t>
            </a:r>
            <a:r>
              <a:rPr kumimoji="0" lang="en-US" altLang="zh-CN" sz="28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altLang="zh-CN" sz="2800" b="1" u="none" strike="noStrike" cap="none" normalizeH="0" baseline="-30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△</a:t>
            </a:r>
            <a:r>
              <a:rPr kumimoji="0" lang="en-US" altLang="zh-CN" sz="2800" b="1" i="1" u="none" strike="noStrike" cap="none" normalizeH="0" baseline="-30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AOC</a:t>
            </a:r>
            <a:r>
              <a:rPr kumimoji="0" lang="en-US" altLang="zh-CN" sz="28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﹣S</a:t>
            </a:r>
            <a:r>
              <a:rPr kumimoji="0" lang="en-US" altLang="zh-CN" sz="2800" b="1" u="none" strike="noStrike" cap="none" normalizeH="0" baseline="-30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△</a:t>
            </a:r>
            <a:r>
              <a:rPr kumimoji="0" lang="en-US" altLang="zh-CN" sz="2800" b="1" i="1" u="none" strike="noStrike" cap="none" normalizeH="0" baseline="-30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BOC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的值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；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ea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81EF9EA-01BB-466F-A8E2-EBAA1B78A939}"/>
              </a:ext>
            </a:extLst>
          </p:cNvPr>
          <p:cNvGrpSpPr/>
          <p:nvPr/>
        </p:nvGrpSpPr>
        <p:grpSpPr>
          <a:xfrm>
            <a:off x="4552899" y="347387"/>
            <a:ext cx="2878812" cy="630849"/>
            <a:chOff x="2233324" y="0"/>
            <a:chExt cx="2878812" cy="630849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EDC9D655-9009-4087-A9EB-767CB3249CDF}"/>
                </a:ext>
              </a:extLst>
            </p:cNvPr>
            <p:cNvSpPr/>
            <p:nvPr/>
          </p:nvSpPr>
          <p:spPr>
            <a:xfrm>
              <a:off x="2233324" y="0"/>
              <a:ext cx="2878812" cy="630849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矩形: 圆角 4">
              <a:extLst>
                <a:ext uri="{FF2B5EF4-FFF2-40B4-BE49-F238E27FC236}">
                  <a16:creationId xmlns:a16="http://schemas.microsoft.com/office/drawing/2014/main" id="{DE01A52F-9686-4350-A9BB-9234C63164EC}"/>
                </a:ext>
              </a:extLst>
            </p:cNvPr>
            <p:cNvSpPr txBox="1"/>
            <p:nvPr/>
          </p:nvSpPr>
          <p:spPr>
            <a:xfrm>
              <a:off x="2264120" y="30796"/>
              <a:ext cx="2817220" cy="5692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3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思维拓展</a:t>
              </a:r>
            </a:p>
          </p:txBody>
        </p:sp>
      </p:grpSp>
      <p:pic>
        <p:nvPicPr>
          <p:cNvPr id="54" name="图片 53">
            <a:extLst>
              <a:ext uri="{FF2B5EF4-FFF2-40B4-BE49-F238E27FC236}">
                <a16:creationId xmlns:a16="http://schemas.microsoft.com/office/drawing/2014/main" id="{129B54F9-D8E0-4DB2-BE82-73D76A3FE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558" y="1105469"/>
            <a:ext cx="4743349" cy="3426025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E33632D-89DE-4271-906D-F8AFC9FD1C8B}"/>
              </a:ext>
            </a:extLst>
          </p:cNvPr>
          <p:cNvSpPr/>
          <p:nvPr/>
        </p:nvSpPr>
        <p:spPr>
          <a:xfrm>
            <a:off x="8052427" y="2375871"/>
            <a:ext cx="1112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8609E5AD-77C0-4ACF-AFCC-0E7A38542AFB}"/>
                  </a:ext>
                </a:extLst>
              </p:cNvPr>
              <p:cNvSpPr/>
              <p:nvPr/>
            </p:nvSpPr>
            <p:spPr>
              <a:xfrm>
                <a:off x="8691384" y="1629282"/>
                <a:ext cx="9476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𝒚</m:t>
                      </m:r>
                      <m:r>
                        <a:rPr lang="en-US" altLang="zh-CN" b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altLang="zh-CN" b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𝟐</m:t>
                      </m:r>
                      <m:r>
                        <a:rPr lang="en-US" altLang="zh-CN" b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𝒙</m:t>
                      </m:r>
                    </m:oMath>
                  </m:oMathPara>
                </a14:m>
                <a:endParaRPr lang="zh-CN" alt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8609E5AD-77C0-4ACF-AFCC-0E7A38542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1384" y="1629282"/>
                <a:ext cx="947695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组合 9">
            <a:extLst>
              <a:ext uri="{FF2B5EF4-FFF2-40B4-BE49-F238E27FC236}">
                <a16:creationId xmlns:a16="http://schemas.microsoft.com/office/drawing/2014/main" id="{16913B56-DD2F-400B-B900-C73C889C8613}"/>
              </a:ext>
            </a:extLst>
          </p:cNvPr>
          <p:cNvGrpSpPr/>
          <p:nvPr/>
        </p:nvGrpSpPr>
        <p:grpSpPr>
          <a:xfrm>
            <a:off x="599700" y="1957386"/>
            <a:ext cx="5632038" cy="4660423"/>
            <a:chOff x="6214246" y="1518660"/>
            <a:chExt cx="5683890" cy="5339340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2EBDCEA3-0C42-41FE-8520-B01F236CA789}"/>
                </a:ext>
              </a:extLst>
            </p:cNvPr>
            <p:cNvGrpSpPr/>
            <p:nvPr/>
          </p:nvGrpSpPr>
          <p:grpSpPr>
            <a:xfrm>
              <a:off x="6214246" y="1518660"/>
              <a:ext cx="5683890" cy="5339340"/>
              <a:chOff x="6231713" y="1412607"/>
              <a:chExt cx="5683890" cy="5339340"/>
            </a:xfrm>
          </p:grpSpPr>
          <p:sp>
            <p:nvSpPr>
              <p:cNvPr id="13" name="矩形: 折角 12">
                <a:extLst>
                  <a:ext uri="{FF2B5EF4-FFF2-40B4-BE49-F238E27FC236}">
                    <a16:creationId xmlns:a16="http://schemas.microsoft.com/office/drawing/2014/main" id="{480E10B8-41FE-4839-B80A-967053592D16}"/>
                  </a:ext>
                </a:extLst>
              </p:cNvPr>
              <p:cNvSpPr/>
              <p:nvPr/>
            </p:nvSpPr>
            <p:spPr>
              <a:xfrm>
                <a:off x="6231713" y="1412607"/>
                <a:ext cx="5683890" cy="5339340"/>
              </a:xfrm>
              <a:prstGeom prst="foldedCorner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/>
              </a:p>
            </p:txBody>
          </p:sp>
          <p:sp>
            <p:nvSpPr>
              <p:cNvPr id="14" name="直接连接符 13">
                <a:extLst>
                  <a:ext uri="{FF2B5EF4-FFF2-40B4-BE49-F238E27FC236}">
                    <a16:creationId xmlns:a16="http://schemas.microsoft.com/office/drawing/2014/main" id="{660F7B97-05D8-45E0-9412-C65F9D47B594}"/>
                  </a:ext>
                </a:extLst>
              </p:cNvPr>
              <p:cNvSpPr/>
              <p:nvPr/>
            </p:nvSpPr>
            <p:spPr>
              <a:xfrm>
                <a:off x="6881119" y="3315234"/>
                <a:ext cx="4583000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rgbClr r="0" g="0" b="0"/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15" name="直接连接符 14">
                <a:extLst>
                  <a:ext uri="{FF2B5EF4-FFF2-40B4-BE49-F238E27FC236}">
                    <a16:creationId xmlns:a16="http://schemas.microsoft.com/office/drawing/2014/main" id="{C2F13DA0-CC1E-4E6F-9E9B-E38F31337ADF}"/>
                  </a:ext>
                </a:extLst>
              </p:cNvPr>
              <p:cNvSpPr/>
              <p:nvPr/>
            </p:nvSpPr>
            <p:spPr>
              <a:xfrm>
                <a:off x="6881119" y="2363127"/>
                <a:ext cx="4583000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rgbClr r="0" g="0" b="0"/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16" name="直接连接符 15">
                <a:extLst>
                  <a:ext uri="{FF2B5EF4-FFF2-40B4-BE49-F238E27FC236}">
                    <a16:creationId xmlns:a16="http://schemas.microsoft.com/office/drawing/2014/main" id="{5EB8885A-B1A3-4A76-93C7-9CA2C988BCD1}"/>
                  </a:ext>
                </a:extLst>
              </p:cNvPr>
              <p:cNvSpPr/>
              <p:nvPr/>
            </p:nvSpPr>
            <p:spPr>
              <a:xfrm>
                <a:off x="6881119" y="2836430"/>
                <a:ext cx="4583000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rgbClr r="0" g="0" b="0"/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17" name="直接连接符 16">
                <a:extLst>
                  <a:ext uri="{FF2B5EF4-FFF2-40B4-BE49-F238E27FC236}">
                    <a16:creationId xmlns:a16="http://schemas.microsoft.com/office/drawing/2014/main" id="{342CDA61-CD41-42EE-A707-A6D8250E92F8}"/>
                  </a:ext>
                </a:extLst>
              </p:cNvPr>
              <p:cNvSpPr/>
              <p:nvPr/>
            </p:nvSpPr>
            <p:spPr>
              <a:xfrm>
                <a:off x="6881119" y="3801437"/>
                <a:ext cx="4583000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rgbClr r="0" g="0" b="0"/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18" name="直接连接符 17">
                <a:extLst>
                  <a:ext uri="{FF2B5EF4-FFF2-40B4-BE49-F238E27FC236}">
                    <a16:creationId xmlns:a16="http://schemas.microsoft.com/office/drawing/2014/main" id="{539DEDCD-3BFD-47FF-BEA0-0328B0357063}"/>
                  </a:ext>
                </a:extLst>
              </p:cNvPr>
              <p:cNvSpPr/>
              <p:nvPr/>
            </p:nvSpPr>
            <p:spPr>
              <a:xfrm>
                <a:off x="6881119" y="4314706"/>
                <a:ext cx="4583000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rgbClr r="0" g="0" b="0"/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19" name="直接连接符 18">
                <a:extLst>
                  <a:ext uri="{FF2B5EF4-FFF2-40B4-BE49-F238E27FC236}">
                    <a16:creationId xmlns:a16="http://schemas.microsoft.com/office/drawing/2014/main" id="{93DCFC49-CE69-468F-9766-080C9C2FA78B}"/>
                  </a:ext>
                </a:extLst>
              </p:cNvPr>
              <p:cNvSpPr/>
              <p:nvPr/>
            </p:nvSpPr>
            <p:spPr>
              <a:xfrm>
                <a:off x="6881119" y="4813306"/>
                <a:ext cx="4583000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rgbClr r="0" g="0" b="0"/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20" name="直接连接符 19">
                <a:extLst>
                  <a:ext uri="{FF2B5EF4-FFF2-40B4-BE49-F238E27FC236}">
                    <a16:creationId xmlns:a16="http://schemas.microsoft.com/office/drawing/2014/main" id="{24F90077-3E15-4455-ABD0-EC8EEAF9B1C9}"/>
                  </a:ext>
                </a:extLst>
              </p:cNvPr>
              <p:cNvSpPr/>
              <p:nvPr/>
            </p:nvSpPr>
            <p:spPr>
              <a:xfrm>
                <a:off x="6881119" y="5252856"/>
                <a:ext cx="4583000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rgbClr r="0" g="0" b="0"/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21" name="任意多边形: 形状 20">
                <a:extLst>
                  <a:ext uri="{FF2B5EF4-FFF2-40B4-BE49-F238E27FC236}">
                    <a16:creationId xmlns:a16="http://schemas.microsoft.com/office/drawing/2014/main" id="{00B19416-6F6F-4EC8-B820-98DF9B92A7AC}"/>
                  </a:ext>
                </a:extLst>
              </p:cNvPr>
              <p:cNvSpPr/>
              <p:nvPr/>
            </p:nvSpPr>
            <p:spPr>
              <a:xfrm>
                <a:off x="6231713" y="1909852"/>
                <a:ext cx="909037" cy="1563620"/>
              </a:xfrm>
              <a:custGeom>
                <a:avLst/>
                <a:gdLst>
                  <a:gd name="connsiteX0" fmla="*/ 0 w 861826"/>
                  <a:gd name="connsiteY0" fmla="*/ 0 h 800045"/>
                  <a:gd name="connsiteX1" fmla="*/ 861826 w 861826"/>
                  <a:gd name="connsiteY1" fmla="*/ 0 h 800045"/>
                  <a:gd name="connsiteX2" fmla="*/ 861826 w 861826"/>
                  <a:gd name="connsiteY2" fmla="*/ 800045 h 800045"/>
                  <a:gd name="connsiteX3" fmla="*/ 0 w 861826"/>
                  <a:gd name="connsiteY3" fmla="*/ 800045 h 800045"/>
                  <a:gd name="connsiteX4" fmla="*/ 0 w 861826"/>
                  <a:gd name="connsiteY4" fmla="*/ 0 h 800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1826" h="800045">
                    <a:moveTo>
                      <a:pt x="0" y="0"/>
                    </a:moveTo>
                    <a:lnTo>
                      <a:pt x="861826" y="0"/>
                    </a:lnTo>
                    <a:lnTo>
                      <a:pt x="861826" y="800045"/>
                    </a:lnTo>
                    <a:lnTo>
                      <a:pt x="0" y="80004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6680" tIns="106680" rIns="106680" bIns="106680" numCol="1" spcCol="1270" anchor="t" anchorCtr="0">
                <a:noAutofit/>
              </a:bodyPr>
              <a:lstStyle/>
              <a:p>
                <a:pPr marL="0" lvl="0" indent="0" algn="l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CN" altLang="en-US" sz="2400" b="1" kern="1200" dirty="0"/>
                  <a:t>解</a:t>
                </a:r>
                <a:r>
                  <a:rPr lang="en-US" altLang="zh-CN" sz="2400" b="1" kern="1200" dirty="0"/>
                  <a:t>:</a:t>
                </a:r>
                <a:endParaRPr lang="zh-CN" altLang="en-US" sz="2400" b="1" kern="1200" dirty="0"/>
              </a:p>
            </p:txBody>
          </p:sp>
          <p:sp>
            <p:nvSpPr>
              <p:cNvPr id="22" name="直接连接符 21">
                <a:extLst>
                  <a:ext uri="{FF2B5EF4-FFF2-40B4-BE49-F238E27FC236}">
                    <a16:creationId xmlns:a16="http://schemas.microsoft.com/office/drawing/2014/main" id="{327F3FE4-CF3D-487F-BE3F-4ECC4BD99CEA}"/>
                  </a:ext>
                </a:extLst>
              </p:cNvPr>
              <p:cNvSpPr/>
              <p:nvPr/>
            </p:nvSpPr>
            <p:spPr>
              <a:xfrm flipV="1">
                <a:off x="6892119" y="5725207"/>
                <a:ext cx="4572000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rgbClr r="0" g="0" b="0"/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23" name="直接连接符 22">
                <a:extLst>
                  <a:ext uri="{FF2B5EF4-FFF2-40B4-BE49-F238E27FC236}">
                    <a16:creationId xmlns:a16="http://schemas.microsoft.com/office/drawing/2014/main" id="{BE2494A1-606E-4659-A820-EE09C90A24B8}"/>
                  </a:ext>
                </a:extLst>
              </p:cNvPr>
              <p:cNvSpPr/>
              <p:nvPr/>
            </p:nvSpPr>
            <p:spPr>
              <a:xfrm flipV="1">
                <a:off x="6881119" y="6258298"/>
                <a:ext cx="4176000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rgbClr r="0" g="0" b="0"/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24" name="直接连接符 23">
                <a:extLst>
                  <a:ext uri="{FF2B5EF4-FFF2-40B4-BE49-F238E27FC236}">
                    <a16:creationId xmlns:a16="http://schemas.microsoft.com/office/drawing/2014/main" id="{353F6075-A23B-465A-BDF0-B446567567A0}"/>
                  </a:ext>
                </a:extLst>
              </p:cNvPr>
              <p:cNvSpPr/>
              <p:nvPr/>
            </p:nvSpPr>
            <p:spPr>
              <a:xfrm flipV="1">
                <a:off x="6928709" y="6732577"/>
                <a:ext cx="4176000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rgbClr r="0" g="0" b="0"/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p:grpSp>
        <p:sp>
          <p:nvSpPr>
            <p:cNvPr id="12" name="直接连接符 11">
              <a:extLst>
                <a:ext uri="{FF2B5EF4-FFF2-40B4-BE49-F238E27FC236}">
                  <a16:creationId xmlns:a16="http://schemas.microsoft.com/office/drawing/2014/main" id="{4398195D-E4B5-4551-AF62-1DCA182EDE45}"/>
                </a:ext>
              </a:extLst>
            </p:cNvPr>
            <p:cNvSpPr/>
            <p:nvPr/>
          </p:nvSpPr>
          <p:spPr>
            <a:xfrm flipV="1">
              <a:off x="6402210" y="1716725"/>
              <a:ext cx="5194066" cy="0"/>
            </a:xfrm>
            <a:prstGeom prst="line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373F6F21-2209-4FE9-9C25-4E6B5B96E7FD}"/>
              </a:ext>
            </a:extLst>
          </p:cNvPr>
          <p:cNvSpPr txBox="1"/>
          <p:nvPr/>
        </p:nvSpPr>
        <p:spPr>
          <a:xfrm>
            <a:off x="1149807" y="2375872"/>
            <a:ext cx="4762381" cy="889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zh-CN" altLang="en-US" sz="2000" b="1" dirty="0">
                <a:latin typeface="+mn-ea"/>
              </a:rPr>
              <a:t>过点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latin typeface="+mn-ea"/>
              </a:rPr>
              <a:t>做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zh-CN" altLang="en-US" sz="2000" b="1" dirty="0">
                <a:latin typeface="+mn-ea"/>
              </a:rPr>
              <a:t>⊥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>
                <a:latin typeface="+mn-ea"/>
              </a:rPr>
              <a:t>轴，垂足为点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000" b="1" dirty="0">
                <a:latin typeface="+mn-ea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zh-CN" altLang="en-US" sz="2000" b="1" dirty="0">
                <a:latin typeface="+mn-ea"/>
              </a:rPr>
              <a:t>⊥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000" b="1" dirty="0">
                <a:latin typeface="+mn-ea"/>
              </a:rPr>
              <a:t>轴，垂足为点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5D14011D-1DC5-4B37-A405-149AA2053136}"/>
              </a:ext>
            </a:extLst>
          </p:cNvPr>
          <p:cNvSpPr/>
          <p:nvPr/>
        </p:nvSpPr>
        <p:spPr>
          <a:xfrm>
            <a:off x="7710356" y="3779010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58D22469-E10B-45FF-A5D8-EABA241A5C38}"/>
              </a:ext>
            </a:extLst>
          </p:cNvPr>
          <p:cNvSpPr/>
          <p:nvPr/>
        </p:nvSpPr>
        <p:spPr>
          <a:xfrm>
            <a:off x="6981162" y="250903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zh-CN" alt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302A6E53-E61D-42C2-84A9-414C858A887F}"/>
                  </a:ext>
                </a:extLst>
              </p:cNvPr>
              <p:cNvSpPr txBox="1"/>
              <p:nvPr/>
            </p:nvSpPr>
            <p:spPr>
              <a:xfrm>
                <a:off x="1170746" y="3163899"/>
                <a:ext cx="4541191" cy="1730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300"/>
                  </a:lnSpc>
                </a:pPr>
                <a:r>
                  <a:rPr lang="zh-CN" altLang="en-US" sz="2000" b="1" dirty="0">
                    <a:latin typeface="+mn-ea"/>
                  </a:rPr>
                  <a:t>∵点</a:t>
                </a:r>
                <a:r>
                  <a:rPr lang="en-US" altLang="zh-C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en-US" sz="2000" b="1" dirty="0">
                    <a:latin typeface="+mn-ea"/>
                  </a:rPr>
                  <a:t>和点</a:t>
                </a:r>
                <a:r>
                  <a:rPr lang="en-US" altLang="zh-C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en-US" sz="2000" b="1" dirty="0">
                    <a:latin typeface="+mn-ea"/>
                  </a:rPr>
                  <a:t>是直线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𝒚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=−</m:t>
                    </m:r>
                    <m:f>
                      <m:fPr>
                        <m:ctrlPr>
                          <a:rPr lang="en-US" altLang="zh-CN" sz="20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den>
                    </m:f>
                    <m:r>
                      <a:rPr lang="en-US" altLang="zh-CN" sz="20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𝟓</m:t>
                    </m:r>
                    <m:r>
                      <a:rPr lang="zh-CN" altLang="en-US" sz="20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与</m:t>
                    </m:r>
                  </m:oMath>
                </a14:m>
                <a:r>
                  <a:rPr lang="en-US" altLang="zh-C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en-US" sz="2000" b="1" dirty="0">
                    <a:latin typeface="+mn-ea"/>
                  </a:rPr>
                  <a:t>轴和</a:t>
                </a:r>
                <a:r>
                  <a:rPr lang="en-US" altLang="zh-C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en-US" sz="2000" b="1" dirty="0">
                    <a:latin typeface="+mn-ea"/>
                  </a:rPr>
                  <a:t>轴的交点</a:t>
                </a:r>
                <a:endParaRPr lang="en-US" altLang="zh-CN" sz="2000" b="1" dirty="0">
                  <a:latin typeface="+mn-ea"/>
                </a:endParaRPr>
              </a:p>
              <a:p>
                <a:pPr>
                  <a:lnSpc>
                    <a:spcPts val="3300"/>
                  </a:lnSpc>
                </a:pPr>
                <a:r>
                  <a:rPr lang="zh-CN" altLang="en-US" sz="2000" b="1" dirty="0">
                    <a:latin typeface="+mn-ea"/>
                  </a:rPr>
                  <a:t>∴令</a:t>
                </a:r>
                <a:r>
                  <a:rPr lang="en-US" altLang="zh-C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000" b="1" dirty="0">
                    <a:latin typeface="+mn-ea"/>
                  </a:rPr>
                  <a:t>=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en-US" sz="2000" b="1" dirty="0">
                    <a:latin typeface="+mn-ea"/>
                  </a:rPr>
                  <a:t>，得</a:t>
                </a:r>
                <a:r>
                  <a:rPr lang="en-US" altLang="zh-C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000" b="1" dirty="0">
                    <a:latin typeface="+mn-ea"/>
                  </a:rPr>
                  <a:t>=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000" b="1" dirty="0">
                    <a:latin typeface="+mn-ea"/>
                  </a:rPr>
                  <a:t>,</a:t>
                </a:r>
                <a:r>
                  <a:rPr lang="zh-CN" altLang="en-US" sz="2000" b="1" dirty="0">
                    <a:latin typeface="+mn-ea"/>
                  </a:rPr>
                  <a:t>则</a:t>
                </a:r>
                <a:r>
                  <a:rPr lang="en-US" altLang="zh-C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en-US" sz="2000" b="1" dirty="0">
                    <a:latin typeface="+mn-ea"/>
                  </a:rPr>
                  <a:t>（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en-US" sz="2000" b="1" dirty="0">
                    <a:latin typeface="+mn-ea"/>
                  </a:rPr>
                  <a:t>，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zh-CN" altLang="en-US" sz="2000" b="1" dirty="0">
                    <a:latin typeface="+mn-ea"/>
                  </a:rPr>
                  <a:t>）</a:t>
                </a:r>
                <a:endParaRPr lang="en-US" altLang="zh-CN" sz="2000" b="1" dirty="0">
                  <a:latin typeface="+mn-ea"/>
                </a:endParaRPr>
              </a:p>
              <a:p>
                <a:pPr>
                  <a:lnSpc>
                    <a:spcPts val="3300"/>
                  </a:lnSpc>
                </a:pPr>
                <a:r>
                  <a:rPr lang="zh-CN" altLang="en-US" sz="2000" b="1" dirty="0">
                    <a:latin typeface="+mn-ea"/>
                  </a:rPr>
                  <a:t>  令</a:t>
                </a:r>
                <a:r>
                  <a:rPr lang="en-US" altLang="zh-C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000" b="1" dirty="0">
                    <a:latin typeface="+mn-ea"/>
                  </a:rPr>
                  <a:t>=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000" b="1" dirty="0">
                    <a:latin typeface="+mn-ea"/>
                  </a:rPr>
                  <a:t>,</a:t>
                </a:r>
                <a:r>
                  <a:rPr lang="zh-CN" altLang="en-US" sz="2000" b="1" dirty="0">
                    <a:latin typeface="+mn-ea"/>
                  </a:rPr>
                  <a:t>得</a:t>
                </a:r>
                <a:r>
                  <a:rPr lang="en-US" altLang="zh-C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000" b="1" dirty="0">
                    <a:latin typeface="+mn-ea"/>
                  </a:rPr>
                  <a:t>=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000" b="1" dirty="0">
                    <a:latin typeface="+mn-ea"/>
                  </a:rPr>
                  <a:t>,</a:t>
                </a:r>
                <a:r>
                  <a:rPr lang="zh-CN" altLang="en-US" sz="2000" b="1" dirty="0">
                    <a:latin typeface="+mn-ea"/>
                  </a:rPr>
                  <a:t>则</a:t>
                </a:r>
                <a:r>
                  <a:rPr lang="en-US" altLang="zh-C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en-US" sz="2000" b="1" dirty="0">
                    <a:latin typeface="+mn-ea"/>
                  </a:rPr>
                  <a:t>（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zh-CN" altLang="en-US" sz="2000" b="1" dirty="0">
                    <a:latin typeface="+mn-ea"/>
                  </a:rPr>
                  <a:t>，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en-US" sz="2000" b="1" dirty="0">
                    <a:latin typeface="+mn-ea"/>
                  </a:rPr>
                  <a:t>）</a:t>
                </a:r>
                <a:endParaRPr lang="en-US" altLang="zh-CN" sz="2000" b="1" dirty="0">
                  <a:latin typeface="+mn-ea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302A6E53-E61D-42C2-84A9-414C858A8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746" y="3163899"/>
                <a:ext cx="4541191" cy="1730602"/>
              </a:xfrm>
              <a:prstGeom prst="rect">
                <a:avLst/>
              </a:prstGeom>
              <a:blipFill>
                <a:blip r:embed="rId4"/>
                <a:stretch>
                  <a:fillRect l="-1342" b="-59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743F52E5-6ADC-4C14-BB2A-14FF093AC35F}"/>
                  </a:ext>
                </a:extLst>
              </p:cNvPr>
              <p:cNvSpPr txBox="1"/>
              <p:nvPr/>
            </p:nvSpPr>
            <p:spPr>
              <a:xfrm>
                <a:off x="1159571" y="4880666"/>
                <a:ext cx="4719311" cy="520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300"/>
                  </a:lnSpc>
                </a:pPr>
                <a:r>
                  <a:rPr lang="zh-CN" altLang="en-US" sz="2000" b="1" dirty="0">
                    <a:latin typeface="+mn-ea"/>
                  </a:rPr>
                  <a:t>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zh-CN" sz="20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altLang="zh-CN" sz="20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𝑨𝑶𝑪</m:t>
                        </m:r>
                      </m:sub>
                    </m:sSub>
                    <m:r>
                      <a:rPr lang="en-US" altLang="zh-CN" sz="20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0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altLang="zh-CN" sz="20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altLang="zh-CN" sz="20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𝑶𝑨</m:t>
                    </m:r>
                    <m:r>
                      <a:rPr lang="en-US" altLang="zh-CN" sz="20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altLang="zh-CN" sz="20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𝑪𝑫</m:t>
                    </m:r>
                    <m:r>
                      <a:rPr lang="en-US" altLang="zh-CN" sz="20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0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altLang="zh-CN" sz="20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CN" sz="20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altLang="zh-CN" sz="20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CN" sz="20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altLang="zh-CN" sz="20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0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𝟐𝟎</m:t>
                    </m:r>
                  </m:oMath>
                </a14:m>
                <a:endPara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743F52E5-6ADC-4C14-BB2A-14FF093AC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571" y="4880666"/>
                <a:ext cx="4719311" cy="520463"/>
              </a:xfrm>
              <a:prstGeom prst="rect">
                <a:avLst/>
              </a:prstGeom>
              <a:blipFill>
                <a:blip r:embed="rId5"/>
                <a:stretch>
                  <a:fillRect l="-1292" b="-47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8CE27C10-4F12-48DA-9FF8-8B48A222B0DE}"/>
                  </a:ext>
                </a:extLst>
              </p:cNvPr>
              <p:cNvSpPr txBox="1"/>
              <p:nvPr/>
            </p:nvSpPr>
            <p:spPr>
              <a:xfrm>
                <a:off x="1149807" y="5710650"/>
                <a:ext cx="3168989" cy="464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300"/>
                  </a:lnSpc>
                </a:pPr>
                <a:r>
                  <a:rPr lang="zh-CN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𝑨𝑶𝑪</m:t>
                        </m:r>
                      </m:sub>
                    </m:sSub>
                    <m:r>
                      <a:rPr lang="en-US" altLang="zh-CN" sz="2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𝑩𝑶𝑪</m:t>
                        </m:r>
                      </m:sub>
                    </m:sSub>
                    <m:r>
                      <a:rPr lang="en-US" altLang="zh-CN" sz="2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𝟏𝟓</m:t>
                    </m:r>
                  </m:oMath>
                </a14:m>
                <a:endParaRPr lang="zh-CN" altLang="en-US" sz="2000" b="1" dirty="0">
                  <a:latin typeface="+mn-ea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8CE27C10-4F12-48DA-9FF8-8B48A222B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807" y="5710650"/>
                <a:ext cx="3168989" cy="464294"/>
              </a:xfrm>
              <a:prstGeom prst="rect">
                <a:avLst/>
              </a:prstGeom>
              <a:blipFill>
                <a:blip r:embed="rId6"/>
                <a:stretch>
                  <a:fillRect l="-2119" b="-210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52E9916A-F6D6-49A4-B943-3C8BBBA08C31}"/>
                  </a:ext>
                </a:extLst>
              </p:cNvPr>
              <p:cNvSpPr txBox="1"/>
              <p:nvPr/>
            </p:nvSpPr>
            <p:spPr>
              <a:xfrm>
                <a:off x="1243182" y="5322089"/>
                <a:ext cx="4719311" cy="520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300"/>
                  </a:lnSpc>
                </a:pPr>
                <a:r>
                  <a:rPr lang="zh-CN" altLang="en-US" sz="2000" b="1" dirty="0">
                    <a:latin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zh-CN" sz="20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altLang="zh-CN" sz="20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𝑶𝑪</m:t>
                        </m:r>
                      </m:sub>
                    </m:sSub>
                    <m:r>
                      <a:rPr lang="en-US" altLang="zh-CN" sz="20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0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altLang="zh-CN" sz="20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altLang="zh-CN" sz="20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altLang="zh-CN" sz="20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altLang="zh-CN" sz="20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𝑬</m:t>
                    </m:r>
                    <m:r>
                      <a:rPr lang="en-US" altLang="zh-CN" sz="20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0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altLang="zh-CN" sz="20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altLang="zh-CN" sz="20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altLang="zh-CN" sz="20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endPara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52E9916A-F6D6-49A4-B943-3C8BBBA08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182" y="5322089"/>
                <a:ext cx="4719311" cy="5204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组合 40">
            <a:extLst>
              <a:ext uri="{FF2B5EF4-FFF2-40B4-BE49-F238E27FC236}">
                <a16:creationId xmlns:a16="http://schemas.microsoft.com/office/drawing/2014/main" id="{A062EEB6-9707-4D27-9DEA-C219BFBBE2A4}"/>
              </a:ext>
            </a:extLst>
          </p:cNvPr>
          <p:cNvGrpSpPr/>
          <p:nvPr/>
        </p:nvGrpSpPr>
        <p:grpSpPr>
          <a:xfrm>
            <a:off x="7302911" y="2643913"/>
            <a:ext cx="688154" cy="1129577"/>
            <a:chOff x="7302911" y="2643913"/>
            <a:chExt cx="688154" cy="1129577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59D7826D-AF43-42B3-9118-226615321417}"/>
                </a:ext>
              </a:extLst>
            </p:cNvPr>
            <p:cNvGrpSpPr/>
            <p:nvPr/>
          </p:nvGrpSpPr>
          <p:grpSpPr>
            <a:xfrm>
              <a:off x="7302911" y="2647466"/>
              <a:ext cx="586718" cy="1124406"/>
              <a:chOff x="7294818" y="2660535"/>
              <a:chExt cx="586718" cy="1124406"/>
            </a:xfrm>
          </p:grpSpPr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9767AAE4-AB5C-46CA-8D1F-9583D9C39044}"/>
                  </a:ext>
                </a:extLst>
              </p:cNvPr>
              <p:cNvCxnSpPr/>
              <p:nvPr/>
            </p:nvCxnSpPr>
            <p:spPr>
              <a:xfrm>
                <a:off x="7294818" y="2660535"/>
                <a:ext cx="540000" cy="0"/>
              </a:xfrm>
              <a:prstGeom prst="line">
                <a:avLst/>
              </a:prstGeom>
              <a:ln w="25400">
                <a:solidFill>
                  <a:srgbClr val="FFFF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8C51D293-CFA6-4ECB-9AB4-7CBDE040AD7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7323536" y="3226941"/>
                <a:ext cx="1116000" cy="0"/>
              </a:xfrm>
              <a:prstGeom prst="line">
                <a:avLst/>
              </a:prstGeom>
              <a:ln w="25400">
                <a:solidFill>
                  <a:srgbClr val="FFFF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54F85CD6-6508-49EE-88B3-E2C702B46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7712" y="3680137"/>
              <a:ext cx="93353" cy="93353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B4CD4F83-7398-480A-800F-7B167F577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311640" y="2643913"/>
              <a:ext cx="93353" cy="933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235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26" grpId="0"/>
      <p:bldP spid="28" grpId="0"/>
      <p:bldP spid="29" grpId="0"/>
      <p:bldP spid="30" grpId="0"/>
      <p:bldP spid="31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接连接符 32"/>
          <p:cNvCxnSpPr/>
          <p:nvPr/>
        </p:nvCxnSpPr>
        <p:spPr>
          <a:xfrm>
            <a:off x="655093" y="1078173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17">
            <a:extLst>
              <a:ext uri="{FF2B5EF4-FFF2-40B4-BE49-F238E27FC236}">
                <a16:creationId xmlns:a16="http://schemas.microsoft.com/office/drawing/2014/main" id="{37677C11-3B24-4AE9-8CDB-084A40C2A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133" y="1240813"/>
            <a:ext cx="7167667" cy="10248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Calibri" panose="020F0502020204030204" pitchFamily="34" charset="0"/>
              </a:rPr>
              <a:t>3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）一次函数</a:t>
            </a:r>
            <a:r>
              <a:rPr kumimoji="0" lang="en-US" altLang="zh-CN" sz="28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y=kx+</a:t>
            </a:r>
            <a:r>
              <a:rPr kumimoji="0" lang="en-US" altLang="zh-CN" sz="28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的图象为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altLang="zh-CN" sz="2800" b="1" i="0" u="none" strike="noStrike" cap="none" normalizeH="0" baseline="-3000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Calibri" panose="020F0502020204030204" pitchFamily="34" charset="0"/>
              </a:rPr>
              <a:t>3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，且</a:t>
            </a:r>
            <a:r>
              <a:rPr kumimoji="0" lang="en-US" altLang="zh-CN" sz="28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altLang="zh-CN" sz="2800" b="1" i="0" u="none" strike="noStrike" cap="none" normalizeH="0" baseline="-3000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Calibri" panose="020F0502020204030204" pitchFamily="34" charset="0"/>
              </a:rPr>
              <a:t>1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altLang="zh-CN" sz="2800" b="1" i="0" u="none" strike="noStrike" cap="none" normalizeH="0" baseline="-3000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Calibri" panose="020F0502020204030204" pitchFamily="34" charset="0"/>
              </a:rPr>
              <a:t>2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altLang="zh-CN" sz="2800" b="1" i="0" u="none" strike="noStrike" cap="none" normalizeH="0" baseline="-3000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Calibri" panose="020F0502020204030204" pitchFamily="34" charset="0"/>
              </a:rPr>
              <a:t>3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不能围成三角形，直接写出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的值．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ea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81EF9EA-01BB-466F-A8E2-EBAA1B78A939}"/>
              </a:ext>
            </a:extLst>
          </p:cNvPr>
          <p:cNvGrpSpPr/>
          <p:nvPr/>
        </p:nvGrpSpPr>
        <p:grpSpPr>
          <a:xfrm>
            <a:off x="4133411" y="353596"/>
            <a:ext cx="2878812" cy="630849"/>
            <a:chOff x="2233324" y="0"/>
            <a:chExt cx="2878812" cy="630849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EDC9D655-9009-4087-A9EB-767CB3249CDF}"/>
                </a:ext>
              </a:extLst>
            </p:cNvPr>
            <p:cNvSpPr/>
            <p:nvPr/>
          </p:nvSpPr>
          <p:spPr>
            <a:xfrm>
              <a:off x="2233324" y="0"/>
              <a:ext cx="2878812" cy="630849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矩形: 圆角 4">
              <a:extLst>
                <a:ext uri="{FF2B5EF4-FFF2-40B4-BE49-F238E27FC236}">
                  <a16:creationId xmlns:a16="http://schemas.microsoft.com/office/drawing/2014/main" id="{DE01A52F-9686-4350-A9BB-9234C63164EC}"/>
                </a:ext>
              </a:extLst>
            </p:cNvPr>
            <p:cNvSpPr txBox="1"/>
            <p:nvPr/>
          </p:nvSpPr>
          <p:spPr>
            <a:xfrm>
              <a:off x="2264120" y="30796"/>
              <a:ext cx="2817220" cy="5692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3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思维拓展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86465E56-4EB6-4850-8D4E-64196A49F9A1}"/>
              </a:ext>
            </a:extLst>
          </p:cNvPr>
          <p:cNvGrpSpPr/>
          <p:nvPr/>
        </p:nvGrpSpPr>
        <p:grpSpPr>
          <a:xfrm>
            <a:off x="648088" y="2401053"/>
            <a:ext cx="3277020" cy="2465606"/>
            <a:chOff x="1037541" y="1811618"/>
            <a:chExt cx="4973919" cy="4274034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3A24A804-0913-404F-8D20-866D2792A43B}"/>
                </a:ext>
              </a:extLst>
            </p:cNvPr>
            <p:cNvGrpSpPr/>
            <p:nvPr/>
          </p:nvGrpSpPr>
          <p:grpSpPr>
            <a:xfrm>
              <a:off x="1037541" y="1811618"/>
              <a:ext cx="4973919" cy="4274034"/>
              <a:chOff x="1055008" y="1705565"/>
              <a:chExt cx="4973919" cy="4274034"/>
            </a:xfrm>
          </p:grpSpPr>
          <p:sp>
            <p:nvSpPr>
              <p:cNvPr id="11" name="矩形: 折角 10">
                <a:extLst>
                  <a:ext uri="{FF2B5EF4-FFF2-40B4-BE49-F238E27FC236}">
                    <a16:creationId xmlns:a16="http://schemas.microsoft.com/office/drawing/2014/main" id="{C679F83D-CDA8-44D5-A70F-194A67D17E80}"/>
                  </a:ext>
                </a:extLst>
              </p:cNvPr>
              <p:cNvSpPr/>
              <p:nvPr/>
            </p:nvSpPr>
            <p:spPr>
              <a:xfrm>
                <a:off x="1167098" y="1705565"/>
                <a:ext cx="4861829" cy="4274034"/>
              </a:xfrm>
              <a:prstGeom prst="foldedCorner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/>
              </a:p>
            </p:txBody>
          </p:sp>
          <p:sp>
            <p:nvSpPr>
              <p:cNvPr id="19" name="任意多边形: 形状 18">
                <a:extLst>
                  <a:ext uri="{FF2B5EF4-FFF2-40B4-BE49-F238E27FC236}">
                    <a16:creationId xmlns:a16="http://schemas.microsoft.com/office/drawing/2014/main" id="{C910C647-2F10-4FFC-9D01-021095AFD7A5}"/>
                  </a:ext>
                </a:extLst>
              </p:cNvPr>
              <p:cNvSpPr/>
              <p:nvPr/>
            </p:nvSpPr>
            <p:spPr>
              <a:xfrm>
                <a:off x="1055008" y="2040906"/>
                <a:ext cx="1282777" cy="1324851"/>
              </a:xfrm>
              <a:custGeom>
                <a:avLst/>
                <a:gdLst>
                  <a:gd name="connsiteX0" fmla="*/ 0 w 861826"/>
                  <a:gd name="connsiteY0" fmla="*/ 0 h 800045"/>
                  <a:gd name="connsiteX1" fmla="*/ 861826 w 861826"/>
                  <a:gd name="connsiteY1" fmla="*/ 0 h 800045"/>
                  <a:gd name="connsiteX2" fmla="*/ 861826 w 861826"/>
                  <a:gd name="connsiteY2" fmla="*/ 800045 h 800045"/>
                  <a:gd name="connsiteX3" fmla="*/ 0 w 861826"/>
                  <a:gd name="connsiteY3" fmla="*/ 800045 h 800045"/>
                  <a:gd name="connsiteX4" fmla="*/ 0 w 861826"/>
                  <a:gd name="connsiteY4" fmla="*/ 0 h 800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1826" h="800045">
                    <a:moveTo>
                      <a:pt x="0" y="0"/>
                    </a:moveTo>
                    <a:lnTo>
                      <a:pt x="861826" y="0"/>
                    </a:lnTo>
                    <a:lnTo>
                      <a:pt x="861826" y="800045"/>
                    </a:lnTo>
                    <a:lnTo>
                      <a:pt x="0" y="80004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6680" tIns="106680" rIns="106680" bIns="106680" numCol="1" spcCol="1270" anchor="t" anchorCtr="0">
                <a:noAutofit/>
              </a:bodyPr>
              <a:lstStyle/>
              <a:p>
                <a:pPr marL="0" lvl="0" indent="0" algn="l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CN" altLang="en-US" sz="2400" b="1" dirty="0"/>
                  <a:t>（</a:t>
                </a:r>
                <a:r>
                  <a:rPr lang="en-US" altLang="zh-CN" sz="2400" b="1" dirty="0"/>
                  <a:t>3</a:t>
                </a:r>
                <a:r>
                  <a:rPr lang="zh-CN" altLang="en-US" sz="2400" b="1" dirty="0"/>
                  <a:t>）</a:t>
                </a:r>
                <a:endParaRPr lang="zh-CN" altLang="en-US" sz="2400" b="1" kern="1200" dirty="0"/>
              </a:p>
            </p:txBody>
          </p:sp>
        </p:grpSp>
        <p:sp>
          <p:nvSpPr>
            <p:cNvPr id="10" name="直接连接符 9">
              <a:extLst>
                <a:ext uri="{FF2B5EF4-FFF2-40B4-BE49-F238E27FC236}">
                  <a16:creationId xmlns:a16="http://schemas.microsoft.com/office/drawing/2014/main" id="{5D0A20E0-5212-4C38-9E42-7E89AA61FC72}"/>
                </a:ext>
              </a:extLst>
            </p:cNvPr>
            <p:cNvSpPr/>
            <p:nvPr/>
          </p:nvSpPr>
          <p:spPr>
            <a:xfrm flipV="1">
              <a:off x="1256590" y="1958973"/>
              <a:ext cx="4334315" cy="0"/>
            </a:xfrm>
            <a:prstGeom prst="line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157585D-705E-4ED8-896A-4FAF6FAACDAF}"/>
                  </a:ext>
                </a:extLst>
              </p:cNvPr>
              <p:cNvSpPr txBox="1"/>
              <p:nvPr/>
            </p:nvSpPr>
            <p:spPr>
              <a:xfrm>
                <a:off x="1566228" y="2581508"/>
                <a:ext cx="1430631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0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zh-CN" sz="28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157585D-705E-4ED8-896A-4FAF6FAAC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228" y="2581508"/>
                <a:ext cx="1430631" cy="7007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图片 39">
            <a:extLst>
              <a:ext uri="{FF2B5EF4-FFF2-40B4-BE49-F238E27FC236}">
                <a16:creationId xmlns:a16="http://schemas.microsoft.com/office/drawing/2014/main" id="{2E25BE64-E8D4-41B3-BBE8-3DA09D4BA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083" y="1806540"/>
            <a:ext cx="4743349" cy="3426025"/>
          </a:xfrm>
          <a:prstGeom prst="rect">
            <a:avLst/>
          </a:prstGeom>
        </p:spPr>
      </p:pic>
      <p:sp>
        <p:nvSpPr>
          <p:cNvPr id="50" name="矩形 49">
            <a:extLst>
              <a:ext uri="{FF2B5EF4-FFF2-40B4-BE49-F238E27FC236}">
                <a16:creationId xmlns:a16="http://schemas.microsoft.com/office/drawing/2014/main" id="{9EF03B0D-713F-4876-B65F-B782F2F86660}"/>
              </a:ext>
            </a:extLst>
          </p:cNvPr>
          <p:cNvSpPr/>
          <p:nvPr/>
        </p:nvSpPr>
        <p:spPr>
          <a:xfrm>
            <a:off x="8671581" y="3104010"/>
            <a:ext cx="1112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03E6B3F8-BFA7-43A8-9402-65ED10C3A0CB}"/>
                  </a:ext>
                </a:extLst>
              </p:cNvPr>
              <p:cNvSpPr/>
              <p:nvPr/>
            </p:nvSpPr>
            <p:spPr>
              <a:xfrm>
                <a:off x="9242805" y="2357421"/>
                <a:ext cx="9476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𝒚</m:t>
                      </m:r>
                      <m:r>
                        <a:rPr lang="en-US" altLang="zh-CN" b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altLang="zh-CN" b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𝟐</m:t>
                      </m:r>
                      <m:r>
                        <a:rPr lang="en-US" altLang="zh-CN" b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𝒙</m:t>
                      </m:r>
                    </m:oMath>
                  </m:oMathPara>
                </a14:m>
                <a:endParaRPr lang="zh-CN" alt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03E6B3F8-BFA7-43A8-9402-65ED10C3A0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805" y="2357421"/>
                <a:ext cx="947695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B282166B-7BAB-4375-AD28-8CE78F134329}"/>
              </a:ext>
            </a:extLst>
          </p:cNvPr>
          <p:cNvCxnSpPr>
            <a:cxnSpLocks/>
          </p:cNvCxnSpPr>
          <p:nvPr/>
        </p:nvCxnSpPr>
        <p:spPr>
          <a:xfrm>
            <a:off x="6165318" y="3317760"/>
            <a:ext cx="3277020" cy="175321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10BA9C1D-EF5F-4210-B763-E660619F8E98}"/>
              </a:ext>
            </a:extLst>
          </p:cNvPr>
          <p:cNvCxnSpPr>
            <a:cxnSpLocks/>
          </p:cNvCxnSpPr>
          <p:nvPr/>
        </p:nvCxnSpPr>
        <p:spPr>
          <a:xfrm flipV="1">
            <a:off x="7232121" y="2678112"/>
            <a:ext cx="1432041" cy="273242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1AF6C923-854F-4193-B763-48B6900C2895}"/>
              </a:ext>
            </a:extLst>
          </p:cNvPr>
          <p:cNvCxnSpPr>
            <a:cxnSpLocks/>
          </p:cNvCxnSpPr>
          <p:nvPr/>
        </p:nvCxnSpPr>
        <p:spPr>
          <a:xfrm flipV="1">
            <a:off x="7201122" y="2593278"/>
            <a:ext cx="1720851" cy="26392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814AF7B9-0515-4EDA-9051-7FCEFF9C4922}"/>
              </a:ext>
            </a:extLst>
          </p:cNvPr>
          <p:cNvCxnSpPr/>
          <p:nvPr/>
        </p:nvCxnSpPr>
        <p:spPr>
          <a:xfrm>
            <a:off x="7156360" y="3246435"/>
            <a:ext cx="1463040" cy="202991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16FCCF8E-27FD-442D-9F1B-DD23FA9A6BFB}"/>
              </a:ext>
            </a:extLst>
          </p:cNvPr>
          <p:cNvCxnSpPr>
            <a:cxnSpLocks/>
          </p:cNvCxnSpPr>
          <p:nvPr/>
        </p:nvCxnSpPr>
        <p:spPr>
          <a:xfrm>
            <a:off x="7004050" y="3384550"/>
            <a:ext cx="1727200" cy="1691495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34639FE3-7C01-401D-B959-046235239F5F}"/>
              </a:ext>
            </a:extLst>
          </p:cNvPr>
          <p:cNvCxnSpPr>
            <a:cxnSpLocks/>
          </p:cNvCxnSpPr>
          <p:nvPr/>
        </p:nvCxnSpPr>
        <p:spPr>
          <a:xfrm flipH="1">
            <a:off x="6755279" y="3798818"/>
            <a:ext cx="2344915" cy="80338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AC303381-A2A3-4364-858A-6E2A8B7C57B1}"/>
              </a:ext>
            </a:extLst>
          </p:cNvPr>
          <p:cNvCxnSpPr>
            <a:cxnSpLocks/>
          </p:cNvCxnSpPr>
          <p:nvPr/>
        </p:nvCxnSpPr>
        <p:spPr>
          <a:xfrm flipH="1">
            <a:off x="7233400" y="3451939"/>
            <a:ext cx="1438044" cy="1356295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2B2BD512-A66A-43BC-BA75-C9BCA487D754}"/>
              </a:ext>
            </a:extLst>
          </p:cNvPr>
          <p:cNvCxnSpPr>
            <a:cxnSpLocks/>
          </p:cNvCxnSpPr>
          <p:nvPr/>
        </p:nvCxnSpPr>
        <p:spPr>
          <a:xfrm flipH="1">
            <a:off x="7417665" y="3206888"/>
            <a:ext cx="1000981" cy="182961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CF8D6222-A35A-4C97-801A-C7C060A0452D}"/>
              </a:ext>
            </a:extLst>
          </p:cNvPr>
          <p:cNvCxnSpPr>
            <a:cxnSpLocks/>
          </p:cNvCxnSpPr>
          <p:nvPr/>
        </p:nvCxnSpPr>
        <p:spPr>
          <a:xfrm>
            <a:off x="6803994" y="3801230"/>
            <a:ext cx="2247486" cy="880948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C4724C11-1934-4F5C-9D78-021271A3B6A1}"/>
                  </a:ext>
                </a:extLst>
              </p:cNvPr>
              <p:cNvSpPr txBox="1"/>
              <p:nvPr/>
            </p:nvSpPr>
            <p:spPr>
              <a:xfrm>
                <a:off x="1144118" y="3327892"/>
                <a:ext cx="17704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/>
                  <a:t>或 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altLang="zh-CN" sz="2800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C4724C11-1934-4F5C-9D78-021271A3B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118" y="3327892"/>
                <a:ext cx="1770491" cy="523220"/>
              </a:xfrm>
              <a:prstGeom prst="rect">
                <a:avLst/>
              </a:prstGeom>
              <a:blipFill>
                <a:blip r:embed="rId5"/>
                <a:stretch>
                  <a:fillRect l="-7241" t="-17442" b="-267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AA743332-8E61-4041-A505-D7143CFACD6E}"/>
                  </a:ext>
                </a:extLst>
              </p:cNvPr>
              <p:cNvSpPr txBox="1"/>
              <p:nvPr/>
            </p:nvSpPr>
            <p:spPr>
              <a:xfrm>
                <a:off x="1071247" y="3851112"/>
                <a:ext cx="1917495" cy="70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0" dirty="0"/>
                  <a:t> </a:t>
                </a:r>
                <a:r>
                  <a:rPr lang="zh-CN" altLang="en-US" sz="2800" dirty="0"/>
                  <a:t>或 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AA743332-8E61-4041-A505-D7143CFAC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247" y="3851112"/>
                <a:ext cx="1917495" cy="701602"/>
              </a:xfrm>
              <a:prstGeom prst="rect">
                <a:avLst/>
              </a:prstGeom>
              <a:blipFill>
                <a:blip r:embed="rId6"/>
                <a:stretch>
                  <a:fillRect l="-2548" t="-870" b="-69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66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/>
          <p:nvPr/>
        </p:nvSpPr>
        <p:spPr>
          <a:xfrm>
            <a:off x="1524000" y="-184150"/>
            <a:ext cx="3095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655093" y="1147845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74C45846-04E1-4C8C-A356-75C30FDC8FAC}"/>
              </a:ext>
            </a:extLst>
          </p:cNvPr>
          <p:cNvSpPr/>
          <p:nvPr/>
        </p:nvSpPr>
        <p:spPr>
          <a:xfrm>
            <a:off x="655093" y="1207893"/>
            <a:ext cx="65596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400" b="1" kern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="1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.</a:t>
            </a:r>
            <a:r>
              <a:rPr lang="zh-CN" altLang="zh-CN" sz="2400" b="1" kern="100" dirty="0">
                <a:solidFill>
                  <a:schemeClr val="bg1"/>
                </a:solidFill>
                <a:latin typeface="+mn-ea"/>
              </a:rPr>
              <a:t>一辆汽车以</a:t>
            </a:r>
            <a:r>
              <a:rPr lang="en-US" altLang="zh-CN" sz="2400" b="1" kern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altLang="zh-CN" sz="2400" b="1" i="1" kern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kern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 </a:t>
            </a:r>
            <a:r>
              <a:rPr lang="en-US" altLang="zh-CN" sz="2400" b="1" kern="100" dirty="0">
                <a:solidFill>
                  <a:schemeClr val="bg1"/>
                </a:solidFill>
                <a:latin typeface="+mn-ea"/>
              </a:rPr>
              <a:t>/</a:t>
            </a:r>
            <a:r>
              <a:rPr lang="en-US" altLang="zh-CN" sz="2400" b="1" kern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zh-CN" altLang="zh-CN" sz="2400" b="1" kern="100" dirty="0">
                <a:solidFill>
                  <a:schemeClr val="bg1"/>
                </a:solidFill>
                <a:latin typeface="+mn-ea"/>
              </a:rPr>
              <a:t>的速度行驶，行驶的路程</a:t>
            </a:r>
            <a:r>
              <a:rPr lang="en-US" altLang="zh-CN" sz="2400" b="1" i="1" kern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zh-CN" sz="2400" b="1" kern="100" dirty="0">
                <a:solidFill>
                  <a:schemeClr val="bg1"/>
                </a:solidFill>
                <a:latin typeface="+mn-ea"/>
              </a:rPr>
              <a:t>（</a:t>
            </a:r>
            <a:r>
              <a:rPr lang="en-US" altLang="zh-CN" sz="2400" b="1" kern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zh-CN" altLang="zh-CN" sz="2400" b="1" kern="100" dirty="0">
                <a:solidFill>
                  <a:schemeClr val="bg1"/>
                </a:solidFill>
                <a:latin typeface="+mn-ea"/>
              </a:rPr>
              <a:t>）与行驶时间</a:t>
            </a:r>
            <a:r>
              <a:rPr lang="en-US" altLang="zh-CN" sz="2400" b="1" i="1" kern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zh-CN" sz="2400" b="1" kern="100" dirty="0">
                <a:solidFill>
                  <a:schemeClr val="bg1"/>
                </a:solidFill>
                <a:latin typeface="+mn-ea"/>
              </a:rPr>
              <a:t>（</a:t>
            </a:r>
            <a:r>
              <a:rPr lang="en-US" altLang="zh-CN" sz="2400" b="1" kern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zh-CN" altLang="zh-CN" sz="2400" b="1" kern="100" dirty="0">
                <a:solidFill>
                  <a:schemeClr val="bg1"/>
                </a:solidFill>
                <a:latin typeface="+mn-ea"/>
              </a:rPr>
              <a:t>）之间的关系式为</a:t>
            </a:r>
            <a:r>
              <a:rPr lang="en-US" altLang="zh-CN" sz="2400" b="1" i="1" kern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400" b="1" kern="100" dirty="0">
                <a:solidFill>
                  <a:schemeClr val="bg1"/>
                </a:solidFill>
                <a:latin typeface="+mn-ea"/>
              </a:rPr>
              <a:t>=</a:t>
            </a:r>
            <a:r>
              <a:rPr lang="en-US" altLang="zh-CN" sz="2400" b="1" kern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altLang="zh-CN" sz="2400" b="1" i="1" kern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zh-CN" sz="2400" b="1" kern="100" dirty="0">
                <a:solidFill>
                  <a:schemeClr val="bg1"/>
                </a:solidFill>
                <a:latin typeface="+mn-ea"/>
              </a:rPr>
              <a:t>，其中变量是</a:t>
            </a:r>
            <a:r>
              <a:rPr lang="zh-CN" altLang="en-US" sz="2400" b="1" kern="100" dirty="0">
                <a:solidFill>
                  <a:schemeClr val="bg1"/>
                </a:solidFill>
                <a:latin typeface="+mn-ea"/>
              </a:rPr>
              <a:t>（   ）</a:t>
            </a:r>
            <a:r>
              <a:rPr lang="en-US" altLang="zh-CN" sz="2400" b="1" kern="100" dirty="0">
                <a:solidFill>
                  <a:schemeClr val="bg1"/>
                </a:solidFill>
                <a:latin typeface="+mn-ea"/>
              </a:rPr>
              <a:t>.</a:t>
            </a:r>
            <a:endParaRPr lang="zh-CN" altLang="zh-CN" sz="2400" b="1" kern="100" dirty="0">
              <a:solidFill>
                <a:schemeClr val="bg1"/>
              </a:solidFill>
              <a:latin typeface="+mn-ea"/>
            </a:endParaRPr>
          </a:p>
          <a:p>
            <a:pPr algn="just">
              <a:spcAft>
                <a:spcPts val="0"/>
              </a:spcAft>
            </a:pPr>
            <a:r>
              <a:rPr lang="en-US" altLang="zh-CN" sz="2400" b="1" kern="100" dirty="0">
                <a:solidFill>
                  <a:schemeClr val="bg1"/>
                </a:solidFill>
                <a:latin typeface="+mn-ea"/>
              </a:rPr>
              <a:t>     </a:t>
            </a:r>
            <a:r>
              <a:rPr lang="en-US" altLang="zh-CN" sz="2400" b="1" kern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 kern="100" dirty="0">
                <a:solidFill>
                  <a:schemeClr val="bg1"/>
                </a:solidFill>
                <a:latin typeface="+mn-ea"/>
              </a:rPr>
              <a:t>.</a:t>
            </a:r>
            <a:r>
              <a:rPr lang="zh-CN" altLang="zh-CN" sz="2400" b="1" kern="100" dirty="0">
                <a:solidFill>
                  <a:schemeClr val="bg1"/>
                </a:solidFill>
                <a:latin typeface="+mn-ea"/>
              </a:rPr>
              <a:t>速度与路程 </a:t>
            </a:r>
            <a:r>
              <a:rPr lang="en-US" altLang="zh-CN" sz="2400" b="1" kern="100" dirty="0">
                <a:solidFill>
                  <a:schemeClr val="bg1"/>
                </a:solidFill>
                <a:latin typeface="+mn-ea"/>
              </a:rPr>
              <a:t>    </a:t>
            </a:r>
            <a:r>
              <a:rPr lang="en-US" altLang="zh-CN" sz="2400" b="1" kern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b="1" kern="100" dirty="0">
                <a:solidFill>
                  <a:schemeClr val="bg1"/>
                </a:solidFill>
                <a:latin typeface="+mn-ea"/>
              </a:rPr>
              <a:t>.</a:t>
            </a:r>
            <a:r>
              <a:rPr lang="zh-CN" altLang="zh-CN" sz="2400" b="1" kern="100" dirty="0">
                <a:solidFill>
                  <a:schemeClr val="bg1"/>
                </a:solidFill>
                <a:latin typeface="+mn-ea"/>
              </a:rPr>
              <a:t>速度与时间</a:t>
            </a:r>
            <a:r>
              <a:rPr lang="en-US" altLang="zh-CN" sz="2400" b="1" kern="100" dirty="0">
                <a:solidFill>
                  <a:schemeClr val="bg1"/>
                </a:solidFill>
                <a:latin typeface="+mn-ea"/>
              </a:rPr>
              <a:t>     </a:t>
            </a:r>
          </a:p>
          <a:p>
            <a:pPr algn="just">
              <a:spcAft>
                <a:spcPts val="0"/>
              </a:spcAft>
            </a:pPr>
            <a:r>
              <a:rPr lang="en-US" altLang="zh-CN" sz="2400" b="1" kern="100" dirty="0">
                <a:solidFill>
                  <a:schemeClr val="bg1"/>
                </a:solidFill>
                <a:latin typeface="+mn-ea"/>
              </a:rPr>
              <a:t>     </a:t>
            </a:r>
            <a:r>
              <a:rPr lang="en-US" altLang="zh-CN" sz="2400" b="1" kern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400" b="1" kern="100" dirty="0">
                <a:solidFill>
                  <a:schemeClr val="bg1"/>
                </a:solidFill>
                <a:latin typeface="+mn-ea"/>
              </a:rPr>
              <a:t>.</a:t>
            </a:r>
            <a:r>
              <a:rPr lang="zh-CN" altLang="zh-CN" sz="2400" b="1" kern="100" dirty="0">
                <a:solidFill>
                  <a:schemeClr val="bg1"/>
                </a:solidFill>
                <a:latin typeface="+mn-ea"/>
              </a:rPr>
              <a:t>时间与路程</a:t>
            </a:r>
            <a:r>
              <a:rPr lang="en-US" altLang="zh-CN" sz="2400" b="1" kern="100" dirty="0">
                <a:solidFill>
                  <a:schemeClr val="bg1"/>
                </a:solidFill>
                <a:latin typeface="+mn-ea"/>
              </a:rPr>
              <a:t>     </a:t>
            </a:r>
            <a:r>
              <a:rPr lang="en-US" altLang="zh-CN" sz="2400" b="1" kern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400" b="1" kern="100" dirty="0">
                <a:solidFill>
                  <a:schemeClr val="bg1"/>
                </a:solidFill>
                <a:latin typeface="+mn-ea"/>
              </a:rPr>
              <a:t>.</a:t>
            </a:r>
            <a:r>
              <a:rPr lang="zh-CN" altLang="zh-CN" sz="2400" b="1" kern="100" dirty="0">
                <a:solidFill>
                  <a:schemeClr val="bg1"/>
                </a:solidFill>
                <a:latin typeface="+mn-ea"/>
              </a:rPr>
              <a:t>速度、时间、路程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250A136-2BFB-43B4-A799-E4F4A2737BEF}"/>
              </a:ext>
            </a:extLst>
          </p:cNvPr>
          <p:cNvSpPr txBox="1"/>
          <p:nvPr/>
        </p:nvSpPr>
        <p:spPr>
          <a:xfrm>
            <a:off x="655093" y="3203142"/>
            <a:ext cx="862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kern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400" b="1" kern="1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下列曲线中，不能表示</a:t>
            </a:r>
            <a:r>
              <a:rPr lang="zh-CN" altLang="en-US" sz="2400" b="1" i="1" kern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y</a:t>
            </a:r>
            <a:r>
              <a:rPr lang="zh-CN" altLang="en-US" sz="2400" b="1" kern="1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是</a:t>
            </a:r>
            <a:r>
              <a:rPr lang="zh-CN" altLang="en-US" sz="2400" b="1" i="1" kern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x</a:t>
            </a:r>
            <a:r>
              <a:rPr lang="zh-CN" altLang="en-US" sz="2400" b="1" kern="1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的函数的是（   ）</a:t>
            </a:r>
            <a:r>
              <a:rPr lang="en-US" altLang="zh-CN" sz="2400" b="1" kern="1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.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5" name="图片 -2147482359" descr="C:\Users\Administrator\Desktop\未做图书\八上数学（浙教）练闯考教用２０１７\415.TIF">
            <a:extLst>
              <a:ext uri="{FF2B5EF4-FFF2-40B4-BE49-F238E27FC236}">
                <a16:creationId xmlns:a16="http://schemas.microsoft.com/office/drawing/2014/main" id="{E95725C7-8D32-41B1-91D7-FE36CA253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66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65" y="3806370"/>
            <a:ext cx="695325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图示 8">
            <a:extLst>
              <a:ext uri="{FF2B5EF4-FFF2-40B4-BE49-F238E27FC236}">
                <a16:creationId xmlns:a16="http://schemas.microsoft.com/office/drawing/2014/main" id="{57955996-141C-4138-BB65-AA5DEED80A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3597421"/>
              </p:ext>
            </p:extLst>
          </p:nvPr>
        </p:nvGraphicFramePr>
        <p:xfrm>
          <a:off x="2560320" y="429741"/>
          <a:ext cx="6426926" cy="681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7" name="图示 16">
            <a:extLst>
              <a:ext uri="{FF2B5EF4-FFF2-40B4-BE49-F238E27FC236}">
                <a16:creationId xmlns:a16="http://schemas.microsoft.com/office/drawing/2014/main" id="{B2EE22D1-774B-46BF-86F2-1CC853B1B3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479739"/>
              </p:ext>
            </p:extLst>
          </p:nvPr>
        </p:nvGraphicFramePr>
        <p:xfrm>
          <a:off x="7132663" y="1055589"/>
          <a:ext cx="4238170" cy="188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21" name="图示 20">
            <a:extLst>
              <a:ext uri="{FF2B5EF4-FFF2-40B4-BE49-F238E27FC236}">
                <a16:creationId xmlns:a16="http://schemas.microsoft.com/office/drawing/2014/main" id="{934100B7-5047-464E-A94F-56CBDA980D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2061739"/>
              </p:ext>
            </p:extLst>
          </p:nvPr>
        </p:nvGraphicFramePr>
        <p:xfrm>
          <a:off x="7225949" y="2574463"/>
          <a:ext cx="4238170" cy="188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18" name="文本框 17">
            <a:extLst>
              <a:ext uri="{FF2B5EF4-FFF2-40B4-BE49-F238E27FC236}">
                <a16:creationId xmlns:a16="http://schemas.microsoft.com/office/drawing/2014/main" id="{690A55B4-EFED-414B-B174-91330F844371}"/>
              </a:ext>
            </a:extLst>
          </p:cNvPr>
          <p:cNvSpPr txBox="1"/>
          <p:nvPr/>
        </p:nvSpPr>
        <p:spPr>
          <a:xfrm>
            <a:off x="3577545" y="1947421"/>
            <a:ext cx="409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400" b="1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AC9F96A-5952-40BD-8698-E38653A12160}"/>
              </a:ext>
            </a:extLst>
          </p:cNvPr>
          <p:cNvSpPr txBox="1"/>
          <p:nvPr/>
        </p:nvSpPr>
        <p:spPr>
          <a:xfrm>
            <a:off x="6536194" y="3179205"/>
            <a:ext cx="409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 sz="2400" b="1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611FFDF9-BF93-49D5-B102-E6B009E2B17F}"/>
              </a:ext>
            </a:extLst>
          </p:cNvPr>
          <p:cNvCxnSpPr/>
          <p:nvPr/>
        </p:nvCxnSpPr>
        <p:spPr>
          <a:xfrm>
            <a:off x="7242651" y="3895613"/>
            <a:ext cx="0" cy="1619794"/>
          </a:xfrm>
          <a:prstGeom prst="line">
            <a:avLst/>
          </a:prstGeom>
          <a:ln w="190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流程图: 接点 23">
            <a:extLst>
              <a:ext uri="{FF2B5EF4-FFF2-40B4-BE49-F238E27FC236}">
                <a16:creationId xmlns:a16="http://schemas.microsoft.com/office/drawing/2014/main" id="{5C36307F-9DD2-47E4-911E-30249580F8CD}"/>
              </a:ext>
            </a:extLst>
          </p:cNvPr>
          <p:cNvSpPr/>
          <p:nvPr/>
        </p:nvSpPr>
        <p:spPr>
          <a:xfrm>
            <a:off x="7203462" y="4266975"/>
            <a:ext cx="78377" cy="8955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流程图: 接点 26">
            <a:extLst>
              <a:ext uri="{FF2B5EF4-FFF2-40B4-BE49-F238E27FC236}">
                <a16:creationId xmlns:a16="http://schemas.microsoft.com/office/drawing/2014/main" id="{A7F1E8F8-0BF3-4886-862B-EC7B5CEF0E14}"/>
              </a:ext>
            </a:extLst>
          </p:cNvPr>
          <p:cNvSpPr/>
          <p:nvPr/>
        </p:nvSpPr>
        <p:spPr>
          <a:xfrm>
            <a:off x="7203462" y="4834196"/>
            <a:ext cx="78377" cy="8955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流程图: 接点 27">
            <a:extLst>
              <a:ext uri="{FF2B5EF4-FFF2-40B4-BE49-F238E27FC236}">
                <a16:creationId xmlns:a16="http://schemas.microsoft.com/office/drawing/2014/main" id="{185DA3C1-35A9-4F3B-983B-58A82A1BB527}"/>
              </a:ext>
            </a:extLst>
          </p:cNvPr>
          <p:cNvSpPr/>
          <p:nvPr/>
        </p:nvSpPr>
        <p:spPr>
          <a:xfrm>
            <a:off x="7203462" y="4583965"/>
            <a:ext cx="78377" cy="8955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590B396-01B3-4DEE-A651-2227AA23CC53}"/>
              </a:ext>
            </a:extLst>
          </p:cNvPr>
          <p:cNvSpPr txBox="1"/>
          <p:nvPr/>
        </p:nvSpPr>
        <p:spPr>
          <a:xfrm>
            <a:off x="553145" y="2369668"/>
            <a:ext cx="970855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+mj-ea"/>
                <a:ea typeface="+mj-ea"/>
              </a:rPr>
              <a:t>解析式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9A24D08-741C-4B3F-AA4D-55F7289ECB9D}"/>
              </a:ext>
            </a:extLst>
          </p:cNvPr>
          <p:cNvSpPr txBox="1"/>
          <p:nvPr/>
        </p:nvSpPr>
        <p:spPr>
          <a:xfrm>
            <a:off x="655093" y="3776557"/>
            <a:ext cx="722811" cy="382630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+mj-ea"/>
                <a:ea typeface="+mj-ea"/>
              </a:rPr>
              <a:t>图象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表格 2">
                <a:extLst>
                  <a:ext uri="{FF2B5EF4-FFF2-40B4-BE49-F238E27FC236}">
                    <a16:creationId xmlns:a16="http://schemas.microsoft.com/office/drawing/2014/main" id="{662D4947-E420-46AF-AD56-AECE70BECF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1643723"/>
                  </p:ext>
                </p:extLst>
              </p:nvPr>
            </p:nvGraphicFramePr>
            <p:xfrm>
              <a:off x="1624257" y="5622519"/>
              <a:ext cx="4621351" cy="7433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0193">
                      <a:extLst>
                        <a:ext uri="{9D8B030D-6E8A-4147-A177-3AD203B41FA5}">
                          <a16:colId xmlns:a16="http://schemas.microsoft.com/office/drawing/2014/main" val="2295498811"/>
                        </a:ext>
                      </a:extLst>
                    </a:gridCol>
                    <a:gridCol w="660193">
                      <a:extLst>
                        <a:ext uri="{9D8B030D-6E8A-4147-A177-3AD203B41FA5}">
                          <a16:colId xmlns:a16="http://schemas.microsoft.com/office/drawing/2014/main" val="1095166860"/>
                        </a:ext>
                      </a:extLst>
                    </a:gridCol>
                    <a:gridCol w="660193">
                      <a:extLst>
                        <a:ext uri="{9D8B030D-6E8A-4147-A177-3AD203B41FA5}">
                          <a16:colId xmlns:a16="http://schemas.microsoft.com/office/drawing/2014/main" val="1896378158"/>
                        </a:ext>
                      </a:extLst>
                    </a:gridCol>
                    <a:gridCol w="660193">
                      <a:extLst>
                        <a:ext uri="{9D8B030D-6E8A-4147-A177-3AD203B41FA5}">
                          <a16:colId xmlns:a16="http://schemas.microsoft.com/office/drawing/2014/main" val="2426508930"/>
                        </a:ext>
                      </a:extLst>
                    </a:gridCol>
                    <a:gridCol w="660193">
                      <a:extLst>
                        <a:ext uri="{9D8B030D-6E8A-4147-A177-3AD203B41FA5}">
                          <a16:colId xmlns:a16="http://schemas.microsoft.com/office/drawing/2014/main" val="3082179451"/>
                        </a:ext>
                      </a:extLst>
                    </a:gridCol>
                    <a:gridCol w="660193">
                      <a:extLst>
                        <a:ext uri="{9D8B030D-6E8A-4147-A177-3AD203B41FA5}">
                          <a16:colId xmlns:a16="http://schemas.microsoft.com/office/drawing/2014/main" val="1885726910"/>
                        </a:ext>
                      </a:extLst>
                    </a:gridCol>
                    <a:gridCol w="660193">
                      <a:extLst>
                        <a:ext uri="{9D8B030D-6E8A-4147-A177-3AD203B41FA5}">
                          <a16:colId xmlns:a16="http://schemas.microsoft.com/office/drawing/2014/main" val="1926531450"/>
                        </a:ext>
                      </a:extLst>
                    </a:gridCol>
                  </a:tblGrid>
                  <a:tr h="3716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zh-CN" altLang="en-US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/>
                            <a:t>…</a:t>
                          </a:r>
                          <a:endParaRPr lang="zh-CN" altLang="en-US" b="1" dirty="0"/>
                        </a:p>
                      </a:txBody>
                      <a:tcP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zh-CN" altLang="en-US" b="1" dirty="0"/>
                        </a:p>
                      </a:txBody>
                      <a:tcP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zh-CN" altLang="en-US" b="1" dirty="0"/>
                        </a:p>
                      </a:txBody>
                      <a:tcP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zh-CN" altLang="en-US" b="1" dirty="0"/>
                        </a:p>
                      </a:txBody>
                      <a:tcP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zh-CN" altLang="en-US" b="1" dirty="0"/>
                        </a:p>
                      </a:txBody>
                      <a:tcP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/>
                            <a:t>…</a:t>
                          </a:r>
                          <a:endParaRPr lang="zh-CN" altLang="en-US" b="1" dirty="0"/>
                        </a:p>
                      </a:txBody>
                      <a:tcP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4374001"/>
                      </a:ext>
                    </a:extLst>
                  </a:tr>
                  <a:tr h="3716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i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  <a:endParaRPr lang="zh-CN" altLang="en-US" b="1" i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bg1"/>
                              </a:solidFill>
                            </a:rPr>
                            <a:t>…</a:t>
                          </a:r>
                          <a:endParaRPr lang="zh-CN" alt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zh-CN" alt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zh-CN" alt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zh-CN" alt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zh-CN" alt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bg1"/>
                              </a:solidFill>
                            </a:rPr>
                            <a:t>…</a:t>
                          </a:r>
                          <a:endParaRPr lang="zh-CN" alt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505016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表格 2">
                <a:extLst>
                  <a:ext uri="{FF2B5EF4-FFF2-40B4-BE49-F238E27FC236}">
                    <a16:creationId xmlns:a16="http://schemas.microsoft.com/office/drawing/2014/main" id="{662D4947-E420-46AF-AD56-AECE70BECF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1643723"/>
                  </p:ext>
                </p:extLst>
              </p:nvPr>
            </p:nvGraphicFramePr>
            <p:xfrm>
              <a:off x="1624257" y="5622519"/>
              <a:ext cx="4621351" cy="7433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0193">
                      <a:extLst>
                        <a:ext uri="{9D8B030D-6E8A-4147-A177-3AD203B41FA5}">
                          <a16:colId xmlns:a16="http://schemas.microsoft.com/office/drawing/2014/main" val="2295498811"/>
                        </a:ext>
                      </a:extLst>
                    </a:gridCol>
                    <a:gridCol w="660193">
                      <a:extLst>
                        <a:ext uri="{9D8B030D-6E8A-4147-A177-3AD203B41FA5}">
                          <a16:colId xmlns:a16="http://schemas.microsoft.com/office/drawing/2014/main" val="1095166860"/>
                        </a:ext>
                      </a:extLst>
                    </a:gridCol>
                    <a:gridCol w="660193">
                      <a:extLst>
                        <a:ext uri="{9D8B030D-6E8A-4147-A177-3AD203B41FA5}">
                          <a16:colId xmlns:a16="http://schemas.microsoft.com/office/drawing/2014/main" val="1896378158"/>
                        </a:ext>
                      </a:extLst>
                    </a:gridCol>
                    <a:gridCol w="660193">
                      <a:extLst>
                        <a:ext uri="{9D8B030D-6E8A-4147-A177-3AD203B41FA5}">
                          <a16:colId xmlns:a16="http://schemas.microsoft.com/office/drawing/2014/main" val="2426508930"/>
                        </a:ext>
                      </a:extLst>
                    </a:gridCol>
                    <a:gridCol w="660193">
                      <a:extLst>
                        <a:ext uri="{9D8B030D-6E8A-4147-A177-3AD203B41FA5}">
                          <a16:colId xmlns:a16="http://schemas.microsoft.com/office/drawing/2014/main" val="3082179451"/>
                        </a:ext>
                      </a:extLst>
                    </a:gridCol>
                    <a:gridCol w="660193">
                      <a:extLst>
                        <a:ext uri="{9D8B030D-6E8A-4147-A177-3AD203B41FA5}">
                          <a16:colId xmlns:a16="http://schemas.microsoft.com/office/drawing/2014/main" val="1885726910"/>
                        </a:ext>
                      </a:extLst>
                    </a:gridCol>
                    <a:gridCol w="660193">
                      <a:extLst>
                        <a:ext uri="{9D8B030D-6E8A-4147-A177-3AD203B41FA5}">
                          <a16:colId xmlns:a16="http://schemas.microsoft.com/office/drawing/2014/main" val="1926531450"/>
                        </a:ext>
                      </a:extLst>
                    </a:gridCol>
                  </a:tblGrid>
                  <a:tr h="3716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zh-CN" altLang="en-US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/>
                            <a:t>…</a:t>
                          </a:r>
                          <a:endParaRPr lang="zh-CN" altLang="en-US" b="1" dirty="0"/>
                        </a:p>
                      </a:txBody>
                      <a:tcP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0"/>
                          <a:stretch>
                            <a:fillRect l="-201852" t="-8065" r="-405556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0"/>
                          <a:stretch>
                            <a:fillRect l="-299083" t="-8065" r="-301835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0"/>
                          <a:stretch>
                            <a:fillRect l="-402778" t="-8065" r="-204630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0"/>
                          <a:stretch>
                            <a:fillRect l="-498165" t="-8065" r="-102752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/>
                            <a:t>…</a:t>
                          </a:r>
                          <a:endParaRPr lang="zh-CN" altLang="en-US" b="1" dirty="0"/>
                        </a:p>
                      </a:txBody>
                      <a:tcP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4374001"/>
                      </a:ext>
                    </a:extLst>
                  </a:tr>
                  <a:tr h="3716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i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  <a:endParaRPr lang="zh-CN" altLang="en-US" b="1" i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bg1"/>
                              </a:solidFill>
                            </a:rPr>
                            <a:t>…</a:t>
                          </a:r>
                          <a:endParaRPr lang="zh-CN" alt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0"/>
                          <a:stretch>
                            <a:fillRect l="-201852" t="-109836" r="-405556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0"/>
                          <a:stretch>
                            <a:fillRect l="-299083" t="-109836" r="-301835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0"/>
                          <a:stretch>
                            <a:fillRect l="-402778" t="-109836" r="-204630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0"/>
                          <a:stretch>
                            <a:fillRect l="-498165" t="-109836" r="-102752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bg1"/>
                              </a:solidFill>
                            </a:rPr>
                            <a:t>…</a:t>
                          </a:r>
                          <a:endParaRPr lang="zh-CN" alt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5050165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9" name="文本框 28">
            <a:extLst>
              <a:ext uri="{FF2B5EF4-FFF2-40B4-BE49-F238E27FC236}">
                <a16:creationId xmlns:a16="http://schemas.microsoft.com/office/drawing/2014/main" id="{228DCFF8-DBAD-4EEC-A9F5-9B174DC2EA89}"/>
              </a:ext>
            </a:extLst>
          </p:cNvPr>
          <p:cNvSpPr txBox="1"/>
          <p:nvPr/>
        </p:nvSpPr>
        <p:spPr>
          <a:xfrm>
            <a:off x="677166" y="5437853"/>
            <a:ext cx="722811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+mj-ea"/>
                <a:ea typeface="+mj-ea"/>
              </a:rPr>
              <a:t>列表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61DA8C64-ED5F-4727-BBA6-E46508CC1032}"/>
              </a:ext>
            </a:extLst>
          </p:cNvPr>
          <p:cNvGrpSpPr/>
          <p:nvPr/>
        </p:nvGrpSpPr>
        <p:grpSpPr>
          <a:xfrm>
            <a:off x="8487866" y="4159187"/>
            <a:ext cx="3085355" cy="2315251"/>
            <a:chOff x="8487866" y="4159187"/>
            <a:chExt cx="3085355" cy="2315251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708A7BCB-3DDA-413E-9832-25736B270D47}"/>
                </a:ext>
              </a:extLst>
            </p:cNvPr>
            <p:cNvSpPr txBox="1"/>
            <p:nvPr/>
          </p:nvSpPr>
          <p:spPr>
            <a:xfrm>
              <a:off x="8987246" y="4421302"/>
              <a:ext cx="2585975" cy="205313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+mj-ea"/>
                  <a:ea typeface="+mj-ea"/>
                </a:rPr>
                <a:t>在一个变化过程中，如果有两个变量</a:t>
              </a:r>
              <a:r>
                <a:rPr lang="en-US" altLang="zh-CN" b="1" i="1" dirty="0">
                  <a:solidFill>
                    <a:schemeClr val="bg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x</a:t>
              </a:r>
              <a:r>
                <a:rPr lang="zh-CN" altLang="en-US" b="1" dirty="0">
                  <a:solidFill>
                    <a:schemeClr val="bg1"/>
                  </a:solidFill>
                  <a:latin typeface="+mj-ea"/>
                  <a:ea typeface="+mj-ea"/>
                </a:rPr>
                <a:t>与</a:t>
              </a:r>
              <a:r>
                <a:rPr lang="en-US" altLang="zh-CN" b="1" i="1" dirty="0">
                  <a:solidFill>
                    <a:schemeClr val="bg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y</a:t>
              </a:r>
              <a:r>
                <a:rPr lang="en-US" altLang="zh-CN" b="1" dirty="0">
                  <a:solidFill>
                    <a:schemeClr val="bg1"/>
                  </a:solidFill>
                  <a:latin typeface="+mj-ea"/>
                  <a:ea typeface="+mj-ea"/>
                </a:rPr>
                <a:t>,</a:t>
              </a:r>
              <a:r>
                <a:rPr lang="zh-CN" altLang="en-US" b="1" dirty="0">
                  <a:solidFill>
                    <a:schemeClr val="bg1"/>
                  </a:solidFill>
                  <a:latin typeface="+mj-ea"/>
                  <a:ea typeface="+mj-ea"/>
                </a:rPr>
                <a:t>并且对于</a:t>
              </a:r>
              <a:r>
                <a:rPr lang="en-US" altLang="zh-CN" b="1" i="1" dirty="0">
                  <a:solidFill>
                    <a:schemeClr val="bg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x</a:t>
              </a:r>
              <a:r>
                <a:rPr lang="zh-CN" altLang="en-US" b="1" dirty="0">
                  <a:solidFill>
                    <a:schemeClr val="bg1"/>
                  </a:solidFill>
                  <a:latin typeface="+mj-ea"/>
                  <a:ea typeface="+mj-ea"/>
                </a:rPr>
                <a:t>的每一个确定的值，</a:t>
              </a:r>
              <a:r>
                <a:rPr lang="en-US" altLang="zh-CN" b="1" i="1" dirty="0">
                  <a:solidFill>
                    <a:schemeClr val="bg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y</a:t>
              </a:r>
              <a:r>
                <a:rPr lang="zh-CN" altLang="en-US" b="1" dirty="0">
                  <a:solidFill>
                    <a:schemeClr val="bg1"/>
                  </a:solidFill>
                  <a:latin typeface="+mj-ea"/>
                  <a:ea typeface="+mj-ea"/>
                </a:rPr>
                <a:t>都有唯一确定的值与其对应，那么</a:t>
              </a:r>
              <a:r>
                <a:rPr lang="en-US" altLang="zh-CN" b="1" i="1" dirty="0">
                  <a:solidFill>
                    <a:schemeClr val="bg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x</a:t>
              </a:r>
              <a:r>
                <a:rPr lang="zh-CN" altLang="en-US" b="1" dirty="0">
                  <a:solidFill>
                    <a:schemeClr val="bg1"/>
                  </a:solidFill>
                  <a:latin typeface="+mj-ea"/>
                  <a:ea typeface="+mj-ea"/>
                </a:rPr>
                <a:t>叫做自变量，</a:t>
              </a:r>
              <a:r>
                <a:rPr lang="en-US" altLang="zh-CN" b="1" i="1" dirty="0">
                  <a:solidFill>
                    <a:schemeClr val="bg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y</a:t>
              </a:r>
              <a:r>
                <a:rPr lang="zh-CN" altLang="en-US" b="1" dirty="0">
                  <a:solidFill>
                    <a:schemeClr val="bg1"/>
                  </a:solidFill>
                  <a:latin typeface="+mj-ea"/>
                  <a:ea typeface="+mj-ea"/>
                </a:rPr>
                <a:t>是</a:t>
              </a:r>
              <a:r>
                <a:rPr lang="en-US" altLang="zh-CN" b="1" i="1" dirty="0">
                  <a:solidFill>
                    <a:schemeClr val="bg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x</a:t>
              </a:r>
              <a:r>
                <a:rPr lang="zh-CN" altLang="en-US" b="1" dirty="0">
                  <a:solidFill>
                    <a:schemeClr val="bg1"/>
                  </a:solidFill>
                  <a:latin typeface="+mj-ea"/>
                  <a:ea typeface="+mj-ea"/>
                </a:rPr>
                <a:t>的函数</a:t>
              </a:r>
              <a:r>
                <a:rPr lang="en-US" altLang="zh-CN" b="1" dirty="0">
                  <a:solidFill>
                    <a:schemeClr val="bg1"/>
                  </a:solidFill>
                  <a:latin typeface="+mj-ea"/>
                  <a:ea typeface="+mj-ea"/>
                </a:rPr>
                <a:t>.</a:t>
              </a:r>
              <a:endParaRPr lang="zh-CN" altLang="en-US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81E6DE5E-585B-4D05-A3B8-327A791D0AA2}"/>
                </a:ext>
              </a:extLst>
            </p:cNvPr>
            <p:cNvGrpSpPr/>
            <p:nvPr/>
          </p:nvGrpSpPr>
          <p:grpSpPr>
            <a:xfrm>
              <a:off x="8487866" y="4159187"/>
              <a:ext cx="3057416" cy="2308271"/>
              <a:chOff x="8487866" y="4159187"/>
              <a:chExt cx="3057416" cy="2308271"/>
            </a:xfrm>
          </p:grpSpPr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3A441CD8-C81D-43C1-BE42-048F07FF5448}"/>
                  </a:ext>
                </a:extLst>
              </p:cNvPr>
              <p:cNvSpPr/>
              <p:nvPr/>
            </p:nvSpPr>
            <p:spPr>
              <a:xfrm>
                <a:off x="8959326" y="4414322"/>
                <a:ext cx="2585956" cy="2053136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" name="箭头: 左弧形 6">
                <a:extLst>
                  <a:ext uri="{FF2B5EF4-FFF2-40B4-BE49-F238E27FC236}">
                    <a16:creationId xmlns:a16="http://schemas.microsoft.com/office/drawing/2014/main" id="{D38A8903-C44F-4C3A-94C2-3F5104151782}"/>
                  </a:ext>
                </a:extLst>
              </p:cNvPr>
              <p:cNvSpPr/>
              <p:nvPr/>
            </p:nvSpPr>
            <p:spPr>
              <a:xfrm>
                <a:off x="8487866" y="4159187"/>
                <a:ext cx="390297" cy="764561"/>
              </a:xfrm>
              <a:prstGeom prst="curvedRigh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Graphic spid="21" grpId="0">
        <p:bldAsOne/>
      </p:bldGraphic>
      <p:bldP spid="18" grpId="0"/>
      <p:bldP spid="23" grpId="0"/>
      <p:bldP spid="24" grpId="0" animBg="1"/>
      <p:bldP spid="27" grpId="0" animBg="1"/>
      <p:bldP spid="28" grpId="0" animBg="1"/>
      <p:bldP spid="19" grpId="0" animBg="1"/>
      <p:bldP spid="20" grpId="0" animBg="1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CAD507FD-1669-46EF-9072-C9C7DE80F28A}"/>
              </a:ext>
            </a:extLst>
          </p:cNvPr>
          <p:cNvCxnSpPr/>
          <p:nvPr/>
        </p:nvCxnSpPr>
        <p:spPr>
          <a:xfrm>
            <a:off x="655093" y="1078173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A606112C-1702-4681-9190-9B4699A43224}"/>
              </a:ext>
            </a:extLst>
          </p:cNvPr>
          <p:cNvGrpSpPr/>
          <p:nvPr/>
        </p:nvGrpSpPr>
        <p:grpSpPr>
          <a:xfrm>
            <a:off x="4528339" y="350489"/>
            <a:ext cx="2878812" cy="630849"/>
            <a:chOff x="2233324" y="0"/>
            <a:chExt cx="2878812" cy="630849"/>
          </a:xfrm>
        </p:grpSpPr>
        <p:sp>
          <p:nvSpPr>
            <p:cNvPr id="56" name="矩形: 圆角 55">
              <a:extLst>
                <a:ext uri="{FF2B5EF4-FFF2-40B4-BE49-F238E27FC236}">
                  <a16:creationId xmlns:a16="http://schemas.microsoft.com/office/drawing/2014/main" id="{B816778B-999D-466E-8D19-3CD2786F6BAD}"/>
                </a:ext>
              </a:extLst>
            </p:cNvPr>
            <p:cNvSpPr/>
            <p:nvPr/>
          </p:nvSpPr>
          <p:spPr>
            <a:xfrm>
              <a:off x="2233324" y="0"/>
              <a:ext cx="2878812" cy="630849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7" name="矩形: 圆角 4">
              <a:extLst>
                <a:ext uri="{FF2B5EF4-FFF2-40B4-BE49-F238E27FC236}">
                  <a16:creationId xmlns:a16="http://schemas.microsoft.com/office/drawing/2014/main" id="{BE213FB2-1BF4-40DE-AA84-85927F6134FB}"/>
                </a:ext>
              </a:extLst>
            </p:cNvPr>
            <p:cNvSpPr txBox="1"/>
            <p:nvPr/>
          </p:nvSpPr>
          <p:spPr>
            <a:xfrm>
              <a:off x="2264120" y="30796"/>
              <a:ext cx="2817220" cy="5692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方法归纳</a:t>
              </a:r>
              <a:endParaRPr lang="zh-CN" altLang="en-US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: 对角圆角 6">
                <a:extLst>
                  <a:ext uri="{FF2B5EF4-FFF2-40B4-BE49-F238E27FC236}">
                    <a16:creationId xmlns:a16="http://schemas.microsoft.com/office/drawing/2014/main" id="{57296375-9755-4801-9F0E-DCDA3E2374FF}"/>
                  </a:ext>
                </a:extLst>
              </p:cNvPr>
              <p:cNvSpPr/>
              <p:nvPr/>
            </p:nvSpPr>
            <p:spPr>
              <a:xfrm>
                <a:off x="2087592" y="1373016"/>
                <a:ext cx="7798280" cy="3617427"/>
              </a:xfrm>
              <a:prstGeom prst="round2DiagRect">
                <a:avLst/>
              </a:prstGeom>
              <a:solidFill>
                <a:srgbClr val="D56509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一次函数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zh-CN" sz="2800" b="1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1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𝒌𝒙</m:t>
                    </m:r>
                    <m:r>
                      <a:rPr lang="en-US" altLang="zh-CN" sz="2800" b="1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b="1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𝒃</m:t>
                    </m:r>
                    <m:r>
                      <m:rPr>
                        <m:nor/>
                      </m:rPr>
                      <a:rPr lang="zh-CN" altLang="en-US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</a:rPr>
                      <m:t>（</m:t>
                    </m:r>
                    <m:r>
                      <a:rPr lang="en-US" altLang="zh-CN" sz="28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zh-CN" sz="28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CN" sz="28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m:rPr>
                        <m:nor/>
                      </m:rPr>
                      <a:rPr lang="zh-CN" altLang="en-US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</a:rPr>
                      <m:t>）</m:t>
                    </m:r>
                  </m:oMath>
                </a14:m>
                <a:r>
                  <a:rPr lang="zh-CN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， 系数</a:t>
                </a:r>
                <a:r>
                  <a:rPr lang="en-US" altLang="zh-CN" sz="2800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决定了直线的倾斜程度，</a:t>
                </a:r>
                <a:r>
                  <a:rPr lang="zh-CN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系数</a:t>
                </a:r>
                <a:r>
                  <a:rPr lang="en-US" altLang="zh-CN" sz="2800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表示直线与</a:t>
                </a:r>
                <a:r>
                  <a:rPr lang="en-US" altLang="zh-CN" sz="2800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轴交点的纵坐标</a:t>
                </a:r>
                <a:r>
                  <a:rPr lang="en-US" altLang="zh-CN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如果</a:t>
                </a:r>
                <a:r>
                  <a:rPr lang="en-US" altLang="zh-CN" sz="2800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不变，</a:t>
                </a:r>
                <a:r>
                  <a:rPr lang="en-US" altLang="zh-CN" sz="2800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变化，则直线在进行上下平移；</a:t>
                </a:r>
                <a:endParaRPr lang="en-US" altLang="zh-C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如果</a:t>
                </a:r>
                <a:r>
                  <a:rPr lang="en-US" altLang="zh-CN" sz="2800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不变，</a:t>
                </a:r>
                <a:r>
                  <a:rPr lang="en-US" altLang="zh-CN" sz="2800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变化，则直线绕点（</a:t>
                </a:r>
                <a:r>
                  <a:rPr lang="en-US" altLang="zh-CN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，</a:t>
                </a:r>
                <a:r>
                  <a:rPr lang="en-US" altLang="zh-CN" sz="2800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）旋转</a:t>
                </a:r>
                <a:r>
                  <a:rPr lang="en-US" altLang="zh-CN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  <a:endParaRPr lang="zh-CN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矩形: 对角圆角 6">
                <a:extLst>
                  <a:ext uri="{FF2B5EF4-FFF2-40B4-BE49-F238E27FC236}">
                    <a16:creationId xmlns:a16="http://schemas.microsoft.com/office/drawing/2014/main" id="{57296375-9755-4801-9F0E-DCDA3E2374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592" y="1373016"/>
                <a:ext cx="7798280" cy="3617427"/>
              </a:xfrm>
              <a:prstGeom prst="round2Diag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785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接连接符 32"/>
          <p:cNvCxnSpPr/>
          <p:nvPr/>
        </p:nvCxnSpPr>
        <p:spPr>
          <a:xfrm>
            <a:off x="690653" y="1095318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>
            <a:extLst>
              <a:ext uri="{FF2B5EF4-FFF2-40B4-BE49-F238E27FC236}">
                <a16:creationId xmlns:a16="http://schemas.microsoft.com/office/drawing/2014/main" id="{916C1E2F-C6E1-4D5C-BCDF-CCB711D275FB}"/>
              </a:ext>
            </a:extLst>
          </p:cNvPr>
          <p:cNvGrpSpPr/>
          <p:nvPr/>
        </p:nvGrpSpPr>
        <p:grpSpPr>
          <a:xfrm>
            <a:off x="4552899" y="347387"/>
            <a:ext cx="2878812" cy="630849"/>
            <a:chOff x="2233324" y="0"/>
            <a:chExt cx="2878812" cy="630849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CB878108-9948-45E8-A7D0-0C303EA0575E}"/>
                </a:ext>
              </a:extLst>
            </p:cNvPr>
            <p:cNvSpPr/>
            <p:nvPr/>
          </p:nvSpPr>
          <p:spPr>
            <a:xfrm>
              <a:off x="2233324" y="0"/>
              <a:ext cx="2878812" cy="630849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矩形: 圆角 4">
              <a:extLst>
                <a:ext uri="{FF2B5EF4-FFF2-40B4-BE49-F238E27FC236}">
                  <a16:creationId xmlns:a16="http://schemas.microsoft.com/office/drawing/2014/main" id="{F4328F1C-1B4A-4DA4-9E7A-E0756E102C89}"/>
                </a:ext>
              </a:extLst>
            </p:cNvPr>
            <p:cNvSpPr txBox="1"/>
            <p:nvPr/>
          </p:nvSpPr>
          <p:spPr>
            <a:xfrm>
              <a:off x="2264120" y="30796"/>
              <a:ext cx="2817220" cy="5692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总结归纳</a:t>
              </a:r>
              <a:endParaRPr lang="zh-CN" altLang="en-US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9" name="图示 8">
            <a:extLst>
              <a:ext uri="{FF2B5EF4-FFF2-40B4-BE49-F238E27FC236}">
                <a16:creationId xmlns:a16="http://schemas.microsoft.com/office/drawing/2014/main" id="{DA98F5A0-A7A4-4EA1-9283-49C9D42176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0232856"/>
              </p:ext>
            </p:extLst>
          </p:nvPr>
        </p:nvGraphicFramePr>
        <p:xfrm>
          <a:off x="6095166" y="1368906"/>
          <a:ext cx="7610763" cy="4120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0" name="图示 19">
            <a:extLst>
              <a:ext uri="{FF2B5EF4-FFF2-40B4-BE49-F238E27FC236}">
                <a16:creationId xmlns:a16="http://schemas.microsoft.com/office/drawing/2014/main" id="{06612266-13B9-48F8-8418-FD5F49115B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1286948"/>
              </p:ext>
            </p:extLst>
          </p:nvPr>
        </p:nvGraphicFramePr>
        <p:xfrm>
          <a:off x="188512" y="1425033"/>
          <a:ext cx="7610763" cy="4120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5825D4D-6988-460A-AD05-1653B6F526F4}"/>
              </a:ext>
            </a:extLst>
          </p:cNvPr>
          <p:cNvGrpSpPr/>
          <p:nvPr/>
        </p:nvGrpSpPr>
        <p:grpSpPr>
          <a:xfrm>
            <a:off x="4552899" y="347387"/>
            <a:ext cx="2878812" cy="630849"/>
            <a:chOff x="2233324" y="0"/>
            <a:chExt cx="2878812" cy="630849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664919ED-20B1-4744-9DC2-77D625DDC010}"/>
                </a:ext>
              </a:extLst>
            </p:cNvPr>
            <p:cNvSpPr/>
            <p:nvPr/>
          </p:nvSpPr>
          <p:spPr>
            <a:xfrm>
              <a:off x="2233324" y="0"/>
              <a:ext cx="2878812" cy="630849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" name="矩形: 圆角 4">
              <a:extLst>
                <a:ext uri="{FF2B5EF4-FFF2-40B4-BE49-F238E27FC236}">
                  <a16:creationId xmlns:a16="http://schemas.microsoft.com/office/drawing/2014/main" id="{3FBC7C2D-754A-4B86-A706-966B4707A9C6}"/>
                </a:ext>
              </a:extLst>
            </p:cNvPr>
            <p:cNvSpPr txBox="1"/>
            <p:nvPr/>
          </p:nvSpPr>
          <p:spPr>
            <a:xfrm>
              <a:off x="2264120" y="30796"/>
              <a:ext cx="2817220" cy="5692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3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作业布置</a:t>
              </a:r>
            </a:p>
          </p:txBody>
        </p:sp>
      </p:grp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274FEC8-AB36-445F-AD90-62B99BDC73DB}"/>
              </a:ext>
            </a:extLst>
          </p:cNvPr>
          <p:cNvCxnSpPr/>
          <p:nvPr/>
        </p:nvCxnSpPr>
        <p:spPr>
          <a:xfrm>
            <a:off x="690653" y="1095318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>
            <a:extLst>
              <a:ext uri="{FF2B5EF4-FFF2-40B4-BE49-F238E27FC236}">
                <a16:creationId xmlns:a16="http://schemas.microsoft.com/office/drawing/2014/main" id="{DB1BF856-4E46-4C48-A72F-B85C40A78C40}"/>
              </a:ext>
            </a:extLst>
          </p:cNvPr>
          <p:cNvGrpSpPr/>
          <p:nvPr/>
        </p:nvGrpSpPr>
        <p:grpSpPr>
          <a:xfrm>
            <a:off x="4506719" y="1612006"/>
            <a:ext cx="3047594" cy="3342349"/>
            <a:chOff x="1010311" y="1787369"/>
            <a:chExt cx="4861828" cy="4274034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9B77C2D6-C2CF-45D9-B883-2202E732F72F}"/>
                </a:ext>
              </a:extLst>
            </p:cNvPr>
            <p:cNvGrpSpPr/>
            <p:nvPr/>
          </p:nvGrpSpPr>
          <p:grpSpPr>
            <a:xfrm>
              <a:off x="1010311" y="1787369"/>
              <a:ext cx="4861828" cy="4274034"/>
              <a:chOff x="1027778" y="1681316"/>
              <a:chExt cx="4861828" cy="4274034"/>
            </a:xfrm>
          </p:grpSpPr>
          <p:sp>
            <p:nvSpPr>
              <p:cNvPr id="9" name="矩形: 折角 8">
                <a:extLst>
                  <a:ext uri="{FF2B5EF4-FFF2-40B4-BE49-F238E27FC236}">
                    <a16:creationId xmlns:a16="http://schemas.microsoft.com/office/drawing/2014/main" id="{A2662667-76F2-4C23-A206-02A7D3BEEC3A}"/>
                  </a:ext>
                </a:extLst>
              </p:cNvPr>
              <p:cNvSpPr/>
              <p:nvPr/>
            </p:nvSpPr>
            <p:spPr>
              <a:xfrm>
                <a:off x="1027778" y="1681316"/>
                <a:ext cx="4861828" cy="4274034"/>
              </a:xfrm>
              <a:prstGeom prst="foldedCorner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/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:a16="http://schemas.microsoft.com/office/drawing/2014/main" id="{B5E04250-8D87-467C-8726-4C393E707700}"/>
                  </a:ext>
                </a:extLst>
              </p:cNvPr>
              <p:cNvSpPr/>
              <p:nvPr/>
            </p:nvSpPr>
            <p:spPr>
              <a:xfrm>
                <a:off x="1055008" y="2040906"/>
                <a:ext cx="1282777" cy="1324851"/>
              </a:xfrm>
              <a:custGeom>
                <a:avLst/>
                <a:gdLst>
                  <a:gd name="connsiteX0" fmla="*/ 0 w 861826"/>
                  <a:gd name="connsiteY0" fmla="*/ 0 h 800045"/>
                  <a:gd name="connsiteX1" fmla="*/ 861826 w 861826"/>
                  <a:gd name="connsiteY1" fmla="*/ 0 h 800045"/>
                  <a:gd name="connsiteX2" fmla="*/ 861826 w 861826"/>
                  <a:gd name="connsiteY2" fmla="*/ 800045 h 800045"/>
                  <a:gd name="connsiteX3" fmla="*/ 0 w 861826"/>
                  <a:gd name="connsiteY3" fmla="*/ 800045 h 800045"/>
                  <a:gd name="connsiteX4" fmla="*/ 0 w 861826"/>
                  <a:gd name="connsiteY4" fmla="*/ 0 h 800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1826" h="800045">
                    <a:moveTo>
                      <a:pt x="0" y="0"/>
                    </a:moveTo>
                    <a:lnTo>
                      <a:pt x="861826" y="0"/>
                    </a:lnTo>
                    <a:lnTo>
                      <a:pt x="861826" y="800045"/>
                    </a:lnTo>
                    <a:lnTo>
                      <a:pt x="0" y="80004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6680" tIns="106680" rIns="106680" bIns="106680" numCol="1" spcCol="1270" anchor="t" anchorCtr="0">
                <a:noAutofit/>
              </a:bodyPr>
              <a:lstStyle/>
              <a:p>
                <a:pPr marL="0" lvl="0" indent="0" algn="l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2400" b="1" kern="1200" dirty="0"/>
              </a:p>
            </p:txBody>
          </p:sp>
        </p:grpSp>
        <p:sp>
          <p:nvSpPr>
            <p:cNvPr id="8" name="直接连接符 7">
              <a:extLst>
                <a:ext uri="{FF2B5EF4-FFF2-40B4-BE49-F238E27FC236}">
                  <a16:creationId xmlns:a16="http://schemas.microsoft.com/office/drawing/2014/main" id="{5F87D89B-9E70-49C5-8E8F-F730A39076EF}"/>
                </a:ext>
              </a:extLst>
            </p:cNvPr>
            <p:cNvSpPr/>
            <p:nvPr/>
          </p:nvSpPr>
          <p:spPr>
            <a:xfrm flipV="1">
              <a:off x="1256590" y="1958973"/>
              <a:ext cx="4334315" cy="0"/>
            </a:xfrm>
            <a:prstGeom prst="line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1862EE67-ECCF-4B2B-8C73-A24BF4E2AC15}"/>
              </a:ext>
            </a:extLst>
          </p:cNvPr>
          <p:cNvSpPr txBox="1"/>
          <p:nvPr/>
        </p:nvSpPr>
        <p:spPr>
          <a:xfrm>
            <a:off x="4793017" y="2004365"/>
            <a:ext cx="2807476" cy="2245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/>
              <a:t>课本第</a:t>
            </a:r>
            <a:r>
              <a:rPr lang="en-US" altLang="zh-CN" sz="2400" b="1" dirty="0"/>
              <a:t>107</a:t>
            </a:r>
            <a:r>
              <a:rPr lang="zh-CN" altLang="en-US" sz="2400" b="1" dirty="0"/>
              <a:t>页</a:t>
            </a:r>
            <a:endParaRPr lang="en-US" altLang="zh-CN" sz="2400" b="1" dirty="0"/>
          </a:p>
          <a:p>
            <a:pPr>
              <a:lnSpc>
                <a:spcPct val="150000"/>
              </a:lnSpc>
            </a:pPr>
            <a:r>
              <a:rPr lang="zh-CN" altLang="en-US" sz="2400" b="1" dirty="0"/>
              <a:t>       第</a:t>
            </a:r>
            <a:r>
              <a:rPr lang="en-US" altLang="zh-CN" sz="2400" b="1" dirty="0"/>
              <a:t>3</a:t>
            </a:r>
            <a:r>
              <a:rPr lang="zh-CN" altLang="en-US" sz="2400" b="1" dirty="0"/>
              <a:t>题、第</a:t>
            </a:r>
            <a:r>
              <a:rPr lang="en-US" altLang="zh-CN" sz="2400" b="1" dirty="0"/>
              <a:t>4</a:t>
            </a:r>
            <a:r>
              <a:rPr lang="zh-CN" altLang="en-US" sz="2400" b="1" dirty="0"/>
              <a:t>题</a:t>
            </a:r>
            <a:endParaRPr lang="en-US" altLang="zh-CN" sz="2400" b="1" dirty="0"/>
          </a:p>
          <a:p>
            <a:pPr>
              <a:lnSpc>
                <a:spcPct val="150000"/>
              </a:lnSpc>
            </a:pPr>
            <a:r>
              <a:rPr lang="zh-CN" altLang="en-US" sz="2400" b="1" dirty="0"/>
              <a:t>课本第</a:t>
            </a:r>
            <a:r>
              <a:rPr lang="en-US" altLang="zh-CN" sz="2400" b="1" dirty="0"/>
              <a:t>108</a:t>
            </a:r>
            <a:r>
              <a:rPr lang="zh-CN" altLang="en-US" sz="2400" b="1" dirty="0"/>
              <a:t>页</a:t>
            </a:r>
            <a:endParaRPr lang="en-US" altLang="zh-CN" sz="2400" b="1" dirty="0"/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        </a:t>
            </a:r>
            <a:r>
              <a:rPr lang="zh-CN" altLang="en-US" sz="2400" b="1" dirty="0"/>
              <a:t>第</a:t>
            </a:r>
            <a:r>
              <a:rPr lang="en-US" altLang="zh-CN" sz="2400" b="1" dirty="0"/>
              <a:t>10</a:t>
            </a:r>
            <a:r>
              <a:rPr lang="zh-CN" altLang="en-US" sz="2400" b="1" dirty="0"/>
              <a:t>题</a:t>
            </a:r>
          </a:p>
        </p:txBody>
      </p:sp>
    </p:spTree>
    <p:extLst>
      <p:ext uri="{BB962C8B-B14F-4D97-AF65-F5344CB8AC3E}">
        <p14:creationId xmlns:p14="http://schemas.microsoft.com/office/powerpoint/2010/main" val="220367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文本框 1"/>
          <p:cNvSpPr txBox="1"/>
          <p:nvPr/>
        </p:nvSpPr>
        <p:spPr>
          <a:xfrm>
            <a:off x="2813050" y="2056130"/>
            <a:ext cx="6565900" cy="119887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72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同学们，再见！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接连接符 32"/>
          <p:cNvCxnSpPr/>
          <p:nvPr/>
        </p:nvCxnSpPr>
        <p:spPr>
          <a:xfrm>
            <a:off x="690653" y="1095318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2331795-CA46-4461-962A-C1DC3A632D0A}"/>
                  </a:ext>
                </a:extLst>
              </p:cNvPr>
              <p:cNvSpPr txBox="1"/>
              <p:nvPr/>
            </p:nvSpPr>
            <p:spPr>
              <a:xfrm>
                <a:off x="690653" y="1348593"/>
                <a:ext cx="1065414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latin typeface="+mn-ea"/>
                  </a:rPr>
                  <a:t>1</a:t>
                </a:r>
                <a:r>
                  <a:rPr lang="zh-CN" altLang="en-US" sz="2400" b="1" dirty="0">
                    <a:solidFill>
                      <a:schemeClr val="bg1"/>
                    </a:solidFill>
                    <a:latin typeface="+mn-ea"/>
                  </a:rPr>
                  <a:t>、函数</a:t>
                </a:r>
                <a14:m>
                  <m:oMath xmlns:m="http://schemas.openxmlformats.org/officeDocument/2006/math">
                    <m:r>
                      <a:rPr lang="en-US" altLang="zh-CN" sz="2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zh-CN" sz="2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altLang="zh-CN" sz="2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altLang="zh-CN" sz="2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en-US" sz="2400" b="1" dirty="0">
                    <a:solidFill>
                      <a:schemeClr val="bg1"/>
                    </a:solidFill>
                    <a:latin typeface="+mn-ea"/>
                  </a:rPr>
                  <a:t>的图象经过第</a:t>
                </a:r>
                <a:r>
                  <a:rPr lang="en-US" altLang="zh-CN" sz="2400" b="1" dirty="0">
                    <a:solidFill>
                      <a:schemeClr val="bg1"/>
                    </a:solidFill>
                    <a:latin typeface="+mn-ea"/>
                  </a:rPr>
                  <a:t>________</a:t>
                </a:r>
                <a:r>
                  <a:rPr lang="zh-CN" altLang="en-US" sz="2400" b="1" dirty="0">
                    <a:solidFill>
                      <a:schemeClr val="bg1"/>
                    </a:solidFill>
                    <a:latin typeface="+mn-ea"/>
                  </a:rPr>
                  <a:t>象限，可以看作是由正比例函数</a:t>
                </a:r>
                <a:r>
                  <a:rPr lang="en-US" altLang="zh-CN" sz="2400" b="1" dirty="0">
                    <a:solidFill>
                      <a:schemeClr val="bg1"/>
                    </a:solidFill>
                    <a:latin typeface="+mn-ea"/>
                  </a:rPr>
                  <a:t>__________</a:t>
                </a:r>
                <a:r>
                  <a:rPr lang="zh-CN" altLang="en-US" sz="2400" b="1" dirty="0">
                    <a:solidFill>
                      <a:schemeClr val="bg1"/>
                    </a:solidFill>
                    <a:latin typeface="+mn-ea"/>
                  </a:rPr>
                  <a:t>向</a:t>
                </a:r>
                <a:r>
                  <a:rPr lang="en-US" altLang="zh-CN" sz="2400" b="1" dirty="0">
                    <a:solidFill>
                      <a:schemeClr val="bg1"/>
                    </a:solidFill>
                    <a:latin typeface="+mn-ea"/>
                  </a:rPr>
                  <a:t>____</a:t>
                </a:r>
                <a:r>
                  <a:rPr lang="zh-CN" altLang="en-US" sz="2400" b="1" dirty="0">
                    <a:solidFill>
                      <a:schemeClr val="bg1"/>
                    </a:solidFill>
                    <a:latin typeface="+mn-ea"/>
                  </a:rPr>
                  <a:t>平移</a:t>
                </a:r>
                <a:r>
                  <a:rPr lang="en-US" altLang="zh-CN" sz="2400" b="1" dirty="0">
                    <a:solidFill>
                      <a:schemeClr val="bg1"/>
                    </a:solidFill>
                    <a:latin typeface="+mn-ea"/>
                  </a:rPr>
                  <a:t>____</a:t>
                </a:r>
                <a:r>
                  <a:rPr lang="zh-CN" altLang="en-US" sz="2400" b="1" dirty="0">
                    <a:solidFill>
                      <a:schemeClr val="bg1"/>
                    </a:solidFill>
                    <a:latin typeface="+mn-ea"/>
                  </a:rPr>
                  <a:t>个单位长度得到的</a:t>
                </a:r>
                <a:r>
                  <a:rPr lang="en-US" altLang="zh-CN" sz="2400" b="1" dirty="0">
                    <a:solidFill>
                      <a:schemeClr val="bg1"/>
                    </a:solidFill>
                    <a:latin typeface="+mn-ea"/>
                  </a:rPr>
                  <a:t>.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2331795-CA46-4461-962A-C1DC3A632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53" y="1348593"/>
                <a:ext cx="10654146" cy="830997"/>
              </a:xfrm>
              <a:prstGeom prst="rect">
                <a:avLst/>
              </a:prstGeom>
              <a:blipFill>
                <a:blip r:embed="rId2"/>
                <a:stretch>
                  <a:fillRect l="-858" t="-8029" b="-153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F7CA0E14-AA78-4555-871E-87C96BC9122B}"/>
                  </a:ext>
                </a:extLst>
              </p:cNvPr>
              <p:cNvSpPr txBox="1"/>
              <p:nvPr/>
            </p:nvSpPr>
            <p:spPr>
              <a:xfrm>
                <a:off x="633517" y="4548185"/>
                <a:ext cx="107175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latin typeface="+mn-ea"/>
                  </a:rPr>
                  <a:t>3</a:t>
                </a:r>
                <a:r>
                  <a:rPr lang="zh-CN" altLang="en-US" sz="2400" b="1" dirty="0">
                    <a:solidFill>
                      <a:schemeClr val="bg1"/>
                    </a:solidFill>
                    <a:latin typeface="+mn-ea"/>
                  </a:rPr>
                  <a:t>、已知一次函数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zh-CN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CN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zh-CN" altLang="en-US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当</m:t>
                    </m:r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zh-CN" alt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CN" sz="2400" b="1" dirty="0">
                    <a:solidFill>
                      <a:schemeClr val="bg1"/>
                    </a:solidFill>
                    <a:latin typeface="+mn-ea"/>
                  </a:rPr>
                  <a:t>3</a:t>
                </a:r>
                <a:r>
                  <a:rPr lang="zh-CN" altLang="en-US" sz="2400" b="1" dirty="0">
                    <a:solidFill>
                      <a:schemeClr val="bg1"/>
                    </a:solidFill>
                    <a:latin typeface="+mn-ea"/>
                  </a:rPr>
                  <a:t>时，函数的最大值是</a:t>
                </a:r>
                <a:r>
                  <a:rPr lang="en-US" altLang="zh-CN" sz="2400" b="1" dirty="0">
                    <a:solidFill>
                      <a:schemeClr val="bg1"/>
                    </a:solidFill>
                    <a:latin typeface="+mn-ea"/>
                  </a:rPr>
                  <a:t>_________,</a:t>
                </a:r>
                <a:r>
                  <a:rPr lang="zh-CN" altLang="en-US" sz="2400" b="1" dirty="0">
                    <a:solidFill>
                      <a:schemeClr val="bg1"/>
                    </a:solidFill>
                    <a:latin typeface="+mn-ea"/>
                  </a:rPr>
                  <a:t>最小值是</a:t>
                </a:r>
                <a:r>
                  <a:rPr lang="en-US" altLang="zh-CN" sz="2400" b="1" dirty="0">
                    <a:solidFill>
                      <a:schemeClr val="bg1"/>
                    </a:solidFill>
                    <a:latin typeface="+mn-ea"/>
                  </a:rPr>
                  <a:t>___________.</a:t>
                </a:r>
                <a:endParaRPr lang="zh-CN" altLang="en-US" sz="24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F7CA0E14-AA78-4555-871E-87C96BC91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17" y="4548185"/>
                <a:ext cx="10717576" cy="830997"/>
              </a:xfrm>
              <a:prstGeom prst="rect">
                <a:avLst/>
              </a:prstGeom>
              <a:blipFill>
                <a:blip r:embed="rId3"/>
                <a:stretch>
                  <a:fillRect l="-910" t="-8088" r="-2275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1BE8C46E-02DC-49FA-8085-7B887AE6E5B0}"/>
              </a:ext>
            </a:extLst>
          </p:cNvPr>
          <p:cNvSpPr txBox="1"/>
          <p:nvPr/>
        </p:nvSpPr>
        <p:spPr>
          <a:xfrm>
            <a:off x="664445" y="5538810"/>
            <a:ext cx="10528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+mn-ea"/>
              </a:rPr>
              <a:t>4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、将直线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</a:rPr>
              <a:t>=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</a:rPr>
              <a:t>-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向右平移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个单位，再向上平移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个单位后，所得的直线的解析式为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</a:rPr>
              <a:t>________.</a:t>
            </a:r>
            <a:endParaRPr lang="zh-CN" altLang="en-US" sz="24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3C820773-4821-4A64-B3D7-85EEAF27F20F}"/>
              </a:ext>
            </a:extLst>
          </p:cNvPr>
          <p:cNvGrpSpPr/>
          <p:nvPr/>
        </p:nvGrpSpPr>
        <p:grpSpPr>
          <a:xfrm>
            <a:off x="4552899" y="347387"/>
            <a:ext cx="2878812" cy="630849"/>
            <a:chOff x="2233324" y="0"/>
            <a:chExt cx="2878812" cy="630849"/>
          </a:xfrm>
        </p:grpSpPr>
        <p:sp>
          <p:nvSpPr>
            <p:cNvPr id="35" name="矩形: 圆角 34">
              <a:extLst>
                <a:ext uri="{FF2B5EF4-FFF2-40B4-BE49-F238E27FC236}">
                  <a16:creationId xmlns:a16="http://schemas.microsoft.com/office/drawing/2014/main" id="{DE0B3185-21B7-4BB8-89F8-E86D1D2C6E1A}"/>
                </a:ext>
              </a:extLst>
            </p:cNvPr>
            <p:cNvSpPr/>
            <p:nvPr/>
          </p:nvSpPr>
          <p:spPr>
            <a:xfrm>
              <a:off x="2233324" y="0"/>
              <a:ext cx="2878812" cy="630849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6" name="矩形: 圆角 4">
              <a:extLst>
                <a:ext uri="{FF2B5EF4-FFF2-40B4-BE49-F238E27FC236}">
                  <a16:creationId xmlns:a16="http://schemas.microsoft.com/office/drawing/2014/main" id="{CB3DA101-1148-454B-A8E2-C8E765F66FA9}"/>
                </a:ext>
              </a:extLst>
            </p:cNvPr>
            <p:cNvSpPr txBox="1"/>
            <p:nvPr/>
          </p:nvSpPr>
          <p:spPr>
            <a:xfrm>
              <a:off x="2264120" y="30796"/>
              <a:ext cx="2817220" cy="5692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3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巩固练习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5342AA4-343B-474B-A87B-B06B4B478939}"/>
                  </a:ext>
                </a:extLst>
              </p:cNvPr>
              <p:cNvSpPr txBox="1"/>
              <p:nvPr/>
            </p:nvSpPr>
            <p:spPr>
              <a:xfrm>
                <a:off x="664445" y="2249850"/>
                <a:ext cx="80564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latin typeface="+mn-ea"/>
                  </a:rPr>
                  <a:t>2</a:t>
                </a:r>
                <a:r>
                  <a:rPr lang="zh-CN" altLang="en-US" sz="2400" dirty="0">
                    <a:solidFill>
                      <a:schemeClr val="bg1"/>
                    </a:solidFill>
                    <a:latin typeface="+mn-ea"/>
                  </a:rPr>
                  <a:t>、下列图象中，表示直线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zh-CN" altLang="en-US" sz="2400" dirty="0">
                    <a:solidFill>
                      <a:schemeClr val="bg1"/>
                    </a:solidFill>
                    <a:latin typeface="+mn-ea"/>
                  </a:rPr>
                  <a:t>的是（          </a:t>
                </a:r>
                <a:r>
                  <a:rPr lang="en-US" altLang="zh-CN" sz="2400" dirty="0">
                    <a:solidFill>
                      <a:schemeClr val="bg1"/>
                    </a:solidFill>
                    <a:latin typeface="+mn-ea"/>
                  </a:rPr>
                  <a:t>)</a:t>
                </a:r>
                <a:endParaRPr lang="zh-CN" altLang="en-US" sz="2400" dirty="0">
                  <a:solidFill>
                    <a:schemeClr val="bg1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5342AA4-343B-474B-A87B-B06B4B478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45" y="2249850"/>
                <a:ext cx="8056418" cy="461665"/>
              </a:xfrm>
              <a:prstGeom prst="rect">
                <a:avLst/>
              </a:prstGeom>
              <a:blipFill>
                <a:blip r:embed="rId4"/>
                <a:stretch>
                  <a:fillRect l="-1210" t="-14474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CA299EA8-52B2-42BE-A4F9-24BBF25CA41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762" y="2756607"/>
            <a:ext cx="5923540" cy="1631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5F3AFB42-53A9-4A0B-B937-19C119346B8F}"/>
                  </a:ext>
                </a:extLst>
              </p:cNvPr>
              <p:cNvSpPr txBox="1"/>
              <p:nvPr/>
            </p:nvSpPr>
            <p:spPr>
              <a:xfrm>
                <a:off x="528005" y="1141526"/>
                <a:ext cx="6350676" cy="2173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zh-CN" altLang="en-US" sz="2400" b="1" kern="100" dirty="0">
                    <a:solidFill>
                      <a:schemeClr val="bg1"/>
                    </a:solidFill>
                    <a:latin typeface="+mn-ea"/>
                  </a:rPr>
                  <a:t>下列函数中哪些是一次函数，哪些又是正比例函数？</a:t>
                </a:r>
                <a:endParaRPr lang="en-US" altLang="zh-CN" sz="2400" b="1" kern="100" dirty="0">
                  <a:solidFill>
                    <a:schemeClr val="bg1"/>
                  </a:solidFill>
                  <a:latin typeface="+mn-ea"/>
                </a:endParaRPr>
              </a:p>
              <a:p>
                <a:r>
                  <a:rPr lang="zh-CN" altLang="en-US" sz="2400" b="1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b="1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400" b="1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400" b="1" i="1" kern="1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zh-CN" sz="2400" b="1" i="1" kern="1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altLang="zh-CN" sz="2400" b="1" i="1" kern="1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altLang="zh-CN" sz="2400" b="1" i="1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       </a:t>
                </a:r>
                <a:r>
                  <a:rPr lang="zh-CN" altLang="en-US" sz="2400" b="1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b="1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400" b="1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400" b="1" i="1" kern="1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zh-CN" sz="2400" b="1" i="1" kern="1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 kern="10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 kern="10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400" b="1" i="1" kern="10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zh-CN" altLang="en-US" sz="2400" b="1" i="1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en-US" altLang="zh-CN" sz="2400" b="1" i="1" kern="1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800" b="1" i="1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endParaRPr lang="en-US" altLang="zh-CN" sz="2800" b="1" i="1" kern="1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2400" b="1" kern="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（</m:t>
                    </m:r>
                    <m:r>
                      <a:rPr lang="en-US" altLang="zh-CN" sz="2400" b="1" i="1" kern="1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zh-CN" altLang="en-US" sz="2400" b="1" kern="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）</m:t>
                    </m:r>
                    <m:r>
                      <a:rPr lang="en-US" altLang="zh-CN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altLang="zh-CN" sz="2400" b="1" i="1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altLang="zh-CN" sz="2400" b="1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400" b="1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altLang="zh-CN" sz="2400" b="1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zh-CN" sz="2400" b="1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sz="2400" b="1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2400" b="1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altLang="zh-CN" sz="2400" b="1" i="1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zh-CN" altLang="en-US" sz="2400" b="1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b="1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zh-CN" altLang="en-US" sz="2400" b="1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zh-CN" altLang="en-US" sz="2400" b="1" i="1" kern="1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5F3AFB42-53A9-4A0B-B937-19C119346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05" y="1141526"/>
                <a:ext cx="6350676" cy="2173031"/>
              </a:xfrm>
              <a:prstGeom prst="rect">
                <a:avLst/>
              </a:prstGeom>
              <a:blipFill>
                <a:blip r:embed="rId2"/>
                <a:stretch>
                  <a:fillRect l="-1537" t="-3081" b="-56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C3D8C3D3-AEDD-4DF3-97E0-EDFF7F652C1B}"/>
              </a:ext>
            </a:extLst>
          </p:cNvPr>
          <p:cNvCxnSpPr/>
          <p:nvPr/>
        </p:nvCxnSpPr>
        <p:spPr>
          <a:xfrm>
            <a:off x="655093" y="1147845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图示 6">
            <a:extLst>
              <a:ext uri="{FF2B5EF4-FFF2-40B4-BE49-F238E27FC236}">
                <a16:creationId xmlns:a16="http://schemas.microsoft.com/office/drawing/2014/main" id="{72BF86AE-18DF-4EB1-9ED4-6DD29D6C49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4864846"/>
              </p:ext>
            </p:extLst>
          </p:nvPr>
        </p:nvGraphicFramePr>
        <p:xfrm>
          <a:off x="5425439" y="922265"/>
          <a:ext cx="5643154" cy="2261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EAFDB53F-6A82-4B86-A699-D4D2AE2B60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0706372"/>
              </p:ext>
            </p:extLst>
          </p:nvPr>
        </p:nvGraphicFramePr>
        <p:xfrm>
          <a:off x="2560320" y="429741"/>
          <a:ext cx="6426926" cy="681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8" name="组合 17">
            <a:extLst>
              <a:ext uri="{FF2B5EF4-FFF2-40B4-BE49-F238E27FC236}">
                <a16:creationId xmlns:a16="http://schemas.microsoft.com/office/drawing/2014/main" id="{3D592459-CBC0-4F96-9732-3061C7B4984A}"/>
              </a:ext>
            </a:extLst>
          </p:cNvPr>
          <p:cNvGrpSpPr/>
          <p:nvPr/>
        </p:nvGrpSpPr>
        <p:grpSpPr>
          <a:xfrm>
            <a:off x="528005" y="3540137"/>
            <a:ext cx="5476228" cy="2002023"/>
            <a:chOff x="2911154" y="1533029"/>
            <a:chExt cx="5476228" cy="2002023"/>
          </a:xfrm>
        </p:grpSpPr>
        <p:sp>
          <p:nvSpPr>
            <p:cNvPr id="19" name="矩形: 折角 18">
              <a:extLst>
                <a:ext uri="{FF2B5EF4-FFF2-40B4-BE49-F238E27FC236}">
                  <a16:creationId xmlns:a16="http://schemas.microsoft.com/office/drawing/2014/main" id="{7D9BA58A-A5EE-4F77-8D66-A5C7BE525731}"/>
                </a:ext>
              </a:extLst>
            </p:cNvPr>
            <p:cNvSpPr/>
            <p:nvPr/>
          </p:nvSpPr>
          <p:spPr>
            <a:xfrm>
              <a:off x="2911154" y="1533029"/>
              <a:ext cx="5318446" cy="2002023"/>
            </a:xfrm>
            <a:prstGeom prst="foldedCorner">
              <a:avLst/>
            </a:prstGeom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直接连接符 19">
              <a:extLst>
                <a:ext uri="{FF2B5EF4-FFF2-40B4-BE49-F238E27FC236}">
                  <a16:creationId xmlns:a16="http://schemas.microsoft.com/office/drawing/2014/main" id="{922F5A2A-7B88-4517-B90A-6F7FAB5149B2}"/>
                </a:ext>
              </a:extLst>
            </p:cNvPr>
            <p:cNvSpPr/>
            <p:nvPr/>
          </p:nvSpPr>
          <p:spPr>
            <a:xfrm flipV="1">
              <a:off x="3167409" y="1753382"/>
              <a:ext cx="4896000" cy="0"/>
            </a:xfrm>
            <a:prstGeom prst="line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dirty="0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D19267FC-652E-4EDB-A5FC-45EF1E9AF193}"/>
                </a:ext>
              </a:extLst>
            </p:cNvPr>
            <p:cNvSpPr/>
            <p:nvPr/>
          </p:nvSpPr>
          <p:spPr>
            <a:xfrm>
              <a:off x="3504665" y="1857075"/>
              <a:ext cx="4882717" cy="871848"/>
            </a:xfrm>
            <a:custGeom>
              <a:avLst/>
              <a:gdLst>
                <a:gd name="connsiteX0" fmla="*/ 0 w 3854101"/>
                <a:gd name="connsiteY0" fmla="*/ 0 h 494738"/>
                <a:gd name="connsiteX1" fmla="*/ 3854101 w 3854101"/>
                <a:gd name="connsiteY1" fmla="*/ 0 h 494738"/>
                <a:gd name="connsiteX2" fmla="*/ 3854101 w 3854101"/>
                <a:gd name="connsiteY2" fmla="*/ 494738 h 494738"/>
                <a:gd name="connsiteX3" fmla="*/ 0 w 3854101"/>
                <a:gd name="connsiteY3" fmla="*/ 494738 h 494738"/>
                <a:gd name="connsiteX4" fmla="*/ 0 w 3854101"/>
                <a:gd name="connsiteY4" fmla="*/ 0 h 49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101" h="494738">
                  <a:moveTo>
                    <a:pt x="0" y="0"/>
                  </a:moveTo>
                  <a:lnTo>
                    <a:pt x="3854101" y="0"/>
                  </a:lnTo>
                  <a:lnTo>
                    <a:pt x="3854101" y="494738"/>
                  </a:lnTo>
                  <a:lnTo>
                    <a:pt x="0" y="49473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b="1" dirty="0"/>
                <a:t>一次函数：（</a:t>
              </a:r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zh-CN" altLang="en-US" sz="2400" b="1" dirty="0"/>
                <a:t>）、（</a:t>
              </a:r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zh-CN" altLang="en-US" sz="2400" b="1" dirty="0"/>
                <a:t>）</a:t>
              </a:r>
            </a:p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b="1" dirty="0"/>
                <a:t>正比例函数：（</a:t>
              </a:r>
              <a:r>
                <a:rPr lang="en-US" altLang="zh-CN" sz="2400" b="1" dirty="0"/>
                <a:t>1</a:t>
              </a:r>
              <a:r>
                <a:rPr lang="zh-CN" altLang="en-US" sz="2400" b="1" dirty="0"/>
                <a:t>）</a:t>
              </a:r>
            </a:p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CN" sz="2000" b="1" dirty="0"/>
            </a:p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altLang="zh-CN" sz="2000" b="1" dirty="0"/>
            </a:p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000" b="1" kern="1200" dirty="0"/>
            </a:p>
          </p:txBody>
        </p:sp>
        <p:sp>
          <p:nvSpPr>
            <p:cNvPr id="22" name="直接连接符 21">
              <a:extLst>
                <a:ext uri="{FF2B5EF4-FFF2-40B4-BE49-F238E27FC236}">
                  <a16:creationId xmlns:a16="http://schemas.microsoft.com/office/drawing/2014/main" id="{3CBAB462-1C4F-4401-954E-83D933FA4CB0}"/>
                </a:ext>
              </a:extLst>
            </p:cNvPr>
            <p:cNvSpPr/>
            <p:nvPr/>
          </p:nvSpPr>
          <p:spPr>
            <a:xfrm>
              <a:off x="3646069" y="2317286"/>
              <a:ext cx="432000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rgbClr r="0" g="0" b="0"/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dirty="0"/>
            </a:p>
          </p:txBody>
        </p:sp>
        <p:sp>
          <p:nvSpPr>
            <p:cNvPr id="23" name="直接连接符 22">
              <a:extLst>
                <a:ext uri="{FF2B5EF4-FFF2-40B4-BE49-F238E27FC236}">
                  <a16:creationId xmlns:a16="http://schemas.microsoft.com/office/drawing/2014/main" id="{C0F80FA2-B1FC-4EE8-AABD-09DC2E71C742}"/>
                </a:ext>
              </a:extLst>
            </p:cNvPr>
            <p:cNvSpPr/>
            <p:nvPr/>
          </p:nvSpPr>
          <p:spPr>
            <a:xfrm>
              <a:off x="3655493" y="2771342"/>
              <a:ext cx="432000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rgbClr r="0" g="0" b="0"/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dirty="0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F2C9379B-585D-4549-B355-D8296143D69C}"/>
                </a:ext>
              </a:extLst>
            </p:cNvPr>
            <p:cNvSpPr/>
            <p:nvPr/>
          </p:nvSpPr>
          <p:spPr>
            <a:xfrm>
              <a:off x="3014860" y="1842374"/>
              <a:ext cx="856871" cy="1339911"/>
            </a:xfrm>
            <a:custGeom>
              <a:avLst/>
              <a:gdLst>
                <a:gd name="connsiteX0" fmla="*/ 0 w 861826"/>
                <a:gd name="connsiteY0" fmla="*/ 0 h 800045"/>
                <a:gd name="connsiteX1" fmla="*/ 861826 w 861826"/>
                <a:gd name="connsiteY1" fmla="*/ 0 h 800045"/>
                <a:gd name="connsiteX2" fmla="*/ 861826 w 861826"/>
                <a:gd name="connsiteY2" fmla="*/ 800045 h 800045"/>
                <a:gd name="connsiteX3" fmla="*/ 0 w 861826"/>
                <a:gd name="connsiteY3" fmla="*/ 800045 h 800045"/>
                <a:gd name="connsiteX4" fmla="*/ 0 w 861826"/>
                <a:gd name="connsiteY4" fmla="*/ 0 h 80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826" h="800045">
                  <a:moveTo>
                    <a:pt x="0" y="0"/>
                  </a:moveTo>
                  <a:lnTo>
                    <a:pt x="861826" y="0"/>
                  </a:lnTo>
                  <a:lnTo>
                    <a:pt x="861826" y="800045"/>
                  </a:lnTo>
                  <a:lnTo>
                    <a:pt x="0" y="80004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400" b="1" kern="1200" dirty="0"/>
                <a:t>解</a:t>
              </a:r>
              <a:r>
                <a:rPr lang="en-US" altLang="zh-CN" sz="2400" b="1" kern="1200" dirty="0"/>
                <a:t>:</a:t>
              </a:r>
              <a:endParaRPr lang="zh-CN" altLang="en-US" sz="2400" b="1" kern="1200" dirty="0"/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87EF5F4-BA79-4647-80AE-CA7D8C62A76E}"/>
              </a:ext>
            </a:extLst>
          </p:cNvPr>
          <p:cNvGrpSpPr/>
          <p:nvPr/>
        </p:nvGrpSpPr>
        <p:grpSpPr>
          <a:xfrm>
            <a:off x="7368486" y="3184166"/>
            <a:ext cx="4254153" cy="2872945"/>
            <a:chOff x="8487866" y="4159187"/>
            <a:chExt cx="4313797" cy="29333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CA33DA28-303F-4334-90CE-7780B2301DDE}"/>
                    </a:ext>
                  </a:extLst>
                </p:cNvPr>
                <p:cNvSpPr txBox="1"/>
                <p:nvPr/>
              </p:nvSpPr>
              <p:spPr>
                <a:xfrm>
                  <a:off x="8987245" y="4421302"/>
                  <a:ext cx="3814418" cy="2356872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b="1" dirty="0">
                      <a:solidFill>
                        <a:schemeClr val="bg1"/>
                      </a:solidFill>
                      <a:latin typeface="+mj-ea"/>
                    </a:rPr>
                    <a:t>正比例函数：</a:t>
                  </a:r>
                  <a:endParaRPr lang="en-US" altLang="zh-CN" sz="2400" b="1" dirty="0">
                    <a:solidFill>
                      <a:schemeClr val="bg1"/>
                    </a:solidFill>
                    <a:latin typeface="+mj-ea"/>
                  </a:endParaRPr>
                </a:p>
                <a:p>
                  <a:r>
                    <a:rPr lang="en-US" altLang="zh-CN" sz="2400" b="1" dirty="0">
                      <a:solidFill>
                        <a:schemeClr val="bg1"/>
                      </a:solidFill>
                      <a:latin typeface="+mj-ea"/>
                    </a:rPr>
                    <a:t>   </a:t>
                  </a:r>
                  <a:r>
                    <a:rPr lang="zh-CN" altLang="en-US" sz="2400" b="1" dirty="0">
                      <a:solidFill>
                        <a:schemeClr val="bg1"/>
                      </a:solidFill>
                      <a:latin typeface="+mj-ea"/>
                    </a:rPr>
                    <a:t>形如</a:t>
                  </a:r>
                  <a14:m>
                    <m:oMath xmlns:m="http://schemas.openxmlformats.org/officeDocument/2006/math">
                      <m:r>
                        <a:rPr lang="en-US" altLang="zh-CN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CN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𝒌𝒙</m:t>
                      </m:r>
                      <m:r>
                        <a:rPr lang="zh-CN" altLang="en-US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（</m:t>
                      </m:r>
                      <m:r>
                        <a:rPr lang="en-US" altLang="zh-CN" sz="24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a14:m>
                  <a:r>
                    <a:rPr lang="zh-CN" altLang="en-US" sz="2400" b="1" dirty="0">
                      <a:solidFill>
                        <a:schemeClr val="bg1"/>
                      </a:solidFill>
                      <a:latin typeface="+mj-ea"/>
                    </a:rPr>
                    <a:t>是常</a:t>
                  </a:r>
                  <a:endParaRPr lang="en-US" altLang="zh-CN" sz="2400" b="1" dirty="0">
                    <a:solidFill>
                      <a:schemeClr val="bg1"/>
                    </a:solidFill>
                    <a:latin typeface="+mj-ea"/>
                  </a:endParaRPr>
                </a:p>
                <a:p>
                  <a:r>
                    <a:rPr lang="zh-CN" altLang="en-US" sz="2400" b="1" dirty="0">
                      <a:solidFill>
                        <a:schemeClr val="bg1"/>
                      </a:solidFill>
                      <a:latin typeface="+mj-ea"/>
                    </a:rPr>
                    <a:t>数，</a:t>
                  </a:r>
                  <a14:m>
                    <m:oMath xmlns:m="http://schemas.openxmlformats.org/officeDocument/2006/math">
                      <m:r>
                        <a:rPr lang="en-US" altLang="zh-CN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altLang="zh-CN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altLang="zh-CN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zh-CN" altLang="en-US" sz="2400" b="1" dirty="0">
                      <a:solidFill>
                        <a:schemeClr val="bg1"/>
                      </a:solidFill>
                      <a:latin typeface="+mj-ea"/>
                    </a:rPr>
                    <a:t>）</a:t>
                  </a:r>
                  <a:endParaRPr lang="en-US" altLang="zh-CN" sz="2400" b="1" dirty="0">
                    <a:solidFill>
                      <a:schemeClr val="bg1"/>
                    </a:solidFill>
                    <a:latin typeface="+mj-ea"/>
                  </a:endParaRPr>
                </a:p>
                <a:p>
                  <a:r>
                    <a:rPr lang="zh-CN" altLang="en-US" sz="2400" b="1" dirty="0">
                      <a:solidFill>
                        <a:schemeClr val="bg1"/>
                      </a:solidFill>
                      <a:latin typeface="+mj-ea"/>
                    </a:rPr>
                    <a:t>一次函数：</a:t>
                  </a:r>
                  <a:endParaRPr lang="en-US" altLang="zh-CN" sz="2400" b="1" dirty="0">
                    <a:solidFill>
                      <a:schemeClr val="bg1"/>
                    </a:solidFill>
                    <a:latin typeface="+mj-ea"/>
                  </a:endParaRPr>
                </a:p>
                <a:p>
                  <a:r>
                    <a:rPr lang="en-US" altLang="zh-CN" sz="2400" b="1" dirty="0">
                      <a:solidFill>
                        <a:schemeClr val="bg1"/>
                      </a:solidFill>
                      <a:latin typeface="+mj-ea"/>
                    </a:rPr>
                    <a:t>    </a:t>
                  </a:r>
                  <a:r>
                    <a:rPr lang="zh-CN" altLang="en-US" sz="2400" b="1" dirty="0">
                      <a:solidFill>
                        <a:schemeClr val="bg1"/>
                      </a:solidFill>
                      <a:latin typeface="+mj-ea"/>
                    </a:rPr>
                    <a:t>形如</a:t>
                  </a:r>
                  <a14:m>
                    <m:oMath xmlns:m="http://schemas.openxmlformats.org/officeDocument/2006/math">
                      <m:r>
                        <a:rPr lang="en-US" altLang="zh-CN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CN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𝒌𝒙</m:t>
                      </m:r>
                      <m:r>
                        <a:rPr lang="en-US" altLang="zh-CN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a14:m>
                  <a:endParaRPr lang="en-US" altLang="zh-CN" sz="2400" b="1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zh-CN" altLang="en-US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（</m:t>
                      </m:r>
                      <m:r>
                        <a:rPr lang="en-US" altLang="zh-CN" sz="24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altLang="zh-CN" sz="24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4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a14:m>
                  <a:r>
                    <a:rPr lang="zh-CN" altLang="en-US" sz="2400" b="1" dirty="0">
                      <a:solidFill>
                        <a:schemeClr val="bg1"/>
                      </a:solidFill>
                      <a:latin typeface="+mj-ea"/>
                    </a:rPr>
                    <a:t>是常数，</a:t>
                  </a:r>
                  <a14:m>
                    <m:oMath xmlns:m="http://schemas.openxmlformats.org/officeDocument/2006/math">
                      <m:r>
                        <a:rPr lang="en-US" altLang="zh-CN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altLang="zh-CN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altLang="zh-CN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zh-CN" altLang="en-US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）</m:t>
                      </m:r>
                    </m:oMath>
                  </a14:m>
                  <a:endParaRPr lang="en-US" altLang="zh-CN" sz="2400" b="1" dirty="0">
                    <a:solidFill>
                      <a:schemeClr val="bg1"/>
                    </a:solidFill>
                    <a:latin typeface="+mj-ea"/>
                  </a:endParaRPr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CA33DA28-303F-4334-90CE-7780B2301D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7245" y="4421302"/>
                  <a:ext cx="3814418" cy="235687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8C8B1FEA-BCF3-4958-8C8D-BAAFB0D93EFB}"/>
                </a:ext>
              </a:extLst>
            </p:cNvPr>
            <p:cNvGrpSpPr/>
            <p:nvPr/>
          </p:nvGrpSpPr>
          <p:grpSpPr>
            <a:xfrm>
              <a:off x="8487866" y="4159187"/>
              <a:ext cx="3869447" cy="2933368"/>
              <a:chOff x="8487866" y="4159187"/>
              <a:chExt cx="3869447" cy="2933368"/>
            </a:xfrm>
          </p:grpSpPr>
          <p:sp>
            <p:nvSpPr>
              <p:cNvPr id="25" name="矩形: 圆角 24">
                <a:extLst>
                  <a:ext uri="{FF2B5EF4-FFF2-40B4-BE49-F238E27FC236}">
                    <a16:creationId xmlns:a16="http://schemas.microsoft.com/office/drawing/2014/main" id="{5F5F83E3-859F-408B-A134-EB61C4A32BFC}"/>
                  </a:ext>
                </a:extLst>
              </p:cNvPr>
              <p:cNvSpPr/>
              <p:nvPr/>
            </p:nvSpPr>
            <p:spPr>
              <a:xfrm>
                <a:off x="8959324" y="4414322"/>
                <a:ext cx="3397989" cy="2678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/>
              </a:p>
            </p:txBody>
          </p:sp>
          <p:sp>
            <p:nvSpPr>
              <p:cNvPr id="26" name="箭头: 左弧形 25">
                <a:extLst>
                  <a:ext uri="{FF2B5EF4-FFF2-40B4-BE49-F238E27FC236}">
                    <a16:creationId xmlns:a16="http://schemas.microsoft.com/office/drawing/2014/main" id="{7FED7B81-9596-4062-86DE-80FF8EFF2436}"/>
                  </a:ext>
                </a:extLst>
              </p:cNvPr>
              <p:cNvSpPr/>
              <p:nvPr/>
            </p:nvSpPr>
            <p:spPr>
              <a:xfrm>
                <a:off x="8487866" y="4159187"/>
                <a:ext cx="390297" cy="764561"/>
              </a:xfrm>
              <a:prstGeom prst="curvedRigh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203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矩形 7186"/>
          <p:cNvSpPr/>
          <p:nvPr/>
        </p:nvSpPr>
        <p:spPr>
          <a:xfrm>
            <a:off x="1524000" y="303371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655093" y="1078173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2A2EBEE2-B2D9-4BD4-90C2-501A7FEA29DC}"/>
              </a:ext>
            </a:extLst>
          </p:cNvPr>
          <p:cNvSpPr txBox="1"/>
          <p:nvPr/>
        </p:nvSpPr>
        <p:spPr>
          <a:xfrm>
            <a:off x="459427" y="1161743"/>
            <a:ext cx="7829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kern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CN" altLang="en-US" sz="2400" b="1" kern="100" dirty="0">
                <a:solidFill>
                  <a:schemeClr val="bg1"/>
                </a:solidFill>
                <a:latin typeface="+mn-ea"/>
              </a:rPr>
              <a:t>写出图中直线</a:t>
            </a:r>
            <a:r>
              <a:rPr lang="en-US" altLang="zh-CN" sz="2400" b="1" i="1" kern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en-US" sz="2400" b="1" kern="100" dirty="0">
                <a:solidFill>
                  <a:schemeClr val="bg1"/>
                </a:solidFill>
                <a:latin typeface="+mn-ea"/>
              </a:rPr>
              <a:t>所对应的函数表达式</a:t>
            </a:r>
            <a:r>
              <a:rPr lang="en-US" altLang="zh-CN" sz="2400" b="1" kern="100" dirty="0">
                <a:solidFill>
                  <a:schemeClr val="bg1"/>
                </a:solidFill>
                <a:latin typeface="+mn-ea"/>
              </a:rPr>
              <a:t>.</a:t>
            </a:r>
            <a:endParaRPr lang="zh-CN" altLang="en-US" sz="2400" b="1" kern="1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9" name="图示 8">
            <a:extLst>
              <a:ext uri="{FF2B5EF4-FFF2-40B4-BE49-F238E27FC236}">
                <a16:creationId xmlns:a16="http://schemas.microsoft.com/office/drawing/2014/main" id="{61757D1E-1979-4D37-86D4-768B7DD983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5537079"/>
              </p:ext>
            </p:extLst>
          </p:nvPr>
        </p:nvGraphicFramePr>
        <p:xfrm>
          <a:off x="-726907" y="3968714"/>
          <a:ext cx="5643154" cy="2261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图示 9">
            <a:extLst>
              <a:ext uri="{FF2B5EF4-FFF2-40B4-BE49-F238E27FC236}">
                <a16:creationId xmlns:a16="http://schemas.microsoft.com/office/drawing/2014/main" id="{787053C4-741D-4FEC-AD86-57942420A6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4704128"/>
              </p:ext>
            </p:extLst>
          </p:nvPr>
        </p:nvGraphicFramePr>
        <p:xfrm>
          <a:off x="2560320" y="429741"/>
          <a:ext cx="6426926" cy="681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3" name="组合 2">
            <a:extLst>
              <a:ext uri="{FF2B5EF4-FFF2-40B4-BE49-F238E27FC236}">
                <a16:creationId xmlns:a16="http://schemas.microsoft.com/office/drawing/2014/main" id="{B5C72570-6182-467C-9472-62C8F6407552}"/>
              </a:ext>
            </a:extLst>
          </p:cNvPr>
          <p:cNvGrpSpPr/>
          <p:nvPr/>
        </p:nvGrpSpPr>
        <p:grpSpPr>
          <a:xfrm>
            <a:off x="6410846" y="1753901"/>
            <a:ext cx="5401097" cy="4575434"/>
            <a:chOff x="6410846" y="1792001"/>
            <a:chExt cx="5401097" cy="4575434"/>
          </a:xfrm>
        </p:grpSpPr>
        <p:sp>
          <p:nvSpPr>
            <p:cNvPr id="27" name="矩形: 折角 26">
              <a:extLst>
                <a:ext uri="{FF2B5EF4-FFF2-40B4-BE49-F238E27FC236}">
                  <a16:creationId xmlns:a16="http://schemas.microsoft.com/office/drawing/2014/main" id="{D7868698-44E4-4420-BEC7-3BC8E7F15630}"/>
                </a:ext>
              </a:extLst>
            </p:cNvPr>
            <p:cNvSpPr/>
            <p:nvPr/>
          </p:nvSpPr>
          <p:spPr>
            <a:xfrm>
              <a:off x="6410846" y="1792001"/>
              <a:ext cx="5357715" cy="4575434"/>
            </a:xfrm>
            <a:prstGeom prst="foldedCorner">
              <a:avLst/>
            </a:prstGeom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直接连接符 27">
              <a:extLst>
                <a:ext uri="{FF2B5EF4-FFF2-40B4-BE49-F238E27FC236}">
                  <a16:creationId xmlns:a16="http://schemas.microsoft.com/office/drawing/2014/main" id="{05F6C7C2-10FB-4B9A-B4EB-7782618FD72E}"/>
                </a:ext>
              </a:extLst>
            </p:cNvPr>
            <p:cNvSpPr/>
            <p:nvPr/>
          </p:nvSpPr>
          <p:spPr>
            <a:xfrm flipV="1">
              <a:off x="6563395" y="1932491"/>
              <a:ext cx="4896000" cy="0"/>
            </a:xfrm>
            <a:prstGeom prst="line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dirty="0"/>
            </a:p>
          </p:txBody>
        </p:sp>
        <p:sp>
          <p:nvSpPr>
            <p:cNvPr id="29" name="直接连接符 28">
              <a:extLst>
                <a:ext uri="{FF2B5EF4-FFF2-40B4-BE49-F238E27FC236}">
                  <a16:creationId xmlns:a16="http://schemas.microsoft.com/office/drawing/2014/main" id="{854D87BE-1815-404A-983B-D7DB8ED504EC}"/>
                </a:ext>
              </a:extLst>
            </p:cNvPr>
            <p:cNvSpPr/>
            <p:nvPr/>
          </p:nvSpPr>
          <p:spPr>
            <a:xfrm>
              <a:off x="7070335" y="3409221"/>
              <a:ext cx="432000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rgbClr r="0" g="0" b="0"/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任意多边形: 形状 29">
                  <a:extLst>
                    <a:ext uri="{FF2B5EF4-FFF2-40B4-BE49-F238E27FC236}">
                      <a16:creationId xmlns:a16="http://schemas.microsoft.com/office/drawing/2014/main" id="{89A42149-B577-473B-820C-B59360E2529A}"/>
                    </a:ext>
                  </a:extLst>
                </p:cNvPr>
                <p:cNvSpPr/>
                <p:nvPr/>
              </p:nvSpPr>
              <p:spPr>
                <a:xfrm>
                  <a:off x="6929226" y="2160008"/>
                  <a:ext cx="4882717" cy="3214135"/>
                </a:xfrm>
                <a:custGeom>
                  <a:avLst/>
                  <a:gdLst>
                    <a:gd name="connsiteX0" fmla="*/ 0 w 3854101"/>
                    <a:gd name="connsiteY0" fmla="*/ 0 h 494738"/>
                    <a:gd name="connsiteX1" fmla="*/ 3854101 w 3854101"/>
                    <a:gd name="connsiteY1" fmla="*/ 0 h 494738"/>
                    <a:gd name="connsiteX2" fmla="*/ 3854101 w 3854101"/>
                    <a:gd name="connsiteY2" fmla="*/ 494738 h 494738"/>
                    <a:gd name="connsiteX3" fmla="*/ 0 w 3854101"/>
                    <a:gd name="connsiteY3" fmla="*/ 494738 h 494738"/>
                    <a:gd name="connsiteX4" fmla="*/ 0 w 3854101"/>
                    <a:gd name="connsiteY4" fmla="*/ 0 h 494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54101" h="494738">
                      <a:moveTo>
                        <a:pt x="0" y="0"/>
                      </a:moveTo>
                      <a:lnTo>
                        <a:pt x="3854101" y="0"/>
                      </a:lnTo>
                      <a:lnTo>
                        <a:pt x="3854101" y="494738"/>
                      </a:lnTo>
                      <a:lnTo>
                        <a:pt x="0" y="4947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06680" tIns="106680" rIns="106680" bIns="106680" numCol="1" spcCol="1270" anchor="t" anchorCtr="0">
                  <a:noAutofit/>
                </a:bodyPr>
                <a:lstStyle/>
                <a:p>
                  <a:pPr marL="0" lvl="0" indent="0" algn="l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zh-CN" altLang="en-US" sz="2400" b="1" dirty="0">
                      <a:latin typeface="+mn-ea"/>
                    </a:rPr>
                    <a:t>∵</a:t>
                  </a:r>
                  <a:r>
                    <a:rPr lang="zh-CN" altLang="en-US" sz="2400" b="1" dirty="0"/>
                    <a:t>函数图象是一条过原点的直线</a:t>
                  </a:r>
                  <a:endParaRPr lang="en-US" altLang="zh-CN" sz="2400" b="1" dirty="0"/>
                </a:p>
                <a:p>
                  <a:pPr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CN" altLang="en-US" sz="2400" b="1" dirty="0">
                      <a:latin typeface="+mn-ea"/>
                    </a:rPr>
                    <a:t>∴</a:t>
                  </a:r>
                  <a:r>
                    <a:rPr lang="zh-CN" altLang="en-US" sz="2400" b="1" dirty="0"/>
                    <a:t>直线</a:t>
                  </a:r>
                  <a:r>
                    <a:rPr lang="en-US" altLang="zh-CN" sz="2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</a:t>
                  </a:r>
                  <a:r>
                    <a:rPr lang="zh-CN" altLang="en-US" sz="2400" b="1" dirty="0"/>
                    <a:t>所对应的函数为正比例函数</a:t>
                  </a:r>
                  <a:endParaRPr lang="en-US" altLang="zh-CN" sz="2400" b="1" dirty="0"/>
                </a:p>
                <a:p>
                  <a:pPr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CN" altLang="en-US" sz="2400" b="1" dirty="0"/>
                    <a:t>设函数解析式为</a:t>
                  </a:r>
                  <a14:m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𝒌𝒙</m:t>
                      </m:r>
                    </m:oMath>
                  </a14:m>
                  <a:r>
                    <a:rPr lang="zh-CN" altLang="en-US" sz="2400" b="1" dirty="0"/>
                    <a:t>（</a:t>
                  </a:r>
                  <a14:m>
                    <m:oMath xmlns:m="http://schemas.openxmlformats.org/officeDocument/2006/math">
                      <m:r>
                        <a:rPr lang="en-US" altLang="zh-CN" sz="2400" b="1" i="1" dirty="0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altLang="zh-CN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altLang="zh-CN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zh-CN" altLang="en-US" sz="2400" b="1" dirty="0"/>
                    <a:t>）</a:t>
                  </a:r>
                  <a:endParaRPr lang="en-US" altLang="zh-CN" sz="2400" b="1" dirty="0"/>
                </a:p>
                <a:p>
                  <a:pPr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CN" altLang="en-US" sz="2400" b="1" dirty="0"/>
                    <a:t>因为（</a:t>
                  </a:r>
                  <a:r>
                    <a:rPr lang="en-US" altLang="zh-CN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zh-CN" altLang="en-US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，</a:t>
                  </a:r>
                  <a:r>
                    <a:rPr lang="en-US" altLang="zh-CN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zh-CN" altLang="en-US" sz="2400" b="1" dirty="0"/>
                    <a:t>）在函数图象上，得</a:t>
                  </a:r>
                  <a:endParaRPr lang="en-US" altLang="zh-CN" sz="2400" b="1" dirty="0"/>
                </a:p>
                <a:p>
                  <a:pPr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CN" sz="2400" b="1" dirty="0"/>
                    <a:t>                          </a:t>
                  </a:r>
                  <a:r>
                    <a:rPr lang="en-US" altLang="zh-CN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3=1∙</a:t>
                  </a:r>
                  <a:r>
                    <a:rPr lang="en-US" altLang="zh-CN" sz="2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</a:t>
                  </a:r>
                </a:p>
                <a:p>
                  <a:pPr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CN" altLang="en-US" sz="2400" b="1" dirty="0"/>
                    <a:t>得                        </a:t>
                  </a:r>
                  <a:r>
                    <a:rPr lang="en-US" altLang="zh-CN" sz="2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</a:t>
                  </a:r>
                  <a:r>
                    <a:rPr lang="en-US" altLang="zh-CN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=3</a:t>
                  </a:r>
                </a:p>
                <a:p>
                  <a:pPr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CN" altLang="en-US" sz="2400" b="1" dirty="0"/>
                    <a:t>所以函数解析式为：</a:t>
                  </a:r>
                  <a:r>
                    <a:rPr lang="en-US" altLang="zh-CN" sz="2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zh-CN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=3</a:t>
                  </a:r>
                  <a:r>
                    <a:rPr lang="en-US" altLang="zh-CN" sz="2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</a:p>
                <a:p>
                  <a:pPr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altLang="zh-CN" sz="2000" b="1" dirty="0"/>
                </a:p>
                <a:p>
                  <a:pPr marL="0" lvl="0" indent="0" algn="l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altLang="zh-CN" sz="2000" b="1" dirty="0"/>
                </a:p>
                <a:p>
                  <a:pPr marL="0" lvl="0" indent="0" algn="l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zh-CN" altLang="en-US" sz="2000" b="1" kern="1200" dirty="0"/>
                </a:p>
              </p:txBody>
            </p:sp>
          </mc:Choice>
          <mc:Fallback xmlns="">
            <p:sp>
              <p:nvSpPr>
                <p:cNvPr id="30" name="任意多边形: 形状 29">
                  <a:extLst>
                    <a:ext uri="{FF2B5EF4-FFF2-40B4-BE49-F238E27FC236}">
                      <a16:creationId xmlns:a16="http://schemas.microsoft.com/office/drawing/2014/main" id="{89A42149-B577-473B-820C-B59360E252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9226" y="2160008"/>
                  <a:ext cx="4882717" cy="3214135"/>
                </a:xfrm>
                <a:custGeom>
                  <a:avLst/>
                  <a:gdLst>
                    <a:gd name="connsiteX0" fmla="*/ 0 w 3854101"/>
                    <a:gd name="connsiteY0" fmla="*/ 0 h 494738"/>
                    <a:gd name="connsiteX1" fmla="*/ 3854101 w 3854101"/>
                    <a:gd name="connsiteY1" fmla="*/ 0 h 494738"/>
                    <a:gd name="connsiteX2" fmla="*/ 3854101 w 3854101"/>
                    <a:gd name="connsiteY2" fmla="*/ 494738 h 494738"/>
                    <a:gd name="connsiteX3" fmla="*/ 0 w 3854101"/>
                    <a:gd name="connsiteY3" fmla="*/ 494738 h 494738"/>
                    <a:gd name="connsiteX4" fmla="*/ 0 w 3854101"/>
                    <a:gd name="connsiteY4" fmla="*/ 0 h 494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54101" h="494738">
                      <a:moveTo>
                        <a:pt x="0" y="0"/>
                      </a:moveTo>
                      <a:lnTo>
                        <a:pt x="3854101" y="0"/>
                      </a:lnTo>
                      <a:lnTo>
                        <a:pt x="3854101" y="494738"/>
                      </a:lnTo>
                      <a:lnTo>
                        <a:pt x="0" y="4947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2"/>
                  <a:stretch>
                    <a:fillRect l="-1623" t="-1518" b="-1518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直接连接符 30">
              <a:extLst>
                <a:ext uri="{FF2B5EF4-FFF2-40B4-BE49-F238E27FC236}">
                  <a16:creationId xmlns:a16="http://schemas.microsoft.com/office/drawing/2014/main" id="{7ACBBA15-9BC6-4D50-A671-706B9A6137E9}"/>
                </a:ext>
              </a:extLst>
            </p:cNvPr>
            <p:cNvSpPr/>
            <p:nvPr/>
          </p:nvSpPr>
          <p:spPr>
            <a:xfrm>
              <a:off x="7042055" y="2582120"/>
              <a:ext cx="432000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rgbClr r="0" g="0" b="0"/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dirty="0"/>
            </a:p>
          </p:txBody>
        </p:sp>
        <p:sp>
          <p:nvSpPr>
            <p:cNvPr id="32" name="直接连接符 31">
              <a:extLst>
                <a:ext uri="{FF2B5EF4-FFF2-40B4-BE49-F238E27FC236}">
                  <a16:creationId xmlns:a16="http://schemas.microsoft.com/office/drawing/2014/main" id="{EBC7BFD1-69E9-410B-AF63-B8E1C272A92E}"/>
                </a:ext>
              </a:extLst>
            </p:cNvPr>
            <p:cNvSpPr/>
            <p:nvPr/>
          </p:nvSpPr>
          <p:spPr>
            <a:xfrm>
              <a:off x="7051479" y="3036176"/>
              <a:ext cx="432000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rgbClr r="0" g="0" b="0"/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dirty="0"/>
            </a:p>
          </p:txBody>
        </p:sp>
        <p:sp>
          <p:nvSpPr>
            <p:cNvPr id="34" name="直接连接符 33">
              <a:extLst>
                <a:ext uri="{FF2B5EF4-FFF2-40B4-BE49-F238E27FC236}">
                  <a16:creationId xmlns:a16="http://schemas.microsoft.com/office/drawing/2014/main" id="{DF8FBB83-F51E-4799-A28D-126DAA958720}"/>
                </a:ext>
              </a:extLst>
            </p:cNvPr>
            <p:cNvSpPr/>
            <p:nvPr/>
          </p:nvSpPr>
          <p:spPr>
            <a:xfrm>
              <a:off x="7070334" y="3847567"/>
              <a:ext cx="432000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rgbClr r="0" g="0" b="0"/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dirty="0"/>
            </a:p>
          </p:txBody>
        </p:sp>
        <p:sp>
          <p:nvSpPr>
            <p:cNvPr id="35" name="直接连接符 34">
              <a:extLst>
                <a:ext uri="{FF2B5EF4-FFF2-40B4-BE49-F238E27FC236}">
                  <a16:creationId xmlns:a16="http://schemas.microsoft.com/office/drawing/2014/main" id="{90C7E7AB-F4EE-48F5-8FC5-F9F002B247FE}"/>
                </a:ext>
              </a:extLst>
            </p:cNvPr>
            <p:cNvSpPr/>
            <p:nvPr/>
          </p:nvSpPr>
          <p:spPr>
            <a:xfrm>
              <a:off x="7070337" y="4245069"/>
              <a:ext cx="432000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rgbClr r="0" g="0" b="0"/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dirty="0"/>
            </a:p>
          </p:txBody>
        </p:sp>
        <p:sp>
          <p:nvSpPr>
            <p:cNvPr id="36" name="直接连接符 35">
              <a:extLst>
                <a:ext uri="{FF2B5EF4-FFF2-40B4-BE49-F238E27FC236}">
                  <a16:creationId xmlns:a16="http://schemas.microsoft.com/office/drawing/2014/main" id="{20347662-63B9-4A3C-81F2-24B99BCEBFEE}"/>
                </a:ext>
              </a:extLst>
            </p:cNvPr>
            <p:cNvSpPr/>
            <p:nvPr/>
          </p:nvSpPr>
          <p:spPr>
            <a:xfrm>
              <a:off x="7060908" y="4746259"/>
              <a:ext cx="432000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rgbClr r="0" g="0" b="0"/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dirty="0"/>
            </a:p>
          </p:txBody>
        </p:sp>
        <p:sp>
          <p:nvSpPr>
            <p:cNvPr id="37" name="直接连接符 36">
              <a:extLst>
                <a:ext uri="{FF2B5EF4-FFF2-40B4-BE49-F238E27FC236}">
                  <a16:creationId xmlns:a16="http://schemas.microsoft.com/office/drawing/2014/main" id="{9BB8BD4A-4281-4576-AED7-09CC132DD0CD}"/>
                </a:ext>
              </a:extLst>
            </p:cNvPr>
            <p:cNvSpPr/>
            <p:nvPr/>
          </p:nvSpPr>
          <p:spPr>
            <a:xfrm>
              <a:off x="7023200" y="5247450"/>
              <a:ext cx="432000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rgbClr r="0" g="0" b="0"/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dirty="0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71E16C93-8EDE-4929-A574-DD2A9057DD49}"/>
                </a:ext>
              </a:extLst>
            </p:cNvPr>
            <p:cNvSpPr/>
            <p:nvPr/>
          </p:nvSpPr>
          <p:spPr>
            <a:xfrm>
              <a:off x="6410846" y="2168489"/>
              <a:ext cx="856871" cy="1339911"/>
            </a:xfrm>
            <a:custGeom>
              <a:avLst/>
              <a:gdLst>
                <a:gd name="connsiteX0" fmla="*/ 0 w 861826"/>
                <a:gd name="connsiteY0" fmla="*/ 0 h 800045"/>
                <a:gd name="connsiteX1" fmla="*/ 861826 w 861826"/>
                <a:gd name="connsiteY1" fmla="*/ 0 h 800045"/>
                <a:gd name="connsiteX2" fmla="*/ 861826 w 861826"/>
                <a:gd name="connsiteY2" fmla="*/ 800045 h 800045"/>
                <a:gd name="connsiteX3" fmla="*/ 0 w 861826"/>
                <a:gd name="connsiteY3" fmla="*/ 800045 h 800045"/>
                <a:gd name="connsiteX4" fmla="*/ 0 w 861826"/>
                <a:gd name="connsiteY4" fmla="*/ 0 h 80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826" h="800045">
                  <a:moveTo>
                    <a:pt x="0" y="0"/>
                  </a:moveTo>
                  <a:lnTo>
                    <a:pt x="861826" y="0"/>
                  </a:lnTo>
                  <a:lnTo>
                    <a:pt x="861826" y="800045"/>
                  </a:lnTo>
                  <a:lnTo>
                    <a:pt x="0" y="80004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400" b="1" kern="1200" dirty="0"/>
                <a:t>解</a:t>
              </a:r>
              <a:r>
                <a:rPr lang="en-US" altLang="zh-CN" sz="2400" b="1" kern="1200" dirty="0"/>
                <a:t>:</a:t>
              </a:r>
              <a:endParaRPr lang="zh-CN" altLang="en-US" sz="2400" b="1" kern="1200" dirty="0"/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6A763638-B617-49DC-8BD8-CE81E0899059}"/>
              </a:ext>
            </a:extLst>
          </p:cNvPr>
          <p:cNvGrpSpPr/>
          <p:nvPr/>
        </p:nvGrpSpPr>
        <p:grpSpPr>
          <a:xfrm>
            <a:off x="1938290" y="1692736"/>
            <a:ext cx="2977957" cy="2898998"/>
            <a:chOff x="3414126" y="1472094"/>
            <a:chExt cx="2507320" cy="2578367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A71C45E2-FD7F-4771-B85A-4783685AE39D}"/>
                </a:ext>
              </a:extLst>
            </p:cNvPr>
            <p:cNvGrpSpPr/>
            <p:nvPr/>
          </p:nvGrpSpPr>
          <p:grpSpPr>
            <a:xfrm>
              <a:off x="3414126" y="1472094"/>
              <a:ext cx="2507320" cy="2578367"/>
              <a:chOff x="3414126" y="1472094"/>
              <a:chExt cx="2507320" cy="2578367"/>
            </a:xfrm>
          </p:grpSpPr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64D0BCDF-F69E-4554-A240-824B70D7BAF6}"/>
                  </a:ext>
                </a:extLst>
              </p:cNvPr>
              <p:cNvGrpSpPr/>
              <p:nvPr/>
            </p:nvGrpSpPr>
            <p:grpSpPr>
              <a:xfrm>
                <a:off x="3414126" y="1472094"/>
                <a:ext cx="2507320" cy="2578367"/>
                <a:chOff x="3128376" y="1834044"/>
                <a:chExt cx="2507320" cy="2578367"/>
              </a:xfrm>
            </p:grpSpPr>
            <p:grpSp>
              <p:nvGrpSpPr>
                <p:cNvPr id="41" name="组合 40">
                  <a:extLst>
                    <a:ext uri="{FF2B5EF4-FFF2-40B4-BE49-F238E27FC236}">
                      <a16:creationId xmlns:a16="http://schemas.microsoft.com/office/drawing/2014/main" id="{7BB4ABD5-C76C-4FB6-A7FF-D17C8700CCA4}"/>
                    </a:ext>
                  </a:extLst>
                </p:cNvPr>
                <p:cNvGrpSpPr/>
                <p:nvPr/>
              </p:nvGrpSpPr>
              <p:grpSpPr>
                <a:xfrm>
                  <a:off x="3176270" y="2009528"/>
                  <a:ext cx="2360023" cy="2360023"/>
                  <a:chOff x="3169920" y="993528"/>
                  <a:chExt cx="2360023" cy="2360023"/>
                </a:xfrm>
              </p:grpSpPr>
              <p:grpSp>
                <p:nvGrpSpPr>
                  <p:cNvPr id="53" name="组合 52">
                    <a:extLst>
                      <a:ext uri="{FF2B5EF4-FFF2-40B4-BE49-F238E27FC236}">
                        <a16:creationId xmlns:a16="http://schemas.microsoft.com/office/drawing/2014/main" id="{BFDC767F-5E10-4FF6-95A4-BAFA5119F645}"/>
                      </a:ext>
                    </a:extLst>
                  </p:cNvPr>
                  <p:cNvGrpSpPr/>
                  <p:nvPr/>
                </p:nvGrpSpPr>
                <p:grpSpPr>
                  <a:xfrm>
                    <a:off x="3169920" y="2662492"/>
                    <a:ext cx="2360023" cy="72000"/>
                    <a:chOff x="3169920" y="2662492"/>
                    <a:chExt cx="2360023" cy="72000"/>
                  </a:xfrm>
                </p:grpSpPr>
                <p:cxnSp>
                  <p:nvCxnSpPr>
                    <p:cNvPr id="61" name="直接连接符 60">
                      <a:extLst>
                        <a:ext uri="{FF2B5EF4-FFF2-40B4-BE49-F238E27FC236}">
                          <a16:creationId xmlns:a16="http://schemas.microsoft.com/office/drawing/2014/main" id="{D0426FA8-DE51-4D9E-B2DA-9163A3E6E9F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69920" y="2725783"/>
                      <a:ext cx="2360023" cy="0"/>
                    </a:xfrm>
                    <a:prstGeom prst="line">
                      <a:avLst/>
                    </a:prstGeom>
                    <a:ln w="25400">
                      <a:gradFill>
                        <a:gsLst>
                          <a:gs pos="100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  <a:tailEnd type="stealt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直接连接符 61">
                      <a:extLst>
                        <a:ext uri="{FF2B5EF4-FFF2-40B4-BE49-F238E27FC236}">
                          <a16:creationId xmlns:a16="http://schemas.microsoft.com/office/drawing/2014/main" id="{5D765BAA-E1D0-4C38-BE71-FBD542D8F74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>
                      <a:off x="3265709" y="2698492"/>
                      <a:ext cx="72000" cy="0"/>
                    </a:xfrm>
                    <a:prstGeom prst="line">
                      <a:avLst/>
                    </a:prstGeom>
                    <a:ln w="25400">
                      <a:gradFill>
                        <a:gsLst>
                          <a:gs pos="100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直接连接符 62">
                      <a:extLst>
                        <a:ext uri="{FF2B5EF4-FFF2-40B4-BE49-F238E27FC236}">
                          <a16:creationId xmlns:a16="http://schemas.microsoft.com/office/drawing/2014/main" id="{BA5DFED6-6190-4FBA-B360-AA419513588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>
                      <a:off x="3764274" y="2698492"/>
                      <a:ext cx="72000" cy="0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直接连接符 63">
                      <a:extLst>
                        <a:ext uri="{FF2B5EF4-FFF2-40B4-BE49-F238E27FC236}">
                          <a16:creationId xmlns:a16="http://schemas.microsoft.com/office/drawing/2014/main" id="{B72B0AF3-BC66-4696-831C-C5B5F535847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>
                      <a:off x="4263123" y="2698492"/>
                      <a:ext cx="72000" cy="0"/>
                    </a:xfrm>
                    <a:prstGeom prst="line">
                      <a:avLst/>
                    </a:prstGeom>
                    <a:ln w="25400">
                      <a:gradFill>
                        <a:gsLst>
                          <a:gs pos="100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" name="直接连接符 64">
                      <a:extLst>
                        <a:ext uri="{FF2B5EF4-FFF2-40B4-BE49-F238E27FC236}">
                          <a16:creationId xmlns:a16="http://schemas.microsoft.com/office/drawing/2014/main" id="{7B7FCDAA-D6CC-471F-8C9B-3C68E34DA2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>
                      <a:off x="4761406" y="2698492"/>
                      <a:ext cx="72000" cy="0"/>
                    </a:xfrm>
                    <a:prstGeom prst="line">
                      <a:avLst/>
                    </a:prstGeom>
                    <a:ln w="25400">
                      <a:gradFill>
                        <a:gsLst>
                          <a:gs pos="100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直接连接符 65">
                      <a:extLst>
                        <a:ext uri="{FF2B5EF4-FFF2-40B4-BE49-F238E27FC236}">
                          <a16:creationId xmlns:a16="http://schemas.microsoft.com/office/drawing/2014/main" id="{F018C8DC-FA4B-40FD-9787-5388741C23C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>
                      <a:off x="5259971" y="2698492"/>
                      <a:ext cx="72000" cy="0"/>
                    </a:xfrm>
                    <a:prstGeom prst="line">
                      <a:avLst/>
                    </a:prstGeom>
                    <a:ln w="25400">
                      <a:gradFill>
                        <a:gsLst>
                          <a:gs pos="100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4" name="组合 53">
                    <a:extLst>
                      <a:ext uri="{FF2B5EF4-FFF2-40B4-BE49-F238E27FC236}">
                        <a16:creationId xmlns:a16="http://schemas.microsoft.com/office/drawing/2014/main" id="{3CBC55E5-F38B-4F2A-989D-B5E18604D1C2}"/>
                      </a:ext>
                    </a:extLst>
                  </p:cNvPr>
                  <p:cNvGrpSpPr/>
                  <p:nvPr/>
                </p:nvGrpSpPr>
                <p:grpSpPr>
                  <a:xfrm rot="5400000" flipH="1">
                    <a:off x="2645661" y="2137540"/>
                    <a:ext cx="2360023" cy="72000"/>
                    <a:chOff x="3169920" y="2662492"/>
                    <a:chExt cx="2360023" cy="72000"/>
                  </a:xfrm>
                </p:grpSpPr>
                <p:cxnSp>
                  <p:nvCxnSpPr>
                    <p:cNvPr id="55" name="直接连接符 54">
                      <a:extLst>
                        <a:ext uri="{FF2B5EF4-FFF2-40B4-BE49-F238E27FC236}">
                          <a16:creationId xmlns:a16="http://schemas.microsoft.com/office/drawing/2014/main" id="{2E1099D6-234E-461B-9018-3BC7F7655BC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69920" y="2725783"/>
                      <a:ext cx="2360023" cy="0"/>
                    </a:xfrm>
                    <a:prstGeom prst="line">
                      <a:avLst/>
                    </a:prstGeom>
                    <a:ln w="25400">
                      <a:gradFill>
                        <a:gsLst>
                          <a:gs pos="100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  <a:tailEnd type="stealt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直接连接符 55">
                      <a:extLst>
                        <a:ext uri="{FF2B5EF4-FFF2-40B4-BE49-F238E27FC236}">
                          <a16:creationId xmlns:a16="http://schemas.microsoft.com/office/drawing/2014/main" id="{3917CBF9-2DCB-4470-8273-8CC21D2A749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>
                      <a:off x="3265709" y="2698492"/>
                      <a:ext cx="72000" cy="0"/>
                    </a:xfrm>
                    <a:prstGeom prst="line">
                      <a:avLst/>
                    </a:prstGeom>
                    <a:ln w="25400">
                      <a:gradFill>
                        <a:gsLst>
                          <a:gs pos="100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直接连接符 56">
                      <a:extLst>
                        <a:ext uri="{FF2B5EF4-FFF2-40B4-BE49-F238E27FC236}">
                          <a16:creationId xmlns:a16="http://schemas.microsoft.com/office/drawing/2014/main" id="{AC6C257E-3C42-4BAA-9C12-215A82DB710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>
                      <a:off x="3764274" y="2698492"/>
                      <a:ext cx="72000" cy="0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直接连接符 57">
                      <a:extLst>
                        <a:ext uri="{FF2B5EF4-FFF2-40B4-BE49-F238E27FC236}">
                          <a16:creationId xmlns:a16="http://schemas.microsoft.com/office/drawing/2014/main" id="{B3D5A9A7-276F-451C-B93A-9D2C464EF08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>
                      <a:off x="4262840" y="2698492"/>
                      <a:ext cx="72000" cy="0"/>
                    </a:xfrm>
                    <a:prstGeom prst="line">
                      <a:avLst/>
                    </a:prstGeom>
                    <a:ln w="25400">
                      <a:gradFill>
                        <a:gsLst>
                          <a:gs pos="100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直接连接符 58">
                      <a:extLst>
                        <a:ext uri="{FF2B5EF4-FFF2-40B4-BE49-F238E27FC236}">
                          <a16:creationId xmlns:a16="http://schemas.microsoft.com/office/drawing/2014/main" id="{AFB995FA-437A-4FC5-A0C2-4D7B3BAF8E4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>
                      <a:off x="4761406" y="2698492"/>
                      <a:ext cx="72000" cy="0"/>
                    </a:xfrm>
                    <a:prstGeom prst="line">
                      <a:avLst/>
                    </a:prstGeom>
                    <a:ln w="25400">
                      <a:gradFill>
                        <a:gsLst>
                          <a:gs pos="100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直接连接符 59">
                      <a:extLst>
                        <a:ext uri="{FF2B5EF4-FFF2-40B4-BE49-F238E27FC236}">
                          <a16:creationId xmlns:a16="http://schemas.microsoft.com/office/drawing/2014/main" id="{E909E2CA-1447-4CFE-A8BB-34AD2912AFF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>
                      <a:off x="5259971" y="2698492"/>
                      <a:ext cx="72000" cy="0"/>
                    </a:xfrm>
                    <a:prstGeom prst="line">
                      <a:avLst/>
                    </a:prstGeom>
                    <a:ln w="25400">
                      <a:gradFill>
                        <a:gsLst>
                          <a:gs pos="100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093EE873-1A4C-4BA1-A47B-53EF1192C7B8}"/>
                    </a:ext>
                  </a:extLst>
                </p:cNvPr>
                <p:cNvSpPr txBox="1"/>
                <p:nvPr/>
              </p:nvSpPr>
              <p:spPr>
                <a:xfrm>
                  <a:off x="3128376" y="3703022"/>
                  <a:ext cx="6095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-1</a:t>
                  </a:r>
                  <a:endParaRPr lang="zh-CN" altLang="en-US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3E4B60F0-7E24-4C8E-AA8D-72CCECB9681F}"/>
                    </a:ext>
                  </a:extLst>
                </p:cNvPr>
                <p:cNvSpPr txBox="1"/>
                <p:nvPr/>
              </p:nvSpPr>
              <p:spPr>
                <a:xfrm>
                  <a:off x="3563920" y="4073857"/>
                  <a:ext cx="3939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-1</a:t>
                  </a:r>
                  <a:endParaRPr lang="zh-CN" altLang="en-US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971DABC2-53FA-40E2-9FC2-28C9ABDCB515}"/>
                    </a:ext>
                  </a:extLst>
                </p:cNvPr>
                <p:cNvSpPr txBox="1"/>
                <p:nvPr/>
              </p:nvSpPr>
              <p:spPr>
                <a:xfrm>
                  <a:off x="4170051" y="3697728"/>
                  <a:ext cx="22225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zh-CN" altLang="en-US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70EBE5A5-B301-411F-B09D-DFD219F83E74}"/>
                    </a:ext>
                  </a:extLst>
                </p:cNvPr>
                <p:cNvSpPr txBox="1"/>
                <p:nvPr/>
              </p:nvSpPr>
              <p:spPr>
                <a:xfrm>
                  <a:off x="4638701" y="3712552"/>
                  <a:ext cx="22225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zh-CN" altLang="en-US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CD3EC14A-992D-4D36-8CBE-5EDDBEFC7CBD}"/>
                    </a:ext>
                  </a:extLst>
                </p:cNvPr>
                <p:cNvSpPr txBox="1"/>
                <p:nvPr/>
              </p:nvSpPr>
              <p:spPr>
                <a:xfrm>
                  <a:off x="5154671" y="3674521"/>
                  <a:ext cx="22225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zh-CN" altLang="en-US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06746621-8DAA-4A7C-AC84-336242CC4E26}"/>
                    </a:ext>
                  </a:extLst>
                </p:cNvPr>
                <p:cNvSpPr txBox="1"/>
                <p:nvPr/>
              </p:nvSpPr>
              <p:spPr>
                <a:xfrm>
                  <a:off x="3594251" y="3634041"/>
                  <a:ext cx="16827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  <a:endParaRPr lang="zh-CN" altLang="en-US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" name="文本框 47">
                  <a:extLst>
                    <a:ext uri="{FF2B5EF4-FFF2-40B4-BE49-F238E27FC236}">
                      <a16:creationId xmlns:a16="http://schemas.microsoft.com/office/drawing/2014/main" id="{0F2DCE1E-6B25-4381-A233-8A60B870DC7F}"/>
                    </a:ext>
                  </a:extLst>
                </p:cNvPr>
                <p:cNvSpPr txBox="1"/>
                <p:nvPr/>
              </p:nvSpPr>
              <p:spPr>
                <a:xfrm>
                  <a:off x="3573771" y="3054682"/>
                  <a:ext cx="22225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zh-CN" altLang="en-US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DD9FECD9-B0F1-4D82-B80D-46EF8E9220EB}"/>
                    </a:ext>
                  </a:extLst>
                </p:cNvPr>
                <p:cNvSpPr txBox="1"/>
                <p:nvPr/>
              </p:nvSpPr>
              <p:spPr>
                <a:xfrm>
                  <a:off x="3555399" y="2567463"/>
                  <a:ext cx="22225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zh-CN" altLang="en-US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文本框 49">
                  <a:extLst>
                    <a:ext uri="{FF2B5EF4-FFF2-40B4-BE49-F238E27FC236}">
                      <a16:creationId xmlns:a16="http://schemas.microsoft.com/office/drawing/2014/main" id="{491795EE-855F-4FA4-8335-84927F87FBB3}"/>
                    </a:ext>
                  </a:extLst>
                </p:cNvPr>
                <p:cNvSpPr txBox="1"/>
                <p:nvPr/>
              </p:nvSpPr>
              <p:spPr>
                <a:xfrm>
                  <a:off x="3567263" y="2080244"/>
                  <a:ext cx="22225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zh-CN" altLang="en-US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3F2093B2-9C42-4617-9F75-B15F910BB170}"/>
                    </a:ext>
                  </a:extLst>
                </p:cNvPr>
                <p:cNvSpPr txBox="1"/>
                <p:nvPr/>
              </p:nvSpPr>
              <p:spPr>
                <a:xfrm>
                  <a:off x="5413446" y="3649430"/>
                  <a:ext cx="22225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endParaRPr lang="zh-CN" altLang="en-US" sz="16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文本框 51">
                  <a:extLst>
                    <a:ext uri="{FF2B5EF4-FFF2-40B4-BE49-F238E27FC236}">
                      <a16:creationId xmlns:a16="http://schemas.microsoft.com/office/drawing/2014/main" id="{EF1B57C6-CBFB-4AF7-9A7A-AB57A58B6BD2}"/>
                    </a:ext>
                  </a:extLst>
                </p:cNvPr>
                <p:cNvSpPr txBox="1"/>
                <p:nvPr/>
              </p:nvSpPr>
              <p:spPr>
                <a:xfrm>
                  <a:off x="3540275" y="1834044"/>
                  <a:ext cx="22225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endParaRPr lang="zh-CN" altLang="en-US" sz="16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097BE31B-0902-4E80-82A4-533E13A6C7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37151" y="1718294"/>
                <a:ext cx="697625" cy="2136856"/>
              </a:xfrm>
              <a:prstGeom prst="line">
                <a:avLst/>
              </a:prstGeom>
              <a:ln w="25400">
                <a:gradFill>
                  <a:gsLst>
                    <a:gs pos="100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流程图: 接点 39">
                <a:extLst>
                  <a:ext uri="{FF2B5EF4-FFF2-40B4-BE49-F238E27FC236}">
                    <a16:creationId xmlns:a16="http://schemas.microsoft.com/office/drawing/2014/main" id="{F7C77D70-6802-42A7-8FDA-0DF6BCEBAA36}"/>
                  </a:ext>
                </a:extLst>
              </p:cNvPr>
              <p:cNvSpPr/>
              <p:nvPr/>
            </p:nvSpPr>
            <p:spPr>
              <a:xfrm>
                <a:off x="4556399" y="1820443"/>
                <a:ext cx="78377" cy="89552"/>
              </a:xfrm>
              <a:prstGeom prst="flowChartConnector">
                <a:avLst/>
              </a:prstGeom>
              <a:solidFill>
                <a:schemeClr val="bg1"/>
              </a:solidFill>
              <a:ln>
                <a:gradFill>
                  <a:gsLst>
                    <a:gs pos="100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BB9DEB11-F068-43E5-9E57-A4ECB893EED8}"/>
                </a:ext>
              </a:extLst>
            </p:cNvPr>
            <p:cNvSpPr txBox="1"/>
            <p:nvPr/>
          </p:nvSpPr>
          <p:spPr>
            <a:xfrm>
              <a:off x="3665407" y="3638838"/>
              <a:ext cx="35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zh-CN" alt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337A1344-4C76-4870-8E8F-59CD460FE609}"/>
                </a:ext>
              </a:extLst>
            </p:cNvPr>
            <p:cNvSpPr txBox="1"/>
            <p:nvPr/>
          </p:nvSpPr>
          <p:spPr>
            <a:xfrm>
              <a:off x="4455334" y="1795865"/>
              <a:ext cx="10858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（</a:t>
              </a:r>
              <a:r>
                <a:rPr lang="en-US" altLang="zh-CN" dirty="0">
                  <a:solidFill>
                    <a:schemeClr val="bg1"/>
                  </a:solidFill>
                </a:rPr>
                <a:t>1</a:t>
              </a:r>
              <a:r>
                <a:rPr lang="zh-CN" altLang="en-US" dirty="0">
                  <a:solidFill>
                    <a:schemeClr val="bg1"/>
                  </a:solidFill>
                </a:rPr>
                <a:t>，</a:t>
              </a:r>
              <a:r>
                <a:rPr lang="en-US" altLang="zh-CN" dirty="0">
                  <a:solidFill>
                    <a:schemeClr val="bg1"/>
                  </a:solidFill>
                </a:rPr>
                <a:t>3</a:t>
              </a:r>
              <a:r>
                <a:rPr lang="zh-CN" altLang="en-US" dirty="0">
                  <a:solidFill>
                    <a:schemeClr val="bg1"/>
                  </a:solidFill>
                </a:rPr>
                <a:t>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B9A79A1-4A37-4CFE-BB22-1C5C36DA15D7}"/>
                  </a:ext>
                </a:extLst>
              </p:cNvPr>
              <p:cNvSpPr txBox="1"/>
              <p:nvPr/>
            </p:nvSpPr>
            <p:spPr>
              <a:xfrm>
                <a:off x="523632" y="1302975"/>
                <a:ext cx="6303056" cy="433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</a:t>
                </a:r>
                <a:r>
                  <a:rPr lang="zh-CN" altLang="en-US" sz="2400" b="1" kern="100" dirty="0">
                    <a:solidFill>
                      <a:schemeClr val="bg1"/>
                    </a:solidFill>
                    <a:latin typeface="+mn-ea"/>
                  </a:rPr>
                  <a:t>下列关于一次函数</a:t>
                </a:r>
                <a14:m>
                  <m:oMath xmlns:m="http://schemas.openxmlformats.org/officeDocument/2006/math">
                    <m:r>
                      <a:rPr lang="en-US" altLang="zh-CN" sz="2400" b="1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zh-CN" sz="2400" b="1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sz="2400" b="1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CN" sz="2400" b="1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sz="2400" b="1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b="1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zh-CN" altLang="en-US" sz="2400" b="1" kern="100" dirty="0">
                    <a:solidFill>
                      <a:schemeClr val="bg1"/>
                    </a:solidFill>
                    <a:latin typeface="+mn-ea"/>
                  </a:rPr>
                  <a:t>的说法，错误的是（  ）</a:t>
                </a:r>
                <a:r>
                  <a:rPr lang="en-US" altLang="zh-CN" sz="2400" b="1" kern="100" dirty="0">
                    <a:solidFill>
                      <a:schemeClr val="bg1"/>
                    </a:solidFill>
                    <a:latin typeface="+mn-ea"/>
                  </a:rPr>
                  <a:t>.</a:t>
                </a:r>
              </a:p>
              <a:p>
                <a:endParaRPr lang="en-US" altLang="zh-CN" sz="2400" b="1" kern="100" dirty="0">
                  <a:solidFill>
                    <a:schemeClr val="bg1"/>
                  </a:solidFill>
                  <a:latin typeface="+mn-ea"/>
                </a:endParaRPr>
              </a:p>
              <a:p>
                <a:r>
                  <a:rPr lang="en-US" altLang="zh-CN" sz="2400" b="1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400" b="1" kern="100" dirty="0">
                    <a:solidFill>
                      <a:schemeClr val="bg1"/>
                    </a:solidFill>
                    <a:latin typeface="+mn-ea"/>
                    <a:cs typeface="Times New Roman" panose="02020603050405020304" pitchFamily="18" charset="0"/>
                  </a:rPr>
                  <a:t>.</a:t>
                </a:r>
                <a:r>
                  <a:rPr lang="zh-CN" altLang="en-US" sz="2400" b="1" kern="100" dirty="0">
                    <a:solidFill>
                      <a:schemeClr val="bg1"/>
                    </a:solidFill>
                    <a:latin typeface="+mn-ea"/>
                  </a:rPr>
                  <a:t>图象经过第一、二、四象限</a:t>
                </a:r>
                <a:endParaRPr lang="en-US" altLang="zh-CN" sz="2400" b="1" kern="100" dirty="0">
                  <a:solidFill>
                    <a:schemeClr val="bg1"/>
                  </a:solidFill>
                  <a:latin typeface="+mn-ea"/>
                </a:endParaRPr>
              </a:p>
              <a:p>
                <a:endParaRPr lang="en-US" altLang="zh-CN" sz="2400" b="1" kern="100" dirty="0">
                  <a:solidFill>
                    <a:schemeClr val="bg1"/>
                  </a:solidFill>
                  <a:latin typeface="+mn-ea"/>
                </a:endParaRPr>
              </a:p>
              <a:p>
                <a:r>
                  <a:rPr lang="en-US" altLang="zh-CN" sz="2400" b="1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400" b="1" kern="100" dirty="0" err="1">
                    <a:solidFill>
                      <a:schemeClr val="bg1"/>
                    </a:solidFill>
                    <a:latin typeface="+mn-ea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400" b="1" i="1" kern="1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en-US" sz="2400" b="1" kern="100" dirty="0">
                    <a:solidFill>
                      <a:schemeClr val="bg1"/>
                    </a:solidFill>
                    <a:latin typeface="+mn-ea"/>
                  </a:rPr>
                  <a:t>随</a:t>
                </a:r>
                <a:r>
                  <a:rPr lang="en-US" altLang="zh-CN" sz="2400" b="1" i="1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en-US" sz="2400" b="1" kern="100" dirty="0">
                    <a:solidFill>
                      <a:schemeClr val="bg1"/>
                    </a:solidFill>
                    <a:latin typeface="+mn-ea"/>
                  </a:rPr>
                  <a:t>的增大而增大</a:t>
                </a:r>
                <a:endParaRPr lang="en-US" altLang="zh-CN" sz="2400" b="1" kern="100" dirty="0">
                  <a:solidFill>
                    <a:schemeClr val="bg1"/>
                  </a:solidFill>
                  <a:latin typeface="+mn-ea"/>
                </a:endParaRPr>
              </a:p>
              <a:p>
                <a:endParaRPr lang="en-US" altLang="zh-CN" sz="2400" b="1" kern="100" dirty="0">
                  <a:solidFill>
                    <a:schemeClr val="bg1"/>
                  </a:solidFill>
                  <a:latin typeface="+mn-ea"/>
                </a:endParaRPr>
              </a:p>
              <a:p>
                <a:r>
                  <a:rPr lang="en-US" altLang="zh-CN" sz="2400" b="1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400" b="1" kern="100" dirty="0">
                    <a:solidFill>
                      <a:schemeClr val="bg1"/>
                    </a:solidFill>
                    <a:latin typeface="+mn-ea"/>
                    <a:cs typeface="Times New Roman" panose="02020603050405020304" pitchFamily="18" charset="0"/>
                  </a:rPr>
                  <a:t>.</a:t>
                </a:r>
                <a:r>
                  <a:rPr lang="zh-CN" altLang="en-US" sz="2400" b="1" kern="100" dirty="0">
                    <a:solidFill>
                      <a:schemeClr val="bg1"/>
                    </a:solidFill>
                    <a:latin typeface="+mn-ea"/>
                  </a:rPr>
                  <a:t>图象与</a:t>
                </a:r>
                <a:r>
                  <a:rPr lang="en-US" altLang="zh-CN" sz="2400" b="1" i="1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en-US" sz="2400" b="1" kern="100" dirty="0">
                    <a:solidFill>
                      <a:schemeClr val="bg1"/>
                    </a:solidFill>
                    <a:latin typeface="+mn-ea"/>
                  </a:rPr>
                  <a:t>轴交于点</a:t>
                </a:r>
                <a:r>
                  <a:rPr lang="zh-CN" altLang="en-US" sz="2400" b="1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b="1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en-US" sz="2400" b="1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400" b="1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400" b="1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</a:t>
                </a:r>
                <a:endParaRPr lang="en-US" altLang="zh-CN" sz="2400" b="1" kern="1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400" b="1" kern="1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400" b="1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400" b="1" kern="100" dirty="0">
                    <a:solidFill>
                      <a:schemeClr val="bg1"/>
                    </a:solidFill>
                    <a:latin typeface="+mn-ea"/>
                    <a:cs typeface="Times New Roman" panose="02020603050405020304" pitchFamily="18" charset="0"/>
                  </a:rPr>
                  <a:t>.</a:t>
                </a:r>
                <a:r>
                  <a:rPr lang="zh-CN" altLang="en-US" sz="2400" b="1" kern="100" dirty="0">
                    <a:solidFill>
                      <a:schemeClr val="bg1"/>
                    </a:solidFill>
                    <a:latin typeface="+mn-ea"/>
                  </a:rPr>
                  <a:t>图象与直线</a:t>
                </a:r>
                <a:r>
                  <a:rPr lang="en-US" altLang="zh-CN" sz="2400" b="1" i="1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400" b="1" kern="100" dirty="0">
                    <a:solidFill>
                      <a:schemeClr val="bg1"/>
                    </a:solidFill>
                    <a:latin typeface="+mn-ea"/>
                  </a:rPr>
                  <a:t>=-2</a:t>
                </a:r>
                <a:r>
                  <a:rPr lang="en-US" altLang="zh-CN" sz="2400" b="1" i="1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en-US" sz="2400" b="1" kern="100" dirty="0">
                    <a:solidFill>
                      <a:schemeClr val="bg1"/>
                    </a:solidFill>
                    <a:latin typeface="+mn-ea"/>
                  </a:rPr>
                  <a:t>平行</a:t>
                </a:r>
                <a:endParaRPr lang="en-US" altLang="zh-CN" sz="2400" b="1" kern="100" dirty="0">
                  <a:solidFill>
                    <a:schemeClr val="bg1"/>
                  </a:solidFill>
                  <a:latin typeface="+mn-ea"/>
                </a:endParaRPr>
              </a:p>
              <a:p>
                <a:endParaRPr lang="en-US" altLang="zh-CN" b="1" dirty="0">
                  <a:solidFill>
                    <a:schemeClr val="bg1"/>
                  </a:solidFill>
                </a:endParaRPr>
              </a:p>
              <a:p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B9A79A1-4A37-4CFE-BB22-1C5C36DA1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32" y="1302975"/>
                <a:ext cx="6303056" cy="4339650"/>
              </a:xfrm>
              <a:prstGeom prst="rect">
                <a:avLst/>
              </a:prstGeom>
              <a:blipFill>
                <a:blip r:embed="rId2"/>
                <a:stretch>
                  <a:fillRect l="-1547" t="-1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FDA13A62-FB88-45ED-BE1A-27F748E9A0C2}"/>
              </a:ext>
            </a:extLst>
          </p:cNvPr>
          <p:cNvCxnSpPr/>
          <p:nvPr/>
        </p:nvCxnSpPr>
        <p:spPr>
          <a:xfrm>
            <a:off x="655093" y="1078173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F4C8C06B-5196-4EE0-A3BA-8AF85E2B64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7588823"/>
              </p:ext>
            </p:extLst>
          </p:nvPr>
        </p:nvGraphicFramePr>
        <p:xfrm>
          <a:off x="6059606" y="550004"/>
          <a:ext cx="5643154" cy="2261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99121B39-9536-44D8-A345-1AD652E1ED53}"/>
              </a:ext>
            </a:extLst>
          </p:cNvPr>
          <p:cNvSpPr txBox="1"/>
          <p:nvPr/>
        </p:nvSpPr>
        <p:spPr>
          <a:xfrm>
            <a:off x="1790957" y="1689936"/>
            <a:ext cx="409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 b="1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391A8390-D245-46F4-B3F7-5A3CC2335C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4221465"/>
              </p:ext>
            </p:extLst>
          </p:nvPr>
        </p:nvGraphicFramePr>
        <p:xfrm>
          <a:off x="2560320" y="373179"/>
          <a:ext cx="6426926" cy="681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9" name="组合 8">
            <a:extLst>
              <a:ext uri="{FF2B5EF4-FFF2-40B4-BE49-F238E27FC236}">
                <a16:creationId xmlns:a16="http://schemas.microsoft.com/office/drawing/2014/main" id="{DC46BAA4-B31F-49D3-8849-96ACF2D0174E}"/>
              </a:ext>
            </a:extLst>
          </p:cNvPr>
          <p:cNvGrpSpPr/>
          <p:nvPr/>
        </p:nvGrpSpPr>
        <p:grpSpPr>
          <a:xfrm>
            <a:off x="5452002" y="3956847"/>
            <a:ext cx="2451163" cy="2480129"/>
            <a:chOff x="5049993" y="3880415"/>
            <a:chExt cx="2451163" cy="2480129"/>
          </a:xfrm>
        </p:grpSpPr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C2207047-C5E6-4C59-97F5-ADFFB073F1D7}"/>
                </a:ext>
              </a:extLst>
            </p:cNvPr>
            <p:cNvCxnSpPr/>
            <p:nvPr/>
          </p:nvCxnSpPr>
          <p:spPr>
            <a:xfrm>
              <a:off x="5049993" y="5256733"/>
              <a:ext cx="2360023" cy="0"/>
            </a:xfrm>
            <a:prstGeom prst="line">
              <a:avLst/>
            </a:prstGeom>
            <a:ln w="2540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090381B1-3CF0-446B-A1D3-6E5C2EF08012}"/>
                </a:ext>
              </a:extLst>
            </p:cNvPr>
            <p:cNvSpPr txBox="1"/>
            <p:nvPr/>
          </p:nvSpPr>
          <p:spPr>
            <a:xfrm>
              <a:off x="5851447" y="5180533"/>
              <a:ext cx="114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zh-CN" alt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171D8721-C3D0-47F2-BDAB-16C01D3313D3}"/>
                </a:ext>
              </a:extLst>
            </p:cNvPr>
            <p:cNvSpPr txBox="1"/>
            <p:nvPr/>
          </p:nvSpPr>
          <p:spPr>
            <a:xfrm>
              <a:off x="7278906" y="5180533"/>
              <a:ext cx="2222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CN" altLang="en-US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3D082D78-F9F4-4E21-901D-92066C78C6E0}"/>
                </a:ext>
              </a:extLst>
            </p:cNvPr>
            <p:cNvSpPr txBox="1"/>
            <p:nvPr/>
          </p:nvSpPr>
          <p:spPr>
            <a:xfrm>
              <a:off x="5844645" y="3880415"/>
              <a:ext cx="2222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zh-CN" altLang="en-US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B267F24C-2A14-470C-AAF8-2B0A5671370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916644" y="5180533"/>
              <a:ext cx="2360023" cy="0"/>
            </a:xfrm>
            <a:prstGeom prst="line">
              <a:avLst/>
            </a:prstGeom>
            <a:ln w="2540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DF61579-D8C7-4742-8EC3-EF719CA17480}"/>
              </a:ext>
            </a:extLst>
          </p:cNvPr>
          <p:cNvGrpSpPr/>
          <p:nvPr/>
        </p:nvGrpSpPr>
        <p:grpSpPr>
          <a:xfrm>
            <a:off x="4649250" y="4038747"/>
            <a:ext cx="2305087" cy="2187590"/>
            <a:chOff x="7134188" y="3592237"/>
            <a:chExt cx="2305087" cy="2187590"/>
          </a:xfrm>
        </p:grpSpPr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FE56354E-C0BE-49B5-9B87-3635D86E1C6F}"/>
                </a:ext>
              </a:extLst>
            </p:cNvPr>
            <p:cNvCxnSpPr>
              <a:cxnSpLocks/>
            </p:cNvCxnSpPr>
            <p:nvPr/>
          </p:nvCxnSpPr>
          <p:spPr>
            <a:xfrm>
              <a:off x="8477169" y="3848891"/>
              <a:ext cx="962106" cy="1930936"/>
            </a:xfrm>
            <a:prstGeom prst="line">
              <a:avLst/>
            </a:prstGeom>
            <a:ln w="2540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D81AF1BD-B744-488A-935B-FE77878CBDCC}"/>
                    </a:ext>
                  </a:extLst>
                </p:cNvPr>
                <p:cNvSpPr txBox="1"/>
                <p:nvPr/>
              </p:nvSpPr>
              <p:spPr>
                <a:xfrm>
                  <a:off x="7134188" y="3592237"/>
                  <a:ext cx="137029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altLang="zh-CN" b="1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altLang="zh-CN" b="1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b="1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D81AF1BD-B744-488A-935B-FE77878CBD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4188" y="3592237"/>
                  <a:ext cx="1370295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66AFA6AE-6C52-4ED6-AB50-2CBC5C1305C5}"/>
              </a:ext>
            </a:extLst>
          </p:cNvPr>
          <p:cNvCxnSpPr>
            <a:cxnSpLocks/>
          </p:cNvCxnSpPr>
          <p:nvPr/>
        </p:nvCxnSpPr>
        <p:spPr>
          <a:xfrm>
            <a:off x="5948725" y="3615980"/>
            <a:ext cx="962106" cy="1930936"/>
          </a:xfrm>
          <a:prstGeom prst="line">
            <a:avLst/>
          </a:prstGeom>
          <a:ln w="2540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E96F58A5-B6EF-4D0A-B688-2877EE896EC5}"/>
                  </a:ext>
                </a:extLst>
              </p:cNvPr>
              <p:cNvSpPr txBox="1"/>
              <p:nvPr/>
            </p:nvSpPr>
            <p:spPr>
              <a:xfrm>
                <a:off x="6629131" y="5574900"/>
                <a:ext cx="18954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CN" b="1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CN" b="1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CN" b="1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b="1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1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E96F58A5-B6EF-4D0A-B688-2877EE896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131" y="5574900"/>
                <a:ext cx="1895475" cy="369332"/>
              </a:xfrm>
              <a:prstGeom prst="rect">
                <a:avLst/>
              </a:prstGeom>
              <a:blipFill>
                <a:blip r:embed="rId1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0810A1C9-90DF-4E83-BA00-24AF48C3628E}"/>
              </a:ext>
            </a:extLst>
          </p:cNvPr>
          <p:cNvSpPr txBox="1"/>
          <p:nvPr/>
        </p:nvSpPr>
        <p:spPr>
          <a:xfrm>
            <a:off x="6498664" y="4492546"/>
            <a:ext cx="37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09A599DF-DB77-407F-B7DF-8B86DA1E7D49}"/>
              </a:ext>
            </a:extLst>
          </p:cNvPr>
          <p:cNvGrpSpPr/>
          <p:nvPr/>
        </p:nvGrpSpPr>
        <p:grpSpPr>
          <a:xfrm>
            <a:off x="7828014" y="2460220"/>
            <a:ext cx="4226617" cy="1408243"/>
            <a:chOff x="8487866" y="4159187"/>
            <a:chExt cx="4285875" cy="14378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9D6C03B9-C559-4CCF-9720-93ABC0BEC67E}"/>
                    </a:ext>
                  </a:extLst>
                </p:cNvPr>
                <p:cNvSpPr txBox="1"/>
                <p:nvPr/>
              </p:nvSpPr>
              <p:spPr>
                <a:xfrm>
                  <a:off x="8959323" y="4518269"/>
                  <a:ext cx="3814418" cy="848474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2400" b="1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altLang="zh-CN" sz="2400" b="1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zh-CN" sz="2400" b="1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400" b="1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400" b="1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</m:oMath>
                  </a14:m>
                  <a:r>
                    <a:rPr lang="zh-CN" altLang="en-US" sz="2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随</a:t>
                  </a:r>
                  <a14:m>
                    <m:oMath xmlns:m="http://schemas.openxmlformats.org/officeDocument/2006/math">
                      <m:r>
                        <a:rPr lang="en-US" altLang="zh-CN" sz="24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r>
                    <a:rPr lang="zh-CN" altLang="en-US" sz="2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的增大而增大</a:t>
                  </a:r>
                  <a:endParaRPr lang="en-US" altLang="zh-CN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14:m>
                    <m:oMath xmlns:m="http://schemas.openxmlformats.org/officeDocument/2006/math">
                      <m:r>
                        <a:rPr lang="en-US" altLang="zh-CN" sz="2400" b="1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altLang="zh-CN" sz="2400" b="1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sz="2400" b="1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400" b="1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400" b="1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</m:oMath>
                  </a14:m>
                  <a:r>
                    <a:rPr lang="zh-CN" altLang="en-US" sz="2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随</a:t>
                  </a:r>
                  <a14:m>
                    <m:oMath xmlns:m="http://schemas.openxmlformats.org/officeDocument/2006/math">
                      <m:r>
                        <a:rPr lang="en-US" altLang="zh-CN" sz="24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r>
                    <a:rPr lang="zh-CN" altLang="en-US" sz="2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的增大而减小</a:t>
                  </a:r>
                  <a:endParaRPr lang="zh-CN" altLang="en-US" sz="2400" b="1" dirty="0">
                    <a:solidFill>
                      <a:schemeClr val="bg1"/>
                    </a:solidFill>
                    <a:latin typeface="+mj-ea"/>
                  </a:endParaRPr>
                </a:p>
              </p:txBody>
            </p:sp>
          </mc:Choice>
          <mc:Fallback xmlns="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9D6C03B9-C559-4CCF-9720-93ABC0BEC6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9323" y="4518269"/>
                  <a:ext cx="3814418" cy="848474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7C04D979-AA45-401F-B52A-D27522831BCC}"/>
                </a:ext>
              </a:extLst>
            </p:cNvPr>
            <p:cNvGrpSpPr/>
            <p:nvPr/>
          </p:nvGrpSpPr>
          <p:grpSpPr>
            <a:xfrm>
              <a:off x="8487866" y="4159187"/>
              <a:ext cx="4066551" cy="1437861"/>
              <a:chOff x="8487866" y="4159187"/>
              <a:chExt cx="4066551" cy="1437861"/>
            </a:xfrm>
          </p:grpSpPr>
          <p:sp>
            <p:nvSpPr>
              <p:cNvPr id="28" name="矩形: 圆角 27">
                <a:extLst>
                  <a:ext uri="{FF2B5EF4-FFF2-40B4-BE49-F238E27FC236}">
                    <a16:creationId xmlns:a16="http://schemas.microsoft.com/office/drawing/2014/main" id="{6179C389-7426-49A8-ACDE-15240ACEF286}"/>
                  </a:ext>
                </a:extLst>
              </p:cNvPr>
              <p:cNvSpPr/>
              <p:nvPr/>
            </p:nvSpPr>
            <p:spPr>
              <a:xfrm>
                <a:off x="8959323" y="4414322"/>
                <a:ext cx="3595094" cy="1182726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/>
              </a:p>
            </p:txBody>
          </p:sp>
          <p:sp>
            <p:nvSpPr>
              <p:cNvPr id="29" name="箭头: 左弧形 28">
                <a:extLst>
                  <a:ext uri="{FF2B5EF4-FFF2-40B4-BE49-F238E27FC236}">
                    <a16:creationId xmlns:a16="http://schemas.microsoft.com/office/drawing/2014/main" id="{7888F009-77CD-4CB0-9783-CC83B0E1996E}"/>
                  </a:ext>
                </a:extLst>
              </p:cNvPr>
              <p:cNvSpPr/>
              <p:nvPr/>
            </p:nvSpPr>
            <p:spPr>
              <a:xfrm>
                <a:off x="8487866" y="4159187"/>
                <a:ext cx="390297" cy="764561"/>
              </a:xfrm>
              <a:prstGeom prst="curvedRigh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673AD459-32E1-4EC1-8014-CA634665314B}"/>
              </a:ext>
            </a:extLst>
          </p:cNvPr>
          <p:cNvGrpSpPr/>
          <p:nvPr/>
        </p:nvGrpSpPr>
        <p:grpSpPr>
          <a:xfrm>
            <a:off x="7792038" y="3884634"/>
            <a:ext cx="4226618" cy="1690264"/>
            <a:chOff x="8487866" y="4159187"/>
            <a:chExt cx="4285877" cy="17258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F4E302E4-63ED-47E0-B486-5A280570748B}"/>
                    </a:ext>
                  </a:extLst>
                </p:cNvPr>
                <p:cNvSpPr txBox="1"/>
                <p:nvPr/>
              </p:nvSpPr>
              <p:spPr>
                <a:xfrm>
                  <a:off x="8959324" y="4518269"/>
                  <a:ext cx="3814419" cy="1225574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ea"/>
                    </a:rPr>
                    <a:t>一次函数</a:t>
                  </a:r>
                  <a14:m>
                    <m:oMath xmlns:m="http://schemas.openxmlformats.org/officeDocument/2006/math">
                      <m:r>
                        <a:rPr lang="en-US" altLang="zh-CN" sz="2400" b="1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CN" sz="2400" b="1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1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𝒌𝒙</m:t>
                      </m:r>
                      <m:r>
                        <a:rPr lang="en-US" altLang="zh-CN" sz="2400" b="1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b="1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𝒃</m:t>
                      </m:r>
                    </m:oMath>
                  </a14:m>
                  <a:r>
                    <a:rPr lang="en-US" altLang="zh-CN" sz="2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ea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altLang="zh-CN" sz="24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altLang="zh-CN" sz="24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4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𝒃</m:t>
                      </m:r>
                    </m:oMath>
                  </a14:m>
                  <a:r>
                    <a:rPr lang="zh-CN" altLang="en-US" sz="2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ea"/>
                    </a:rPr>
                    <a:t>是常数，</a:t>
                  </a:r>
                  <a14:m>
                    <m:oMath xmlns:m="http://schemas.openxmlformats.org/officeDocument/2006/math">
                      <m:r>
                        <a:rPr lang="en-US" altLang="zh-CN" sz="2400" b="1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altLang="zh-CN" sz="2400" b="1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altLang="zh-CN" sz="2400" b="1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en-US" altLang="zh-CN" sz="2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ea"/>
                    </a:rPr>
                    <a:t>)</a:t>
                  </a:r>
                  <a:r>
                    <a:rPr lang="zh-CN" altLang="en-US" sz="2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ea"/>
                    </a:rPr>
                    <a:t>与</a:t>
                  </a:r>
                  <a:r>
                    <a:rPr lang="en-US" altLang="zh-CN" sz="2400" b="1" i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zh-CN" altLang="en-US" sz="2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ea"/>
                    </a:rPr>
                    <a:t>轴的交点坐标为（</a:t>
                  </a:r>
                  <a:r>
                    <a:rPr lang="en-US" altLang="zh-CN" sz="2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zh-CN" altLang="en-US" sz="2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ea"/>
                    </a:rPr>
                    <a:t>，</a:t>
                  </a:r>
                  <a:r>
                    <a:rPr lang="en-US" altLang="zh-CN" sz="2400" b="1" i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r>
                    <a:rPr lang="zh-CN" altLang="en-US" sz="2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ea"/>
                    </a:rPr>
                    <a:t>）</a:t>
                  </a:r>
                </a:p>
              </p:txBody>
            </p:sp>
          </mc:Choice>
          <mc:Fallback xmlns="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F4E302E4-63ED-47E0-B486-5A28057074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9324" y="4518269"/>
                  <a:ext cx="3814419" cy="1225574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869832A9-2B11-4462-A219-1A05A4B9D4D2}"/>
                </a:ext>
              </a:extLst>
            </p:cNvPr>
            <p:cNvGrpSpPr/>
            <p:nvPr/>
          </p:nvGrpSpPr>
          <p:grpSpPr>
            <a:xfrm>
              <a:off x="8487866" y="4159187"/>
              <a:ext cx="4173809" cy="1725814"/>
              <a:chOff x="8487866" y="4159187"/>
              <a:chExt cx="4173795" cy="1725812"/>
            </a:xfrm>
          </p:grpSpPr>
          <p:sp>
            <p:nvSpPr>
              <p:cNvPr id="33" name="矩形: 圆角 32">
                <a:extLst>
                  <a:ext uri="{FF2B5EF4-FFF2-40B4-BE49-F238E27FC236}">
                    <a16:creationId xmlns:a16="http://schemas.microsoft.com/office/drawing/2014/main" id="{87B17C88-A5DD-47A2-B76A-553381DDD4DE}"/>
                  </a:ext>
                </a:extLst>
              </p:cNvPr>
              <p:cNvSpPr/>
              <p:nvPr/>
            </p:nvSpPr>
            <p:spPr>
              <a:xfrm>
                <a:off x="8959313" y="4414320"/>
                <a:ext cx="3702348" cy="1470679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/>
              </a:p>
            </p:txBody>
          </p:sp>
          <p:sp>
            <p:nvSpPr>
              <p:cNvPr id="34" name="箭头: 左弧形 33">
                <a:extLst>
                  <a:ext uri="{FF2B5EF4-FFF2-40B4-BE49-F238E27FC236}">
                    <a16:creationId xmlns:a16="http://schemas.microsoft.com/office/drawing/2014/main" id="{3088734A-258D-428E-A738-907BEDA212BB}"/>
                  </a:ext>
                </a:extLst>
              </p:cNvPr>
              <p:cNvSpPr/>
              <p:nvPr/>
            </p:nvSpPr>
            <p:spPr>
              <a:xfrm>
                <a:off x="8487866" y="4159187"/>
                <a:ext cx="390297" cy="764561"/>
              </a:xfrm>
              <a:prstGeom prst="curvedRigh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801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P spid="22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42CEC474-BB7B-47A1-A038-DBCD963A84C1}"/>
              </a:ext>
            </a:extLst>
          </p:cNvPr>
          <p:cNvGrpSpPr/>
          <p:nvPr/>
        </p:nvGrpSpPr>
        <p:grpSpPr>
          <a:xfrm>
            <a:off x="395927" y="1626381"/>
            <a:ext cx="7728961" cy="3427456"/>
            <a:chOff x="395926" y="1626381"/>
            <a:chExt cx="7997319" cy="342745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DB09AFE-F4E4-4AB0-83E2-BAF0A3F2EBA2}"/>
                </a:ext>
              </a:extLst>
            </p:cNvPr>
            <p:cNvSpPr/>
            <p:nvPr/>
          </p:nvSpPr>
          <p:spPr>
            <a:xfrm>
              <a:off x="395926" y="1626381"/>
              <a:ext cx="2787020" cy="116817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某些现实问题中变量之间相互联系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7B62C7A-9D8E-4160-9406-F53855763953}"/>
                </a:ext>
              </a:extLst>
            </p:cNvPr>
            <p:cNvSpPr/>
            <p:nvPr/>
          </p:nvSpPr>
          <p:spPr>
            <a:xfrm>
              <a:off x="6077357" y="1652446"/>
              <a:ext cx="1078347" cy="111604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函数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FE13C74C-5472-4187-92F3-2984B0E18CCE}"/>
                    </a:ext>
                  </a:extLst>
                </p:cNvPr>
                <p:cNvSpPr/>
                <p:nvPr/>
              </p:nvSpPr>
              <p:spPr>
                <a:xfrm>
                  <a:off x="4914687" y="3937797"/>
                  <a:ext cx="3478558" cy="1116040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一次函数</a:t>
                  </a:r>
                  <a:endParaRPr lang="en-US" altLang="zh-CN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CN" sz="24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𝒌𝒙</m:t>
                      </m:r>
                      <m:r>
                        <a:rPr lang="en-US" altLang="zh-CN" sz="24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altLang="zh-CN" sz="24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zh-CN" altLang="en-US" sz="2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（</a:t>
                  </a:r>
                  <a14:m>
                    <m:oMath xmlns:m="http://schemas.openxmlformats.org/officeDocument/2006/math">
                      <m:r>
                        <a:rPr lang="en-US" altLang="zh-CN" sz="24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altLang="zh-CN" sz="24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altLang="zh-CN" sz="24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zh-CN" altLang="en-US" sz="2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）</a:t>
                  </a:r>
                </a:p>
                <a:p>
                  <a:endParaRPr lang="zh-CN" altLang="en-US" b="1" dirty="0"/>
                </a:p>
              </p:txBody>
            </p:sp>
          </mc:Choice>
          <mc:Fallback xmlns=""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FE13C74C-5472-4187-92F3-2984B0E18C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4687" y="3937797"/>
                  <a:ext cx="3478558" cy="1116040"/>
                </a:xfrm>
                <a:prstGeom prst="rect">
                  <a:avLst/>
                </a:prstGeom>
                <a:blipFill>
                  <a:blip r:embed="rId2"/>
                  <a:stretch>
                    <a:fillRect t="-31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8C020967-8144-4B79-BE16-8DB41DEA5585}"/>
                </a:ext>
              </a:extLst>
            </p:cNvPr>
            <p:cNvCxnSpPr>
              <a:cxnSpLocks/>
              <a:stCxn id="7" idx="3"/>
              <a:endCxn id="8" idx="1"/>
            </p:cNvCxnSpPr>
            <p:nvPr/>
          </p:nvCxnSpPr>
          <p:spPr>
            <a:xfrm>
              <a:off x="3182946" y="2210466"/>
              <a:ext cx="2894411" cy="0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B w="165100" prst="coolSlan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9C0B693F-2B23-4FF7-BEE0-8E4CAB7E606E}"/>
                </a:ext>
              </a:extLst>
            </p:cNvPr>
            <p:cNvCxnSpPr>
              <a:cxnSpLocks/>
            </p:cNvCxnSpPr>
            <p:nvPr/>
          </p:nvCxnSpPr>
          <p:spPr>
            <a:xfrm>
              <a:off x="6604482" y="2759493"/>
              <a:ext cx="0" cy="1188000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 w="165100" prst="coolSlan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7BAA0A23-3989-4F00-8AF9-391C81530337}"/>
                </a:ext>
              </a:extLst>
            </p:cNvPr>
            <p:cNvSpPr txBox="1"/>
            <p:nvPr/>
          </p:nvSpPr>
          <p:spPr>
            <a:xfrm>
              <a:off x="3675044" y="1841134"/>
              <a:ext cx="18654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建立数学模型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FB08EC8E-3279-47A0-B88E-8E59EB26844F}"/>
              </a:ext>
            </a:extLst>
          </p:cNvPr>
          <p:cNvGrpSpPr/>
          <p:nvPr/>
        </p:nvGrpSpPr>
        <p:grpSpPr>
          <a:xfrm>
            <a:off x="1927782" y="2799343"/>
            <a:ext cx="2808000" cy="1665102"/>
            <a:chOff x="1955277" y="2772746"/>
            <a:chExt cx="2808000" cy="1665102"/>
          </a:xfrm>
        </p:grpSpPr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DCEE284B-9A92-4CDD-AEB3-D7571BA1CB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55277" y="4410270"/>
              <a:ext cx="2808000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none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 w="165100" prst="coolSlan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A87EA4D4-BA94-4884-94F6-1C3B422857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4131" y="2772746"/>
              <a:ext cx="0" cy="162000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 w="165100" prst="coolSlan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404972CE-2923-458B-8AC7-F92282B284E2}"/>
                </a:ext>
              </a:extLst>
            </p:cNvPr>
            <p:cNvSpPr txBox="1"/>
            <p:nvPr/>
          </p:nvSpPr>
          <p:spPr>
            <a:xfrm>
              <a:off x="2978088" y="4037738"/>
              <a:ext cx="8436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应用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78E25ACC-6CD3-4475-9B7A-FD0B76D1A635}"/>
              </a:ext>
            </a:extLst>
          </p:cNvPr>
          <p:cNvGrpSpPr/>
          <p:nvPr/>
        </p:nvGrpSpPr>
        <p:grpSpPr>
          <a:xfrm>
            <a:off x="8129545" y="2371403"/>
            <a:ext cx="3941297" cy="3896644"/>
            <a:chOff x="7327937" y="2341010"/>
            <a:chExt cx="3941297" cy="3896644"/>
          </a:xfrm>
        </p:grpSpPr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BC676700-190E-4852-9ADE-B90C8AD38040}"/>
                </a:ext>
              </a:extLst>
            </p:cNvPr>
            <p:cNvCxnSpPr/>
            <p:nvPr/>
          </p:nvCxnSpPr>
          <p:spPr>
            <a:xfrm>
              <a:off x="7327937" y="4304135"/>
              <a:ext cx="792000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EAFAFB5F-B1A5-418A-B414-C9761199F842}"/>
                </a:ext>
              </a:extLst>
            </p:cNvPr>
            <p:cNvCxnSpPr/>
            <p:nvPr/>
          </p:nvCxnSpPr>
          <p:spPr>
            <a:xfrm>
              <a:off x="8138026" y="2750394"/>
              <a:ext cx="0" cy="266400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81AE9D59-CB11-4617-A791-A2E8308622CC}"/>
                </a:ext>
              </a:extLst>
            </p:cNvPr>
            <p:cNvCxnSpPr/>
            <p:nvPr/>
          </p:nvCxnSpPr>
          <p:spPr>
            <a:xfrm>
              <a:off x="8123681" y="2739421"/>
              <a:ext cx="324000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42AACA2C-8CCE-4A31-8691-8C1F8B60B655}"/>
                </a:ext>
              </a:extLst>
            </p:cNvPr>
            <p:cNvCxnSpPr/>
            <p:nvPr/>
          </p:nvCxnSpPr>
          <p:spPr>
            <a:xfrm>
              <a:off x="8131098" y="5399363"/>
              <a:ext cx="324000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943CDBAE-64A8-4043-83F0-98F045FFAD88}"/>
                </a:ext>
              </a:extLst>
            </p:cNvPr>
            <p:cNvSpPr/>
            <p:nvPr/>
          </p:nvSpPr>
          <p:spPr>
            <a:xfrm>
              <a:off x="8475215" y="2341010"/>
              <a:ext cx="2502399" cy="794166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图象：一条直线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21D690C4-24B7-43A8-A6AD-2D60F3357DC2}"/>
                    </a:ext>
                  </a:extLst>
                </p:cNvPr>
                <p:cNvSpPr/>
                <p:nvPr/>
              </p:nvSpPr>
              <p:spPr>
                <a:xfrm>
                  <a:off x="8462026" y="4288717"/>
                  <a:ext cx="2807208" cy="1948937"/>
                </a:xfrm>
                <a:prstGeom prst="rect">
                  <a:avLst/>
                </a:prstGeom>
                <a:solidFill>
                  <a:schemeClr val="accent3">
                    <a:lumMod val="5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altLang="zh-CN" b="1" dirty="0"/>
                </a:p>
                <a:p>
                  <a:r>
                    <a:rPr lang="zh-CN" alt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性质：</a:t>
                  </a:r>
                  <a:endParaRPr lang="en-US" altLang="zh-CN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14:m>
                    <m:oMath xmlns:m="http://schemas.openxmlformats.org/officeDocument/2006/math">
                      <m:r>
                        <a:rPr lang="en-US" altLang="zh-CN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altLang="zh-CN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zh-CN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</m:oMath>
                  </a14:m>
                  <a:r>
                    <a:rPr lang="zh-CN" alt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随</a:t>
                  </a:r>
                  <a14:m>
                    <m:oMath xmlns:m="http://schemas.openxmlformats.org/officeDocument/2006/math">
                      <m:r>
                        <a:rPr lang="en-US" altLang="zh-CN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r>
                    <a:rPr lang="zh-CN" alt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的增大而增大</a:t>
                  </a:r>
                  <a:endParaRPr lang="en-US" altLang="zh-CN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14:m>
                    <m:oMath xmlns:m="http://schemas.openxmlformats.org/officeDocument/2006/math">
                      <m:r>
                        <a:rPr lang="en-US" altLang="zh-CN" sz="24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altLang="zh-CN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sz="24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4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4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</m:oMath>
                  </a14:m>
                  <a:r>
                    <a:rPr lang="zh-CN" alt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随</a:t>
                  </a:r>
                  <a14:m>
                    <m:oMath xmlns:m="http://schemas.openxmlformats.org/officeDocument/2006/math">
                      <m:r>
                        <a:rPr lang="en-US" altLang="zh-CN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r>
                    <a:rPr lang="zh-CN" alt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的增大而减小</a:t>
                  </a:r>
                  <a:br>
                    <a:rPr lang="en-US" altLang="zh-CN" b="1" dirty="0"/>
                  </a:br>
                  <a:endParaRPr lang="zh-CN" altLang="en-US" b="1" dirty="0"/>
                </a:p>
              </p:txBody>
            </p:sp>
          </mc:Choice>
          <mc:Fallback xmlns="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21D690C4-24B7-43A8-A6AD-2D60F3357D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2026" y="4288717"/>
                  <a:ext cx="2807208" cy="1948937"/>
                </a:xfrm>
                <a:prstGeom prst="rect">
                  <a:avLst/>
                </a:prstGeom>
                <a:blipFill>
                  <a:blip r:embed="rId3"/>
                  <a:stretch>
                    <a:fillRect l="-2553" t="-1824" b="-51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31" name="图示 30">
            <a:extLst>
              <a:ext uri="{FF2B5EF4-FFF2-40B4-BE49-F238E27FC236}">
                <a16:creationId xmlns:a16="http://schemas.microsoft.com/office/drawing/2014/main" id="{936CC590-E79A-45A3-9F5D-6E53D8C86D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5328"/>
              </p:ext>
            </p:extLst>
          </p:nvPr>
        </p:nvGraphicFramePr>
        <p:xfrm>
          <a:off x="2731044" y="563809"/>
          <a:ext cx="5831201" cy="61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5306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1F74FAE1-5D29-408A-A5ED-CE094740D014}"/>
              </a:ext>
            </a:extLst>
          </p:cNvPr>
          <p:cNvGrpSpPr/>
          <p:nvPr/>
        </p:nvGrpSpPr>
        <p:grpSpPr>
          <a:xfrm>
            <a:off x="6406492" y="1262217"/>
            <a:ext cx="5247950" cy="5522952"/>
            <a:chOff x="6623796" y="1454271"/>
            <a:chExt cx="5210142" cy="5191796"/>
          </a:xfr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84739D62-2B9A-40A6-930D-C870D8E793A9}"/>
                </a:ext>
              </a:extLst>
            </p:cNvPr>
            <p:cNvGrpSpPr/>
            <p:nvPr/>
          </p:nvGrpSpPr>
          <p:grpSpPr>
            <a:xfrm>
              <a:off x="6623796" y="1454271"/>
              <a:ext cx="5210142" cy="5191796"/>
              <a:chOff x="6789658" y="1467894"/>
              <a:chExt cx="5210142" cy="5191796"/>
            </a:xfrm>
            <a:grpFill/>
          </p:grpSpPr>
          <p:sp>
            <p:nvSpPr>
              <p:cNvPr id="60" name="矩形: 折角 59">
                <a:extLst>
                  <a:ext uri="{FF2B5EF4-FFF2-40B4-BE49-F238E27FC236}">
                    <a16:creationId xmlns:a16="http://schemas.microsoft.com/office/drawing/2014/main" id="{BC24AC5E-E29E-4664-807E-D7D068F76E08}"/>
                  </a:ext>
                </a:extLst>
              </p:cNvPr>
              <p:cNvSpPr/>
              <p:nvPr/>
            </p:nvSpPr>
            <p:spPr>
              <a:xfrm>
                <a:off x="6789658" y="1467894"/>
                <a:ext cx="5210142" cy="5191796"/>
              </a:xfrm>
              <a:prstGeom prst="foldedCorner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62" name="直接连接符 61">
                <a:extLst>
                  <a:ext uri="{FF2B5EF4-FFF2-40B4-BE49-F238E27FC236}">
                    <a16:creationId xmlns:a16="http://schemas.microsoft.com/office/drawing/2014/main" id="{8D59393B-F437-4637-BE35-16F89EFC053D}"/>
                  </a:ext>
                </a:extLst>
              </p:cNvPr>
              <p:cNvSpPr/>
              <p:nvPr/>
            </p:nvSpPr>
            <p:spPr>
              <a:xfrm>
                <a:off x="7555722" y="2831258"/>
                <a:ext cx="3867897" cy="0"/>
              </a:xfrm>
              <a:prstGeom prst="line">
                <a:avLst/>
              </a:prstGeom>
              <a:grpFill/>
              <a:ln w="1905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rgbClr r="0" g="0" b="0"/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64" name="直接连接符 63">
                <a:extLst>
                  <a:ext uri="{FF2B5EF4-FFF2-40B4-BE49-F238E27FC236}">
                    <a16:creationId xmlns:a16="http://schemas.microsoft.com/office/drawing/2014/main" id="{1EEF7D9D-EEDC-445D-A6B9-8DE74AB0EBEC}"/>
                  </a:ext>
                </a:extLst>
              </p:cNvPr>
              <p:cNvSpPr/>
              <p:nvPr/>
            </p:nvSpPr>
            <p:spPr>
              <a:xfrm>
                <a:off x="7556711" y="2132961"/>
                <a:ext cx="3867897" cy="0"/>
              </a:xfrm>
              <a:prstGeom prst="line">
                <a:avLst/>
              </a:prstGeom>
              <a:grpFill/>
              <a:ln w="1905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rgbClr r="0" g="0" b="0"/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65" name="直接连接符 64">
                <a:extLst>
                  <a:ext uri="{FF2B5EF4-FFF2-40B4-BE49-F238E27FC236}">
                    <a16:creationId xmlns:a16="http://schemas.microsoft.com/office/drawing/2014/main" id="{6D0C061B-8652-4DCF-8A73-F6A4DE1B3BE2}"/>
                  </a:ext>
                </a:extLst>
              </p:cNvPr>
              <p:cNvSpPr/>
              <p:nvPr/>
            </p:nvSpPr>
            <p:spPr>
              <a:xfrm>
                <a:off x="7555722" y="2488185"/>
                <a:ext cx="3867897" cy="0"/>
              </a:xfrm>
              <a:prstGeom prst="line">
                <a:avLst/>
              </a:prstGeom>
              <a:grpFill/>
              <a:ln w="1905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rgbClr r="0" g="0" b="0"/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66" name="直接连接符 65">
                <a:extLst>
                  <a:ext uri="{FF2B5EF4-FFF2-40B4-BE49-F238E27FC236}">
                    <a16:creationId xmlns:a16="http://schemas.microsoft.com/office/drawing/2014/main" id="{B5BF463A-F785-427D-B737-A567D38E5042}"/>
                  </a:ext>
                </a:extLst>
              </p:cNvPr>
              <p:cNvSpPr/>
              <p:nvPr/>
            </p:nvSpPr>
            <p:spPr>
              <a:xfrm>
                <a:off x="7555722" y="3155565"/>
                <a:ext cx="3867897" cy="0"/>
              </a:xfrm>
              <a:prstGeom prst="line">
                <a:avLst/>
              </a:prstGeom>
              <a:grpFill/>
              <a:ln w="1905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rgbClr r="0" g="0" b="0"/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67" name="直接连接符 66">
                <a:extLst>
                  <a:ext uri="{FF2B5EF4-FFF2-40B4-BE49-F238E27FC236}">
                    <a16:creationId xmlns:a16="http://schemas.microsoft.com/office/drawing/2014/main" id="{25B3F958-17F4-48D2-A090-AEF4DDD5B82D}"/>
                  </a:ext>
                </a:extLst>
              </p:cNvPr>
              <p:cNvSpPr/>
              <p:nvPr/>
            </p:nvSpPr>
            <p:spPr>
              <a:xfrm flipV="1">
                <a:off x="7557219" y="3498211"/>
                <a:ext cx="3866400" cy="0"/>
              </a:xfrm>
              <a:prstGeom prst="line">
                <a:avLst/>
              </a:prstGeom>
              <a:grpFill/>
              <a:ln w="1905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rgbClr r="0" g="0" b="0"/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70" name="任意多边形: 形状 69">
                <a:extLst>
                  <a:ext uri="{FF2B5EF4-FFF2-40B4-BE49-F238E27FC236}">
                    <a16:creationId xmlns:a16="http://schemas.microsoft.com/office/drawing/2014/main" id="{9C362ED5-B365-4B75-B464-28843CE9F145}"/>
                  </a:ext>
                </a:extLst>
              </p:cNvPr>
              <p:cNvSpPr/>
              <p:nvPr/>
            </p:nvSpPr>
            <p:spPr>
              <a:xfrm>
                <a:off x="6800974" y="1748432"/>
                <a:ext cx="907685" cy="1491478"/>
              </a:xfrm>
              <a:custGeom>
                <a:avLst/>
                <a:gdLst>
                  <a:gd name="connsiteX0" fmla="*/ 0 w 861826"/>
                  <a:gd name="connsiteY0" fmla="*/ 0 h 800045"/>
                  <a:gd name="connsiteX1" fmla="*/ 861826 w 861826"/>
                  <a:gd name="connsiteY1" fmla="*/ 0 h 800045"/>
                  <a:gd name="connsiteX2" fmla="*/ 861826 w 861826"/>
                  <a:gd name="connsiteY2" fmla="*/ 800045 h 800045"/>
                  <a:gd name="connsiteX3" fmla="*/ 0 w 861826"/>
                  <a:gd name="connsiteY3" fmla="*/ 800045 h 800045"/>
                  <a:gd name="connsiteX4" fmla="*/ 0 w 861826"/>
                  <a:gd name="connsiteY4" fmla="*/ 0 h 800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1826" h="800045">
                    <a:moveTo>
                      <a:pt x="0" y="0"/>
                    </a:moveTo>
                    <a:lnTo>
                      <a:pt x="861826" y="0"/>
                    </a:lnTo>
                    <a:lnTo>
                      <a:pt x="861826" y="800045"/>
                    </a:lnTo>
                    <a:lnTo>
                      <a:pt x="0" y="80004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6680" tIns="106680" rIns="106680" bIns="106680" numCol="1" spcCol="1270" anchor="t" anchorCtr="0">
                <a:noAutofit/>
              </a:bodyPr>
              <a:lstStyle/>
              <a:p>
                <a:pPr marL="0" lvl="0" indent="0" algn="l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CN" altLang="en-US" sz="2400" b="1" kern="1200" dirty="0"/>
                  <a:t>分析</a:t>
                </a:r>
                <a:r>
                  <a:rPr lang="en-US" altLang="zh-CN" sz="2400" b="1" kern="1200" dirty="0"/>
                  <a:t>:</a:t>
                </a:r>
                <a:endParaRPr lang="zh-CN" altLang="en-US" sz="2400" b="1" kern="1200" dirty="0"/>
              </a:p>
            </p:txBody>
          </p:sp>
          <p:sp>
            <p:nvSpPr>
              <p:cNvPr id="73" name="直接连接符 72">
                <a:extLst>
                  <a:ext uri="{FF2B5EF4-FFF2-40B4-BE49-F238E27FC236}">
                    <a16:creationId xmlns:a16="http://schemas.microsoft.com/office/drawing/2014/main" id="{A87FCAAE-8ABC-486F-BB82-20139D7F07ED}"/>
                  </a:ext>
                </a:extLst>
              </p:cNvPr>
              <p:cNvSpPr/>
              <p:nvPr/>
            </p:nvSpPr>
            <p:spPr>
              <a:xfrm>
                <a:off x="7555722" y="3856730"/>
                <a:ext cx="3867897" cy="0"/>
              </a:xfrm>
              <a:prstGeom prst="line">
                <a:avLst/>
              </a:prstGeom>
              <a:grpFill/>
              <a:ln w="1905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rgbClr r="0" g="0" b="0"/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</p:grpSp>
        <p:sp>
          <p:nvSpPr>
            <p:cNvPr id="61" name="直接连接符 60">
              <a:extLst>
                <a:ext uri="{FF2B5EF4-FFF2-40B4-BE49-F238E27FC236}">
                  <a16:creationId xmlns:a16="http://schemas.microsoft.com/office/drawing/2014/main" id="{97B20A4D-3D1C-4886-9A99-C6463B841AB5}"/>
                </a:ext>
              </a:extLst>
            </p:cNvPr>
            <p:cNvSpPr/>
            <p:nvPr/>
          </p:nvSpPr>
          <p:spPr>
            <a:xfrm flipV="1">
              <a:off x="6911329" y="1660170"/>
              <a:ext cx="4383617" cy="0"/>
            </a:xfrm>
            <a:prstGeom prst="line">
              <a:avLst/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10242" name="Rectangle 5"/>
          <p:cNvSpPr/>
          <p:nvPr/>
        </p:nvSpPr>
        <p:spPr>
          <a:xfrm>
            <a:off x="1524000" y="-184150"/>
            <a:ext cx="3095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655093" y="1078173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A7D9B82A-5DFF-4C64-97B7-0B6FC6CE3DC4}"/>
                  </a:ext>
                </a:extLst>
              </p:cNvPr>
              <p:cNvSpPr txBox="1"/>
              <p:nvPr/>
            </p:nvSpPr>
            <p:spPr>
              <a:xfrm>
                <a:off x="351090" y="1241642"/>
                <a:ext cx="5974296" cy="2677656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</a:rPr>
                  <a:t>例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+mn-ea"/>
                  </a:rPr>
                  <a:t>1: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</a:rPr>
                  <a:t>一次函数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𝒌𝒙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</a:rPr>
                  <a:t>（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zh-CN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CN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</a:rPr>
                  <a:t>）中，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m:rPr>
                        <m:nor/>
                      </m:rPr>
                      <a:rPr lang="zh-CN" altLang="en-US" sz="2800" b="1" dirty="0">
                        <a:solidFill>
                          <a:schemeClr val="bg1"/>
                        </a:solidFill>
                        <a:latin typeface="+mn-ea"/>
                      </a:rPr>
                      <m:t>随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</a:rPr>
                  <a:t>的增大而减小，且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zh-CN" sz="2800" b="1" dirty="0">
                    <a:solidFill>
                      <a:schemeClr val="bg1"/>
                    </a:solidFill>
                    <a:latin typeface="+mn-ea"/>
                  </a:rPr>
                  <a:t>,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</a:rPr>
                  <a:t>则这个函数图象不经过（   ）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+mn-ea"/>
                  </a:rPr>
                  <a:t>.</a:t>
                </a:r>
              </a:p>
              <a:p>
                <a:endParaRPr lang="en-US" altLang="zh-CN" sz="2800" b="1" dirty="0">
                  <a:solidFill>
                    <a:schemeClr val="bg1"/>
                  </a:solidFill>
                  <a:latin typeface="+mn-ea"/>
                </a:endParaRPr>
              </a:p>
              <a:p>
                <a:r>
                  <a:rPr lang="en-US" altLang="zh-C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+mn-ea"/>
                  </a:rPr>
                  <a:t>.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</a:rPr>
                  <a:t>第一象限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+mn-ea"/>
                  </a:rPr>
                  <a:t>       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+mn-ea"/>
                  </a:rPr>
                  <a:t>.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</a:rPr>
                  <a:t>第二象限</a:t>
                </a:r>
                <a:endParaRPr lang="en-US" altLang="zh-CN" sz="2800" b="1" dirty="0">
                  <a:solidFill>
                    <a:schemeClr val="bg1"/>
                  </a:solidFill>
                  <a:latin typeface="+mn-ea"/>
                </a:endParaRPr>
              </a:p>
              <a:p>
                <a:r>
                  <a:rPr lang="en-US" altLang="zh-C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+mn-ea"/>
                  </a:rPr>
                  <a:t>.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</a:rPr>
                  <a:t>第三象限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+mn-ea"/>
                  </a:rPr>
                  <a:t>       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+mn-ea"/>
                  </a:rPr>
                  <a:t>.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</a:rPr>
                  <a:t>第四象限</a:t>
                </a: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A7D9B82A-5DFF-4C64-97B7-0B6FC6CE3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90" y="1241642"/>
                <a:ext cx="5974296" cy="26776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8" name="图示 57">
            <a:extLst>
              <a:ext uri="{FF2B5EF4-FFF2-40B4-BE49-F238E27FC236}">
                <a16:creationId xmlns:a16="http://schemas.microsoft.com/office/drawing/2014/main" id="{5A13D726-1C1C-4F6A-8B38-18D1A64B93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4603360"/>
              </p:ext>
            </p:extLst>
          </p:nvPr>
        </p:nvGraphicFramePr>
        <p:xfrm>
          <a:off x="2347115" y="411086"/>
          <a:ext cx="6426926" cy="681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6898F5A6-E904-483E-91D4-C37F7D6163D1}"/>
              </a:ext>
            </a:extLst>
          </p:cNvPr>
          <p:cNvSpPr txBox="1"/>
          <p:nvPr/>
        </p:nvSpPr>
        <p:spPr>
          <a:xfrm>
            <a:off x="4077993" y="2108810"/>
            <a:ext cx="433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C713D23-75AF-4DA7-A89C-65C54769C6DD}"/>
                  </a:ext>
                </a:extLst>
              </p:cNvPr>
              <p:cNvSpPr txBox="1"/>
              <p:nvPr/>
            </p:nvSpPr>
            <p:spPr>
              <a:xfrm>
                <a:off x="7173364" y="1552463"/>
                <a:ext cx="521014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chemeClr val="tx1"/>
                    </a:solidFill>
                    <a:latin typeface="+mn-ea"/>
                  </a:rPr>
                  <a:t>∵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zh-CN" altLang="en-US" sz="2400" b="1" dirty="0">
                    <a:solidFill>
                      <a:schemeClr val="tx1"/>
                    </a:solidFill>
                    <a:latin typeface="+mn-ea"/>
                  </a:rPr>
                  <a:t>随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zh-CN" altLang="en-US" sz="2400" b="1" dirty="0">
                    <a:solidFill>
                      <a:schemeClr val="tx1"/>
                    </a:solidFill>
                    <a:latin typeface="+mn-ea"/>
                  </a:rPr>
                  <a:t>的增大而减小</a:t>
                </a:r>
                <a:endPara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400" b="1" dirty="0">
                    <a:latin typeface="+mn-ea"/>
                  </a:rPr>
                  <a:t>∴正比例函数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𝒌𝒙</m:t>
                    </m:r>
                  </m:oMath>
                </a14:m>
                <a:r>
                  <a:rPr lang="zh-CN" altLang="en-US" sz="2400" b="1" dirty="0">
                    <a:solidFill>
                      <a:schemeClr val="tx1"/>
                    </a:solidFill>
                  </a:rPr>
                  <a:t>经过</a:t>
                </a:r>
                <a:endParaRPr lang="en-US" altLang="zh-CN" sz="2400" b="1" dirty="0">
                  <a:solidFill>
                    <a:schemeClr val="tx1"/>
                  </a:solidFill>
                </a:endParaRPr>
              </a:p>
              <a:p>
                <a:r>
                  <a:rPr lang="zh-CN" altLang="en-US" sz="2400" b="1" dirty="0">
                    <a:solidFill>
                      <a:schemeClr val="tx1"/>
                    </a:solidFill>
                  </a:rPr>
                  <a:t>二、四象限</a:t>
                </a:r>
                <a:endParaRPr lang="en-US" altLang="zh-CN" sz="2400" b="1" dirty="0">
                  <a:solidFill>
                    <a:schemeClr val="tx1"/>
                  </a:solidFill>
                </a:endParaRPr>
              </a:p>
              <a:p>
                <a:r>
                  <a:rPr lang="zh-CN" altLang="en-US" sz="2400" b="1" dirty="0">
                    <a:solidFill>
                      <a:schemeClr val="tx1"/>
                    </a:solidFill>
                    <a:latin typeface="+mn-ea"/>
                  </a:rPr>
                  <a:t>∵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zh-CN" sz="2400" b="1" dirty="0">
                  <a:solidFill>
                    <a:schemeClr val="tx1"/>
                  </a:solidFill>
                </a:endParaRPr>
              </a:p>
              <a:p>
                <a:r>
                  <a:rPr lang="zh-CN" altLang="en-US" sz="2400" dirty="0">
                    <a:solidFill>
                      <a:schemeClr val="tx1"/>
                    </a:solidFill>
                    <a:latin typeface="+mn-ea"/>
                  </a:rPr>
                  <a:t>∴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𝒌𝒙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zh-CN" altLang="en-US" sz="2400" b="1" dirty="0">
                    <a:solidFill>
                      <a:schemeClr val="tx1"/>
                    </a:solidFill>
                  </a:rPr>
                  <a:t>可看作由正比例</a:t>
                </a:r>
                <a:endParaRPr lang="en-US" altLang="zh-CN" sz="2400" b="1" dirty="0">
                  <a:solidFill>
                    <a:schemeClr val="tx1"/>
                  </a:solidFill>
                </a:endParaRPr>
              </a:p>
              <a:p>
                <a:r>
                  <a:rPr lang="zh-CN" altLang="en-US" sz="2400" b="1" dirty="0">
                    <a:solidFill>
                      <a:schemeClr val="tx1"/>
                    </a:solidFill>
                  </a:rPr>
                  <a:t>函数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𝒌𝒙</m:t>
                    </m:r>
                  </m:oMath>
                </a14:m>
                <a:r>
                  <a:rPr lang="zh-CN" altLang="en-US" sz="2400" b="1" dirty="0">
                    <a:solidFill>
                      <a:schemeClr val="tx1"/>
                    </a:solidFill>
                  </a:rPr>
                  <a:t>向下平移得到的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C713D23-75AF-4DA7-A89C-65C54769C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364" y="1552463"/>
                <a:ext cx="5210142" cy="2308324"/>
              </a:xfrm>
              <a:prstGeom prst="rect">
                <a:avLst/>
              </a:prstGeom>
              <a:blipFill>
                <a:blip r:embed="rId8"/>
                <a:stretch>
                  <a:fillRect l="-1874" t="-2910" b="-42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组合 19">
            <a:extLst>
              <a:ext uri="{FF2B5EF4-FFF2-40B4-BE49-F238E27FC236}">
                <a16:creationId xmlns:a16="http://schemas.microsoft.com/office/drawing/2014/main" id="{84AA42F6-6EC4-4294-986B-C4BD424BFB4C}"/>
              </a:ext>
            </a:extLst>
          </p:cNvPr>
          <p:cNvGrpSpPr/>
          <p:nvPr/>
        </p:nvGrpSpPr>
        <p:grpSpPr>
          <a:xfrm>
            <a:off x="8098226" y="4081039"/>
            <a:ext cx="2451163" cy="2480129"/>
            <a:chOff x="5049993" y="3880415"/>
            <a:chExt cx="2451163" cy="2480129"/>
          </a:xfrm>
        </p:grpSpPr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BF83E38F-4DA8-41C2-B5FC-D38D04735CAA}"/>
                </a:ext>
              </a:extLst>
            </p:cNvPr>
            <p:cNvCxnSpPr/>
            <p:nvPr/>
          </p:nvCxnSpPr>
          <p:spPr>
            <a:xfrm>
              <a:off x="5049993" y="5256733"/>
              <a:ext cx="2360023" cy="0"/>
            </a:xfrm>
            <a:prstGeom prst="line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4D09DD9E-A534-41D2-B2DC-37042853847D}"/>
                </a:ext>
              </a:extLst>
            </p:cNvPr>
            <p:cNvSpPr txBox="1"/>
            <p:nvPr/>
          </p:nvSpPr>
          <p:spPr>
            <a:xfrm>
              <a:off x="5895103" y="5185641"/>
              <a:ext cx="70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D2BCC8D7-4C7F-4965-B9D9-F92387AE0029}"/>
                </a:ext>
              </a:extLst>
            </p:cNvPr>
            <p:cNvSpPr txBox="1"/>
            <p:nvPr/>
          </p:nvSpPr>
          <p:spPr>
            <a:xfrm>
              <a:off x="7278906" y="5180533"/>
              <a:ext cx="2222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CN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A7FEF4EE-1FC6-408F-B7C5-AAE9C7128BD2}"/>
                </a:ext>
              </a:extLst>
            </p:cNvPr>
            <p:cNvSpPr txBox="1"/>
            <p:nvPr/>
          </p:nvSpPr>
          <p:spPr>
            <a:xfrm>
              <a:off x="5844645" y="3880415"/>
              <a:ext cx="2222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zh-CN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D6313D67-68C2-4F3D-A52E-74FCA7E0069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916644" y="5180533"/>
              <a:ext cx="2360023" cy="0"/>
            </a:xfrm>
            <a:prstGeom prst="line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F8ADDF7-730A-4F1F-8157-6077671351E4}"/>
              </a:ext>
            </a:extLst>
          </p:cNvPr>
          <p:cNvGrpSpPr/>
          <p:nvPr/>
        </p:nvGrpSpPr>
        <p:grpSpPr>
          <a:xfrm>
            <a:off x="7332162" y="4301118"/>
            <a:ext cx="2305087" cy="2187590"/>
            <a:chOff x="7134188" y="3592237"/>
            <a:chExt cx="2305087" cy="2187590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84685A89-A7F6-43C5-8E6A-5BEC9A287A27}"/>
                </a:ext>
              </a:extLst>
            </p:cNvPr>
            <p:cNvCxnSpPr>
              <a:cxnSpLocks/>
            </p:cNvCxnSpPr>
            <p:nvPr/>
          </p:nvCxnSpPr>
          <p:spPr>
            <a:xfrm>
              <a:off x="8477169" y="3848891"/>
              <a:ext cx="962106" cy="19309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46E4C4BE-7742-4048-8469-053C92267C61}"/>
                    </a:ext>
                  </a:extLst>
                </p:cNvPr>
                <p:cNvSpPr txBox="1"/>
                <p:nvPr/>
              </p:nvSpPr>
              <p:spPr>
                <a:xfrm>
                  <a:off x="7134188" y="3592237"/>
                  <a:ext cx="137029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altLang="zh-CN" b="1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1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𝒌𝒙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46E4C4BE-7742-4048-8469-053C92267C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4188" y="3592237"/>
                  <a:ext cx="1370295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B2925487-6985-4C74-8A39-162B391A265C}"/>
              </a:ext>
            </a:extLst>
          </p:cNvPr>
          <p:cNvCxnSpPr>
            <a:cxnSpLocks/>
          </p:cNvCxnSpPr>
          <p:nvPr/>
        </p:nvCxnSpPr>
        <p:spPr>
          <a:xfrm>
            <a:off x="8497680" y="4802050"/>
            <a:ext cx="962106" cy="19309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489A0BAB-A0FE-4FA4-A5E6-7C59AA301BB7}"/>
                  </a:ext>
                </a:extLst>
              </p:cNvPr>
              <p:cNvSpPr txBox="1"/>
              <p:nvPr/>
            </p:nvSpPr>
            <p:spPr>
              <a:xfrm>
                <a:off x="7400738" y="5929019"/>
                <a:ext cx="18954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kern="1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CN" b="1" i="1" kern="1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1" kern="1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𝒌𝒙</m:t>
                      </m:r>
                      <m:r>
                        <a:rPr lang="en-US" altLang="zh-CN" b="1" i="1" kern="1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1" i="1" kern="1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489A0BAB-A0FE-4FA4-A5E6-7C59AA301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738" y="5929019"/>
                <a:ext cx="1895475" cy="369332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CAD507FD-1669-46EF-9072-C9C7DE80F28A}"/>
              </a:ext>
            </a:extLst>
          </p:cNvPr>
          <p:cNvCxnSpPr/>
          <p:nvPr/>
        </p:nvCxnSpPr>
        <p:spPr>
          <a:xfrm>
            <a:off x="655093" y="1078173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A606112C-1702-4681-9190-9B4699A43224}"/>
              </a:ext>
            </a:extLst>
          </p:cNvPr>
          <p:cNvGrpSpPr/>
          <p:nvPr/>
        </p:nvGrpSpPr>
        <p:grpSpPr>
          <a:xfrm>
            <a:off x="4528339" y="350489"/>
            <a:ext cx="2878812" cy="630849"/>
            <a:chOff x="2233324" y="0"/>
            <a:chExt cx="2878812" cy="630849"/>
          </a:xfrm>
        </p:grpSpPr>
        <p:sp>
          <p:nvSpPr>
            <p:cNvPr id="56" name="矩形: 圆角 55">
              <a:extLst>
                <a:ext uri="{FF2B5EF4-FFF2-40B4-BE49-F238E27FC236}">
                  <a16:creationId xmlns:a16="http://schemas.microsoft.com/office/drawing/2014/main" id="{B816778B-999D-466E-8D19-3CD2786F6BAD}"/>
                </a:ext>
              </a:extLst>
            </p:cNvPr>
            <p:cNvSpPr/>
            <p:nvPr/>
          </p:nvSpPr>
          <p:spPr>
            <a:xfrm>
              <a:off x="2233324" y="0"/>
              <a:ext cx="2878812" cy="630849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7" name="矩形: 圆角 4">
              <a:extLst>
                <a:ext uri="{FF2B5EF4-FFF2-40B4-BE49-F238E27FC236}">
                  <a16:creationId xmlns:a16="http://schemas.microsoft.com/office/drawing/2014/main" id="{BE213FB2-1BF4-40DE-AA84-85927F6134FB}"/>
                </a:ext>
              </a:extLst>
            </p:cNvPr>
            <p:cNvSpPr txBox="1"/>
            <p:nvPr/>
          </p:nvSpPr>
          <p:spPr>
            <a:xfrm>
              <a:off x="2264120" y="30796"/>
              <a:ext cx="2817220" cy="5692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3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变式训练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33762333-C078-4648-BDBE-84B53BD648B3}"/>
                  </a:ext>
                </a:extLst>
              </p:cNvPr>
              <p:cNvSpPr txBox="1"/>
              <p:nvPr/>
            </p:nvSpPr>
            <p:spPr>
              <a:xfrm>
                <a:off x="518853" y="1341191"/>
                <a:ext cx="106887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</a:rPr>
                  <a:t>变式：一次函数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𝒌𝒙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m:rPr>
                        <m:nor/>
                      </m:rPr>
                      <a:rPr lang="zh-CN" altLang="en-US" sz="2800" b="1" dirty="0" smtClean="0">
                        <a:solidFill>
                          <a:schemeClr val="bg1"/>
                        </a:solidFill>
                      </a:rPr>
                      <m:t>（</m:t>
                    </m:r>
                    <m:r>
                      <a:rPr lang="en-US" altLang="zh-CN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zh-CN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CN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m:rPr>
                        <m:nor/>
                      </m:rPr>
                      <a:rPr lang="zh-CN" altLang="en-US" sz="2800" b="1" dirty="0">
                        <a:solidFill>
                          <a:schemeClr val="bg1"/>
                        </a:solidFill>
                      </a:rPr>
                      <m:t>）</m:t>
                    </m:r>
                  </m:oMath>
                </a14:m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</a:rPr>
                  <a:t>的图象可能是（  ）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+mn-ea"/>
                  </a:rPr>
                  <a:t>   </a:t>
                </a:r>
                <a:endParaRPr lang="zh-CN" altLang="en-US" sz="28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33762333-C078-4648-BDBE-84B53BD64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53" y="1341191"/>
                <a:ext cx="10688781" cy="523220"/>
              </a:xfrm>
              <a:prstGeom prst="rect">
                <a:avLst/>
              </a:prstGeom>
              <a:blipFill>
                <a:blip r:embed="rId2"/>
                <a:stretch>
                  <a:fillRect l="-1140" t="-13953" b="-290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组合 99">
            <a:extLst>
              <a:ext uri="{FF2B5EF4-FFF2-40B4-BE49-F238E27FC236}">
                <a16:creationId xmlns:a16="http://schemas.microsoft.com/office/drawing/2014/main" id="{EEBF4648-5E8E-4AB9-B0F5-2D1C94F34FEF}"/>
              </a:ext>
            </a:extLst>
          </p:cNvPr>
          <p:cNvGrpSpPr/>
          <p:nvPr/>
        </p:nvGrpSpPr>
        <p:grpSpPr>
          <a:xfrm>
            <a:off x="607468" y="2226194"/>
            <a:ext cx="6194736" cy="4328923"/>
            <a:chOff x="607468" y="2226194"/>
            <a:chExt cx="6194736" cy="4328923"/>
          </a:xfrm>
        </p:grpSpPr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70F0211C-28C5-416C-ACFD-B735DD51DA2E}"/>
                </a:ext>
              </a:extLst>
            </p:cNvPr>
            <p:cNvGrpSpPr/>
            <p:nvPr/>
          </p:nvGrpSpPr>
          <p:grpSpPr>
            <a:xfrm>
              <a:off x="1163768" y="2226194"/>
              <a:ext cx="2131200" cy="2005200"/>
              <a:chOff x="5049993" y="3880415"/>
              <a:chExt cx="2451163" cy="2480129"/>
            </a:xfrm>
          </p:grpSpPr>
          <p:cxnSp>
            <p:nvCxnSpPr>
              <p:cNvPr id="62" name="直接连接符 61">
                <a:extLst>
                  <a:ext uri="{FF2B5EF4-FFF2-40B4-BE49-F238E27FC236}">
                    <a16:creationId xmlns:a16="http://schemas.microsoft.com/office/drawing/2014/main" id="{9986DE4F-FFD9-4D3B-9BCE-6633C744282E}"/>
                  </a:ext>
                </a:extLst>
              </p:cNvPr>
              <p:cNvCxnSpPr/>
              <p:nvPr/>
            </p:nvCxnSpPr>
            <p:spPr>
              <a:xfrm>
                <a:off x="5049993" y="5256733"/>
                <a:ext cx="2360023" cy="0"/>
              </a:xfrm>
              <a:prstGeom prst="line">
                <a:avLst/>
              </a:prstGeom>
              <a:ln w="25400">
                <a:gradFill>
                  <a:gsLst>
                    <a:gs pos="100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639F440E-6A71-476E-B216-EA70860EF36F}"/>
                  </a:ext>
                </a:extLst>
              </p:cNvPr>
              <p:cNvSpPr txBox="1"/>
              <p:nvPr/>
            </p:nvSpPr>
            <p:spPr>
              <a:xfrm>
                <a:off x="5895103" y="5185641"/>
                <a:ext cx="707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zh-CN" altLang="en-US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5F8E4209-7623-4043-80A2-AA793D23F6A1}"/>
                  </a:ext>
                </a:extLst>
              </p:cNvPr>
              <p:cNvSpPr txBox="1"/>
              <p:nvPr/>
            </p:nvSpPr>
            <p:spPr>
              <a:xfrm>
                <a:off x="7278906" y="5180533"/>
                <a:ext cx="2222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CN" altLang="en-US" sz="16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CAE1D844-4C80-4D76-98B2-622C76C33B5A}"/>
                  </a:ext>
                </a:extLst>
              </p:cNvPr>
              <p:cNvSpPr txBox="1"/>
              <p:nvPr/>
            </p:nvSpPr>
            <p:spPr>
              <a:xfrm>
                <a:off x="5844645" y="3880415"/>
                <a:ext cx="2222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lang="zh-CN" altLang="en-US" sz="16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6" name="直接连接符 65">
                <a:extLst>
                  <a:ext uri="{FF2B5EF4-FFF2-40B4-BE49-F238E27FC236}">
                    <a16:creationId xmlns:a16="http://schemas.microsoft.com/office/drawing/2014/main" id="{52D8EC74-1A62-4F20-874E-3A69332AA6F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916644" y="5180533"/>
                <a:ext cx="2360023" cy="0"/>
              </a:xfrm>
              <a:prstGeom prst="line">
                <a:avLst/>
              </a:prstGeom>
              <a:ln w="25400">
                <a:gradFill>
                  <a:gsLst>
                    <a:gs pos="100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B849A265-A723-4696-92EF-774131152C00}"/>
                </a:ext>
              </a:extLst>
            </p:cNvPr>
            <p:cNvCxnSpPr>
              <a:cxnSpLocks/>
            </p:cNvCxnSpPr>
            <p:nvPr/>
          </p:nvCxnSpPr>
          <p:spPr>
            <a:xfrm>
              <a:off x="1052016" y="2885737"/>
              <a:ext cx="1303538" cy="1366332"/>
            </a:xfrm>
            <a:prstGeom prst="line">
              <a:avLst/>
            </a:prstGeom>
            <a:ln w="2540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E5BD9B7E-8586-465A-9BE3-319DA40228BB}"/>
                </a:ext>
              </a:extLst>
            </p:cNvPr>
            <p:cNvGrpSpPr/>
            <p:nvPr/>
          </p:nvGrpSpPr>
          <p:grpSpPr>
            <a:xfrm>
              <a:off x="4662061" y="2252089"/>
              <a:ext cx="2130983" cy="2005614"/>
              <a:chOff x="5049993" y="3880415"/>
              <a:chExt cx="2451163" cy="2480129"/>
            </a:xfrm>
          </p:grpSpPr>
          <p:cxnSp>
            <p:nvCxnSpPr>
              <p:cNvPr id="70" name="直接连接符 69">
                <a:extLst>
                  <a:ext uri="{FF2B5EF4-FFF2-40B4-BE49-F238E27FC236}">
                    <a16:creationId xmlns:a16="http://schemas.microsoft.com/office/drawing/2014/main" id="{1A53F7B6-431E-421E-9AC3-0AE45A0FB284}"/>
                  </a:ext>
                </a:extLst>
              </p:cNvPr>
              <p:cNvCxnSpPr/>
              <p:nvPr/>
            </p:nvCxnSpPr>
            <p:spPr>
              <a:xfrm>
                <a:off x="5049993" y="5256733"/>
                <a:ext cx="2360023" cy="0"/>
              </a:xfrm>
              <a:prstGeom prst="line">
                <a:avLst/>
              </a:prstGeom>
              <a:ln w="25400">
                <a:gradFill>
                  <a:gsLst>
                    <a:gs pos="100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27F48C6B-9E03-4E75-AF64-C71E1E2D38F8}"/>
                  </a:ext>
                </a:extLst>
              </p:cNvPr>
              <p:cNvSpPr txBox="1"/>
              <p:nvPr/>
            </p:nvSpPr>
            <p:spPr>
              <a:xfrm>
                <a:off x="5895103" y="5185641"/>
                <a:ext cx="707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zh-CN" altLang="en-US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A5406C1C-A429-428B-9ACB-29029B33E88A}"/>
                  </a:ext>
                </a:extLst>
              </p:cNvPr>
              <p:cNvSpPr txBox="1"/>
              <p:nvPr/>
            </p:nvSpPr>
            <p:spPr>
              <a:xfrm>
                <a:off x="7278906" y="5180533"/>
                <a:ext cx="2222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CN" altLang="en-US" sz="16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3B7D9CB7-98A1-44C6-AE82-11CF129420B3}"/>
                  </a:ext>
                </a:extLst>
              </p:cNvPr>
              <p:cNvSpPr txBox="1"/>
              <p:nvPr/>
            </p:nvSpPr>
            <p:spPr>
              <a:xfrm>
                <a:off x="5844645" y="3880415"/>
                <a:ext cx="2222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lang="zh-CN" altLang="en-US" sz="16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4" name="直接连接符 73">
                <a:extLst>
                  <a:ext uri="{FF2B5EF4-FFF2-40B4-BE49-F238E27FC236}">
                    <a16:creationId xmlns:a16="http://schemas.microsoft.com/office/drawing/2014/main" id="{5FC00CB5-60B6-4DB3-A9F0-11A71FF3780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916644" y="5180533"/>
                <a:ext cx="2360023" cy="0"/>
              </a:xfrm>
              <a:prstGeom prst="line">
                <a:avLst/>
              </a:prstGeom>
              <a:ln w="25400">
                <a:gradFill>
                  <a:gsLst>
                    <a:gs pos="100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CA07394E-9858-46B1-AEE4-25352DBA63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3445" y="2998593"/>
              <a:ext cx="1859599" cy="1140620"/>
            </a:xfrm>
            <a:prstGeom prst="line">
              <a:avLst/>
            </a:prstGeom>
            <a:ln w="2540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组合 78">
              <a:extLst>
                <a:ext uri="{FF2B5EF4-FFF2-40B4-BE49-F238E27FC236}">
                  <a16:creationId xmlns:a16="http://schemas.microsoft.com/office/drawing/2014/main" id="{437610C5-A700-401B-845B-CBC132931F01}"/>
                </a:ext>
              </a:extLst>
            </p:cNvPr>
            <p:cNvGrpSpPr/>
            <p:nvPr/>
          </p:nvGrpSpPr>
          <p:grpSpPr>
            <a:xfrm>
              <a:off x="1124254" y="4549503"/>
              <a:ext cx="2130983" cy="2005614"/>
              <a:chOff x="5049993" y="3880415"/>
              <a:chExt cx="2451163" cy="2480129"/>
            </a:xfrm>
          </p:grpSpPr>
          <p:cxnSp>
            <p:nvCxnSpPr>
              <p:cNvPr id="80" name="直接连接符 79">
                <a:extLst>
                  <a:ext uri="{FF2B5EF4-FFF2-40B4-BE49-F238E27FC236}">
                    <a16:creationId xmlns:a16="http://schemas.microsoft.com/office/drawing/2014/main" id="{038F2E4D-341F-4BD8-B11E-08B1F0519A92}"/>
                  </a:ext>
                </a:extLst>
              </p:cNvPr>
              <p:cNvCxnSpPr/>
              <p:nvPr/>
            </p:nvCxnSpPr>
            <p:spPr>
              <a:xfrm>
                <a:off x="5049993" y="5256733"/>
                <a:ext cx="2360023" cy="0"/>
              </a:xfrm>
              <a:prstGeom prst="line">
                <a:avLst/>
              </a:prstGeom>
              <a:ln w="25400">
                <a:gradFill>
                  <a:gsLst>
                    <a:gs pos="100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FB945D90-0E28-41F2-8E32-EB627ADEC957}"/>
                  </a:ext>
                </a:extLst>
              </p:cNvPr>
              <p:cNvSpPr txBox="1"/>
              <p:nvPr/>
            </p:nvSpPr>
            <p:spPr>
              <a:xfrm>
                <a:off x="5895103" y="5185641"/>
                <a:ext cx="707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zh-CN" altLang="en-US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id="{FCB070DF-A83C-4A74-A415-F63098DC0E83}"/>
                  </a:ext>
                </a:extLst>
              </p:cNvPr>
              <p:cNvSpPr txBox="1"/>
              <p:nvPr/>
            </p:nvSpPr>
            <p:spPr>
              <a:xfrm>
                <a:off x="7278906" y="5180533"/>
                <a:ext cx="2222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CN" altLang="en-US" sz="16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文本框 82">
                <a:extLst>
                  <a:ext uri="{FF2B5EF4-FFF2-40B4-BE49-F238E27FC236}">
                    <a16:creationId xmlns:a16="http://schemas.microsoft.com/office/drawing/2014/main" id="{E0591565-56D5-4F31-B412-B2D82DDF8CFD}"/>
                  </a:ext>
                </a:extLst>
              </p:cNvPr>
              <p:cNvSpPr txBox="1"/>
              <p:nvPr/>
            </p:nvSpPr>
            <p:spPr>
              <a:xfrm>
                <a:off x="5844645" y="3880415"/>
                <a:ext cx="2222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lang="zh-CN" altLang="en-US" sz="16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4" name="直接连接符 83">
                <a:extLst>
                  <a:ext uri="{FF2B5EF4-FFF2-40B4-BE49-F238E27FC236}">
                    <a16:creationId xmlns:a16="http://schemas.microsoft.com/office/drawing/2014/main" id="{E47EC612-24A3-480C-A380-3CCCC920D76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916644" y="5180533"/>
                <a:ext cx="2360023" cy="0"/>
              </a:xfrm>
              <a:prstGeom prst="line">
                <a:avLst/>
              </a:prstGeom>
              <a:ln w="25400">
                <a:gradFill>
                  <a:gsLst>
                    <a:gs pos="100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id="{4DF0A825-EE91-4BD8-AF89-27BC4524881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54289" y="4769740"/>
              <a:ext cx="1179137" cy="1298320"/>
            </a:xfrm>
            <a:prstGeom prst="line">
              <a:avLst/>
            </a:prstGeom>
            <a:ln w="2540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组合 87">
              <a:extLst>
                <a:ext uri="{FF2B5EF4-FFF2-40B4-BE49-F238E27FC236}">
                  <a16:creationId xmlns:a16="http://schemas.microsoft.com/office/drawing/2014/main" id="{4BDFE10B-08C9-4A5B-B22A-6311C6F2FA06}"/>
                </a:ext>
              </a:extLst>
            </p:cNvPr>
            <p:cNvGrpSpPr/>
            <p:nvPr/>
          </p:nvGrpSpPr>
          <p:grpSpPr>
            <a:xfrm>
              <a:off x="4671221" y="4505701"/>
              <a:ext cx="2130983" cy="2005614"/>
              <a:chOff x="5049993" y="3880415"/>
              <a:chExt cx="2451163" cy="2480129"/>
            </a:xfrm>
          </p:grpSpPr>
          <p:cxnSp>
            <p:nvCxnSpPr>
              <p:cNvPr id="89" name="直接连接符 88">
                <a:extLst>
                  <a:ext uri="{FF2B5EF4-FFF2-40B4-BE49-F238E27FC236}">
                    <a16:creationId xmlns:a16="http://schemas.microsoft.com/office/drawing/2014/main" id="{19506FE4-65F6-4726-A7DD-26B87A73C31C}"/>
                  </a:ext>
                </a:extLst>
              </p:cNvPr>
              <p:cNvCxnSpPr/>
              <p:nvPr/>
            </p:nvCxnSpPr>
            <p:spPr>
              <a:xfrm>
                <a:off x="5049993" y="5256733"/>
                <a:ext cx="2360023" cy="0"/>
              </a:xfrm>
              <a:prstGeom prst="line">
                <a:avLst/>
              </a:prstGeom>
              <a:ln w="25400">
                <a:gradFill>
                  <a:gsLst>
                    <a:gs pos="100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文本框 89">
                <a:extLst>
                  <a:ext uri="{FF2B5EF4-FFF2-40B4-BE49-F238E27FC236}">
                    <a16:creationId xmlns:a16="http://schemas.microsoft.com/office/drawing/2014/main" id="{EC5281E9-6A13-44D0-8422-213353BB887A}"/>
                  </a:ext>
                </a:extLst>
              </p:cNvPr>
              <p:cNvSpPr txBox="1"/>
              <p:nvPr/>
            </p:nvSpPr>
            <p:spPr>
              <a:xfrm>
                <a:off x="5895103" y="5185641"/>
                <a:ext cx="707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zh-CN" altLang="en-US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id="{DE762AB3-7192-4C90-9554-F8BF7A8578EA}"/>
                  </a:ext>
                </a:extLst>
              </p:cNvPr>
              <p:cNvSpPr txBox="1"/>
              <p:nvPr/>
            </p:nvSpPr>
            <p:spPr>
              <a:xfrm>
                <a:off x="7278906" y="5180533"/>
                <a:ext cx="2222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CN" altLang="en-US" sz="16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A0308967-7723-4115-BF01-54242BE3FF5C}"/>
                  </a:ext>
                </a:extLst>
              </p:cNvPr>
              <p:cNvSpPr txBox="1"/>
              <p:nvPr/>
            </p:nvSpPr>
            <p:spPr>
              <a:xfrm>
                <a:off x="5844645" y="3880415"/>
                <a:ext cx="2222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lang="zh-CN" altLang="en-US" sz="16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3" name="直接连接符 92">
                <a:extLst>
                  <a:ext uri="{FF2B5EF4-FFF2-40B4-BE49-F238E27FC236}">
                    <a16:creationId xmlns:a16="http://schemas.microsoft.com/office/drawing/2014/main" id="{B65FFA7C-449E-4161-BECD-354F395BAE8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916644" y="5180533"/>
                <a:ext cx="2360023" cy="0"/>
              </a:xfrm>
              <a:prstGeom prst="line">
                <a:avLst/>
              </a:prstGeom>
              <a:ln w="25400">
                <a:gradFill>
                  <a:gsLst>
                    <a:gs pos="100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id="{713938F8-5662-4A21-876C-08B656887DD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82435" y="4951714"/>
              <a:ext cx="1179137" cy="1298320"/>
            </a:xfrm>
            <a:prstGeom prst="line">
              <a:avLst/>
            </a:prstGeom>
            <a:ln w="2540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文本框 95">
              <a:extLst>
                <a:ext uri="{FF2B5EF4-FFF2-40B4-BE49-F238E27FC236}">
                  <a16:creationId xmlns:a16="http://schemas.microsoft.com/office/drawing/2014/main" id="{3AEA34F6-E0ED-4C2E-B9FB-CE8377D1C79D}"/>
                </a:ext>
              </a:extLst>
            </p:cNvPr>
            <p:cNvSpPr txBox="1"/>
            <p:nvPr/>
          </p:nvSpPr>
          <p:spPr>
            <a:xfrm>
              <a:off x="655093" y="3769730"/>
              <a:ext cx="4952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  <a:endPara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id="{06A2DA09-BDB6-4E46-8A8C-13D7FF565BBA}"/>
                </a:ext>
              </a:extLst>
            </p:cNvPr>
            <p:cNvSpPr txBox="1"/>
            <p:nvPr/>
          </p:nvSpPr>
          <p:spPr>
            <a:xfrm>
              <a:off x="4322218" y="3807830"/>
              <a:ext cx="4952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endPara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文本框 97">
              <a:extLst>
                <a:ext uri="{FF2B5EF4-FFF2-40B4-BE49-F238E27FC236}">
                  <a16:creationId xmlns:a16="http://schemas.microsoft.com/office/drawing/2014/main" id="{5DE5C47C-BC9B-4BC8-B0FE-0001E00D60AE}"/>
                </a:ext>
              </a:extLst>
            </p:cNvPr>
            <p:cNvSpPr txBox="1"/>
            <p:nvPr/>
          </p:nvSpPr>
          <p:spPr>
            <a:xfrm>
              <a:off x="607468" y="5903330"/>
              <a:ext cx="4952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endPara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文本框 98">
              <a:extLst>
                <a:ext uri="{FF2B5EF4-FFF2-40B4-BE49-F238E27FC236}">
                  <a16:creationId xmlns:a16="http://schemas.microsoft.com/office/drawing/2014/main" id="{550C0330-A17A-4D54-9DE7-3C47B1791869}"/>
                </a:ext>
              </a:extLst>
            </p:cNvPr>
            <p:cNvSpPr txBox="1"/>
            <p:nvPr/>
          </p:nvSpPr>
          <p:spPr>
            <a:xfrm>
              <a:off x="4322218" y="5912855"/>
              <a:ext cx="4952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</a:t>
              </a:r>
              <a:endPara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1" name="文本框 100">
            <a:extLst>
              <a:ext uri="{FF2B5EF4-FFF2-40B4-BE49-F238E27FC236}">
                <a16:creationId xmlns:a16="http://schemas.microsoft.com/office/drawing/2014/main" id="{AF9D4675-B9E6-4865-BF90-1039993F5A35}"/>
              </a:ext>
            </a:extLst>
          </p:cNvPr>
          <p:cNvSpPr txBox="1"/>
          <p:nvPr/>
        </p:nvSpPr>
        <p:spPr>
          <a:xfrm>
            <a:off x="8935294" y="1371968"/>
            <a:ext cx="495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882AF73-45BF-448A-8F2C-C8CC0F866247}"/>
              </a:ext>
            </a:extLst>
          </p:cNvPr>
          <p:cNvGrpSpPr/>
          <p:nvPr/>
        </p:nvGrpSpPr>
        <p:grpSpPr>
          <a:xfrm>
            <a:off x="7173854" y="2100147"/>
            <a:ext cx="6212344" cy="4481846"/>
            <a:chOff x="8771742" y="2465868"/>
            <a:chExt cx="2693015" cy="2357415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B0C42AEA-D5B1-4946-8261-23AB27E4A72E}"/>
                </a:ext>
              </a:extLst>
            </p:cNvPr>
            <p:cNvGrpSpPr/>
            <p:nvPr/>
          </p:nvGrpSpPr>
          <p:grpSpPr>
            <a:xfrm>
              <a:off x="8771742" y="2465868"/>
              <a:ext cx="1859600" cy="2357415"/>
              <a:chOff x="6623797" y="1454271"/>
              <a:chExt cx="5210141" cy="5191796"/>
            </a:xfrm>
          </p:grpSpPr>
          <p:sp>
            <p:nvSpPr>
              <p:cNvPr id="44" name="矩形: 折角 43">
                <a:extLst>
                  <a:ext uri="{FF2B5EF4-FFF2-40B4-BE49-F238E27FC236}">
                    <a16:creationId xmlns:a16="http://schemas.microsoft.com/office/drawing/2014/main" id="{B5F88285-70A3-457A-83CC-5F3A3A516101}"/>
                  </a:ext>
                </a:extLst>
              </p:cNvPr>
              <p:cNvSpPr/>
              <p:nvPr/>
            </p:nvSpPr>
            <p:spPr>
              <a:xfrm>
                <a:off x="6623797" y="1454271"/>
                <a:ext cx="5210141" cy="5191796"/>
              </a:xfrm>
              <a:prstGeom prst="foldedCorner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直接连接符 42">
                <a:extLst>
                  <a:ext uri="{FF2B5EF4-FFF2-40B4-BE49-F238E27FC236}">
                    <a16:creationId xmlns:a16="http://schemas.microsoft.com/office/drawing/2014/main" id="{3B74507A-65EB-4906-B700-5B155592004B}"/>
                  </a:ext>
                </a:extLst>
              </p:cNvPr>
              <p:cNvSpPr/>
              <p:nvPr/>
            </p:nvSpPr>
            <p:spPr>
              <a:xfrm flipV="1">
                <a:off x="6911329" y="1660170"/>
                <a:ext cx="4383617" cy="0"/>
              </a:xfrm>
              <a:prstGeom prst="line">
                <a:avLst/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</p:grpSp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1AAB9B50-B83A-4F09-96C9-890B50CFB2F3}"/>
                </a:ext>
              </a:extLst>
            </p:cNvPr>
            <p:cNvSpPr txBox="1"/>
            <p:nvPr/>
          </p:nvSpPr>
          <p:spPr>
            <a:xfrm>
              <a:off x="8846796" y="2604026"/>
              <a:ext cx="2617961" cy="501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/>
                <a:t>分类讨论</a:t>
              </a:r>
              <a:r>
                <a:rPr lang="en-US" altLang="zh-CN" sz="2800" b="1" dirty="0"/>
                <a:t>:</a:t>
              </a:r>
            </a:p>
            <a:p>
              <a:r>
                <a:rPr lang="en-US" altLang="zh-CN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k&gt;</a:t>
              </a:r>
              <a:r>
                <a:rPr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      </a:t>
              </a:r>
              <a:r>
                <a:rPr lang="zh-CN" altLang="en-US" sz="2800" b="1" dirty="0"/>
                <a:t>或       </a:t>
              </a:r>
              <a:r>
                <a:rPr lang="en-US" altLang="zh-CN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&lt;0</a:t>
              </a:r>
              <a:endPara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8" name="图片 47">
            <a:extLst>
              <a:ext uri="{FF2B5EF4-FFF2-40B4-BE49-F238E27FC236}">
                <a16:creationId xmlns:a16="http://schemas.microsoft.com/office/drawing/2014/main" id="{B841F1F8-5FB9-4049-9070-8FE7F130C6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251" y="3713861"/>
            <a:ext cx="2408133" cy="1802948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49EC9678-5638-4458-8BB3-023011A98F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521" y="3540018"/>
            <a:ext cx="1737918" cy="169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7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DDF4CDC-784F-4EFD-A1C4-12BBD590A8F2}"/>
              </a:ext>
            </a:extLst>
          </p:cNvPr>
          <p:cNvGrpSpPr/>
          <p:nvPr/>
        </p:nvGrpSpPr>
        <p:grpSpPr>
          <a:xfrm>
            <a:off x="6096000" y="1385310"/>
            <a:ext cx="5683890" cy="5339340"/>
            <a:chOff x="6214246" y="1518660"/>
            <a:chExt cx="5683890" cy="5339340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962B5041-66EA-423B-AF81-6C4807A7376D}"/>
                </a:ext>
              </a:extLst>
            </p:cNvPr>
            <p:cNvGrpSpPr/>
            <p:nvPr/>
          </p:nvGrpSpPr>
          <p:grpSpPr>
            <a:xfrm>
              <a:off x="6214246" y="1518660"/>
              <a:ext cx="5683890" cy="5339340"/>
              <a:chOff x="6231713" y="1412607"/>
              <a:chExt cx="5683890" cy="5339340"/>
            </a:xfrm>
          </p:grpSpPr>
          <p:sp>
            <p:nvSpPr>
              <p:cNvPr id="11" name="矩形: 折角 10">
                <a:extLst>
                  <a:ext uri="{FF2B5EF4-FFF2-40B4-BE49-F238E27FC236}">
                    <a16:creationId xmlns:a16="http://schemas.microsoft.com/office/drawing/2014/main" id="{A4E9405F-5D95-4CDB-9B1A-B8A300A216E3}"/>
                  </a:ext>
                </a:extLst>
              </p:cNvPr>
              <p:cNvSpPr/>
              <p:nvPr/>
            </p:nvSpPr>
            <p:spPr>
              <a:xfrm>
                <a:off x="6231713" y="1412607"/>
                <a:ext cx="5683890" cy="5339340"/>
              </a:xfrm>
              <a:prstGeom prst="foldedCorner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/>
              </a:p>
            </p:txBody>
          </p:sp>
          <p:sp>
            <p:nvSpPr>
              <p:cNvPr id="13" name="直接连接符 12">
                <a:extLst>
                  <a:ext uri="{FF2B5EF4-FFF2-40B4-BE49-F238E27FC236}">
                    <a16:creationId xmlns:a16="http://schemas.microsoft.com/office/drawing/2014/main" id="{55DAF7C6-C5E2-41BD-B238-B29203C257D4}"/>
                  </a:ext>
                </a:extLst>
              </p:cNvPr>
              <p:cNvSpPr/>
              <p:nvPr/>
            </p:nvSpPr>
            <p:spPr>
              <a:xfrm>
                <a:off x="6881119" y="3315234"/>
                <a:ext cx="4583000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rgbClr r="0" g="0" b="0"/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15" name="直接连接符 14">
                <a:extLst>
                  <a:ext uri="{FF2B5EF4-FFF2-40B4-BE49-F238E27FC236}">
                    <a16:creationId xmlns:a16="http://schemas.microsoft.com/office/drawing/2014/main" id="{08A71B93-EB9A-40E8-87FC-550B1386C15F}"/>
                  </a:ext>
                </a:extLst>
              </p:cNvPr>
              <p:cNvSpPr/>
              <p:nvPr/>
            </p:nvSpPr>
            <p:spPr>
              <a:xfrm>
                <a:off x="6881119" y="2363127"/>
                <a:ext cx="4583000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rgbClr r="0" g="0" b="0"/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16" name="直接连接符 15">
                <a:extLst>
                  <a:ext uri="{FF2B5EF4-FFF2-40B4-BE49-F238E27FC236}">
                    <a16:creationId xmlns:a16="http://schemas.microsoft.com/office/drawing/2014/main" id="{45988D9E-FF0A-42E7-9040-90027CAE9AFC}"/>
                  </a:ext>
                </a:extLst>
              </p:cNvPr>
              <p:cNvSpPr/>
              <p:nvPr/>
            </p:nvSpPr>
            <p:spPr>
              <a:xfrm>
                <a:off x="6881119" y="2836430"/>
                <a:ext cx="4583000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rgbClr r="0" g="0" b="0"/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17" name="直接连接符 16">
                <a:extLst>
                  <a:ext uri="{FF2B5EF4-FFF2-40B4-BE49-F238E27FC236}">
                    <a16:creationId xmlns:a16="http://schemas.microsoft.com/office/drawing/2014/main" id="{3554918B-4352-423D-B734-E37D3E5DC32D}"/>
                  </a:ext>
                </a:extLst>
              </p:cNvPr>
              <p:cNvSpPr/>
              <p:nvPr/>
            </p:nvSpPr>
            <p:spPr>
              <a:xfrm>
                <a:off x="6881119" y="3760780"/>
                <a:ext cx="4583000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rgbClr r="0" g="0" b="0"/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18" name="直接连接符 17">
                <a:extLst>
                  <a:ext uri="{FF2B5EF4-FFF2-40B4-BE49-F238E27FC236}">
                    <a16:creationId xmlns:a16="http://schemas.microsoft.com/office/drawing/2014/main" id="{5E558ECA-3934-48A6-9654-1C21B5C14C05}"/>
                  </a:ext>
                </a:extLst>
              </p:cNvPr>
              <p:cNvSpPr/>
              <p:nvPr/>
            </p:nvSpPr>
            <p:spPr>
              <a:xfrm>
                <a:off x="6881119" y="4177511"/>
                <a:ext cx="4583000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rgbClr r="0" g="0" b="0"/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19" name="直接连接符 18">
                <a:extLst>
                  <a:ext uri="{FF2B5EF4-FFF2-40B4-BE49-F238E27FC236}">
                    <a16:creationId xmlns:a16="http://schemas.microsoft.com/office/drawing/2014/main" id="{31719246-34CF-4748-807D-3C8983114316}"/>
                  </a:ext>
                </a:extLst>
              </p:cNvPr>
              <p:cNvSpPr/>
              <p:nvPr/>
            </p:nvSpPr>
            <p:spPr>
              <a:xfrm>
                <a:off x="6881119" y="4611548"/>
                <a:ext cx="4583000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rgbClr r="0" g="0" b="0"/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20" name="直接连接符 19">
                <a:extLst>
                  <a:ext uri="{FF2B5EF4-FFF2-40B4-BE49-F238E27FC236}">
                    <a16:creationId xmlns:a16="http://schemas.microsoft.com/office/drawing/2014/main" id="{D3285FF7-7282-42AB-81AE-AEB9F0D97BD5}"/>
                  </a:ext>
                </a:extLst>
              </p:cNvPr>
              <p:cNvSpPr/>
              <p:nvPr/>
            </p:nvSpPr>
            <p:spPr>
              <a:xfrm>
                <a:off x="6881119" y="5099520"/>
                <a:ext cx="4583000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rgbClr r="0" g="0" b="0"/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21" name="任意多边形: 形状 20">
                <a:extLst>
                  <a:ext uri="{FF2B5EF4-FFF2-40B4-BE49-F238E27FC236}">
                    <a16:creationId xmlns:a16="http://schemas.microsoft.com/office/drawing/2014/main" id="{AA9B4BE3-164D-4E27-B6B5-25D6B93796FC}"/>
                  </a:ext>
                </a:extLst>
              </p:cNvPr>
              <p:cNvSpPr/>
              <p:nvPr/>
            </p:nvSpPr>
            <p:spPr>
              <a:xfrm>
                <a:off x="6231713" y="1909852"/>
                <a:ext cx="909037" cy="1563620"/>
              </a:xfrm>
              <a:custGeom>
                <a:avLst/>
                <a:gdLst>
                  <a:gd name="connsiteX0" fmla="*/ 0 w 861826"/>
                  <a:gd name="connsiteY0" fmla="*/ 0 h 800045"/>
                  <a:gd name="connsiteX1" fmla="*/ 861826 w 861826"/>
                  <a:gd name="connsiteY1" fmla="*/ 0 h 800045"/>
                  <a:gd name="connsiteX2" fmla="*/ 861826 w 861826"/>
                  <a:gd name="connsiteY2" fmla="*/ 800045 h 800045"/>
                  <a:gd name="connsiteX3" fmla="*/ 0 w 861826"/>
                  <a:gd name="connsiteY3" fmla="*/ 800045 h 800045"/>
                  <a:gd name="connsiteX4" fmla="*/ 0 w 861826"/>
                  <a:gd name="connsiteY4" fmla="*/ 0 h 800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1826" h="800045">
                    <a:moveTo>
                      <a:pt x="0" y="0"/>
                    </a:moveTo>
                    <a:lnTo>
                      <a:pt x="861826" y="0"/>
                    </a:lnTo>
                    <a:lnTo>
                      <a:pt x="861826" y="800045"/>
                    </a:lnTo>
                    <a:lnTo>
                      <a:pt x="0" y="80004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6680" tIns="106680" rIns="106680" bIns="106680" numCol="1" spcCol="1270" anchor="t" anchorCtr="0">
                <a:noAutofit/>
              </a:bodyPr>
              <a:lstStyle/>
              <a:p>
                <a:pPr marL="0" lvl="0" indent="0" algn="l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CN" altLang="en-US" sz="2400" b="1" kern="1200" dirty="0"/>
                  <a:t>解</a:t>
                </a:r>
                <a:r>
                  <a:rPr lang="en-US" altLang="zh-CN" sz="2400" b="1" kern="1200" dirty="0"/>
                  <a:t>:</a:t>
                </a:r>
                <a:endParaRPr lang="zh-CN" altLang="en-US" sz="2400" b="1" kern="1200" dirty="0"/>
              </a:p>
            </p:txBody>
          </p:sp>
          <p:sp>
            <p:nvSpPr>
              <p:cNvPr id="26" name="直接连接符 25">
                <a:extLst>
                  <a:ext uri="{FF2B5EF4-FFF2-40B4-BE49-F238E27FC236}">
                    <a16:creationId xmlns:a16="http://schemas.microsoft.com/office/drawing/2014/main" id="{025CED3A-7352-4D1C-A633-85118AA4A185}"/>
                  </a:ext>
                </a:extLst>
              </p:cNvPr>
              <p:cNvSpPr/>
              <p:nvPr/>
            </p:nvSpPr>
            <p:spPr>
              <a:xfrm flipV="1">
                <a:off x="6892119" y="5563801"/>
                <a:ext cx="4572000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rgbClr r="0" g="0" b="0"/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34" name="直接连接符 33">
                <a:extLst>
                  <a:ext uri="{FF2B5EF4-FFF2-40B4-BE49-F238E27FC236}">
                    <a16:creationId xmlns:a16="http://schemas.microsoft.com/office/drawing/2014/main" id="{A41F8DC4-9B3C-43F9-8D8A-3DE2C849B4E4}"/>
                  </a:ext>
                </a:extLst>
              </p:cNvPr>
              <p:cNvSpPr/>
              <p:nvPr/>
            </p:nvSpPr>
            <p:spPr>
              <a:xfrm flipV="1">
                <a:off x="6881119" y="6064611"/>
                <a:ext cx="4176000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rgbClr r="0" g="0" b="0"/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  <p:sp>
            <p:nvSpPr>
              <p:cNvPr id="35" name="直接连接符 34">
                <a:extLst>
                  <a:ext uri="{FF2B5EF4-FFF2-40B4-BE49-F238E27FC236}">
                    <a16:creationId xmlns:a16="http://schemas.microsoft.com/office/drawing/2014/main" id="{E797C4FE-86D4-4391-95F3-B23C5AB518C8}"/>
                  </a:ext>
                </a:extLst>
              </p:cNvPr>
              <p:cNvSpPr/>
              <p:nvPr/>
            </p:nvSpPr>
            <p:spPr>
              <a:xfrm flipV="1">
                <a:off x="6881119" y="6506609"/>
                <a:ext cx="4176000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rgbClr r="0" g="0" b="0"/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p:grpSp>
        <p:sp>
          <p:nvSpPr>
            <p:cNvPr id="12" name="直接连接符 11">
              <a:extLst>
                <a:ext uri="{FF2B5EF4-FFF2-40B4-BE49-F238E27FC236}">
                  <a16:creationId xmlns:a16="http://schemas.microsoft.com/office/drawing/2014/main" id="{5E2AC8D6-7AE5-4A75-9513-E68C8FA7ECC0}"/>
                </a:ext>
              </a:extLst>
            </p:cNvPr>
            <p:cNvSpPr/>
            <p:nvPr/>
          </p:nvSpPr>
          <p:spPr>
            <a:xfrm flipV="1">
              <a:off x="6402210" y="1716725"/>
              <a:ext cx="5194066" cy="0"/>
            </a:xfrm>
            <a:prstGeom prst="line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12290" name="Rectangle 5"/>
          <p:cNvSpPr/>
          <p:nvPr/>
        </p:nvSpPr>
        <p:spPr>
          <a:xfrm>
            <a:off x="1524000" y="-184150"/>
            <a:ext cx="3095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655093" y="1078173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5DDA3694-ECD0-4336-8D7C-61EBB2227753}"/>
              </a:ext>
            </a:extLst>
          </p:cNvPr>
          <p:cNvSpPr txBox="1"/>
          <p:nvPr/>
        </p:nvSpPr>
        <p:spPr>
          <a:xfrm>
            <a:off x="595724" y="1262066"/>
            <a:ext cx="50926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例</a:t>
            </a:r>
            <a:r>
              <a:rPr lang="en-US" altLang="zh-CN" sz="2800" b="1" dirty="0">
                <a:solidFill>
                  <a:schemeClr val="bg1"/>
                </a:solidFill>
                <a:latin typeface="+mn-ea"/>
              </a:rPr>
              <a:t>2: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已知一次函数的图象过点（</a:t>
            </a:r>
            <a:r>
              <a:rPr lang="en-US" altLang="zh-CN" sz="2800" b="1" dirty="0">
                <a:solidFill>
                  <a:schemeClr val="bg1"/>
                </a:solidFill>
                <a:latin typeface="+mn-ea"/>
              </a:rPr>
              <a:t>-2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，</a:t>
            </a:r>
            <a:r>
              <a:rPr lang="en-US" altLang="zh-CN" sz="2800" b="1" dirty="0">
                <a:solidFill>
                  <a:schemeClr val="bg1"/>
                </a:solidFill>
                <a:latin typeface="+mn-ea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）和点（</a:t>
            </a:r>
            <a:r>
              <a:rPr lang="en-US" altLang="zh-CN" sz="2800" b="1" dirty="0">
                <a:solidFill>
                  <a:schemeClr val="bg1"/>
                </a:solidFill>
                <a:latin typeface="+mn-ea"/>
              </a:rPr>
              <a:t>1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，</a:t>
            </a:r>
            <a:r>
              <a:rPr lang="en-US" altLang="zh-CN" sz="2800" b="1" dirty="0">
                <a:solidFill>
                  <a:schemeClr val="bg1"/>
                </a:solidFill>
                <a:latin typeface="+mn-ea"/>
              </a:rPr>
              <a:t>8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），求这个一次函数的解析式</a:t>
            </a:r>
            <a:r>
              <a:rPr lang="en-US" altLang="zh-CN" sz="2800" b="1" dirty="0">
                <a:solidFill>
                  <a:schemeClr val="bg1"/>
                </a:solidFill>
                <a:latin typeface="+mn-ea"/>
              </a:rPr>
              <a:t>.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E2122FD-C9EF-44FB-9F63-FC75A5ABDC25}"/>
              </a:ext>
            </a:extLst>
          </p:cNvPr>
          <p:cNvGrpSpPr/>
          <p:nvPr/>
        </p:nvGrpSpPr>
        <p:grpSpPr>
          <a:xfrm>
            <a:off x="4534045" y="351389"/>
            <a:ext cx="2878812" cy="630849"/>
            <a:chOff x="2233324" y="0"/>
            <a:chExt cx="2878812" cy="630849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600C17AF-4D27-4C2E-B302-2CDFC0693F56}"/>
                </a:ext>
              </a:extLst>
            </p:cNvPr>
            <p:cNvSpPr/>
            <p:nvPr/>
          </p:nvSpPr>
          <p:spPr>
            <a:xfrm>
              <a:off x="2233324" y="0"/>
              <a:ext cx="2878812" cy="630849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9" name="矩形: 圆角 4">
              <a:extLst>
                <a:ext uri="{FF2B5EF4-FFF2-40B4-BE49-F238E27FC236}">
                  <a16:creationId xmlns:a16="http://schemas.microsoft.com/office/drawing/2014/main" id="{AAB214EA-5087-4382-9886-449DD599E428}"/>
                </a:ext>
              </a:extLst>
            </p:cNvPr>
            <p:cNvSpPr txBox="1"/>
            <p:nvPr/>
          </p:nvSpPr>
          <p:spPr>
            <a:xfrm>
              <a:off x="2264120" y="30796"/>
              <a:ext cx="2817220" cy="5692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3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典例分析</a:t>
              </a:r>
            </a:p>
          </p:txBody>
        </p:sp>
      </p:grp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465D3032-BE52-4696-AD24-EE4C9A40EC24}"/>
              </a:ext>
            </a:extLst>
          </p:cNvPr>
          <p:cNvSpPr/>
          <p:nvPr/>
        </p:nvSpPr>
        <p:spPr>
          <a:xfrm>
            <a:off x="6705815" y="5584295"/>
            <a:ext cx="4816101" cy="894727"/>
          </a:xfrm>
          <a:custGeom>
            <a:avLst/>
            <a:gdLst>
              <a:gd name="connsiteX0" fmla="*/ 0 w 3854101"/>
              <a:gd name="connsiteY0" fmla="*/ 0 h 494738"/>
              <a:gd name="connsiteX1" fmla="*/ 3854101 w 3854101"/>
              <a:gd name="connsiteY1" fmla="*/ 0 h 494738"/>
              <a:gd name="connsiteX2" fmla="*/ 3854101 w 3854101"/>
              <a:gd name="connsiteY2" fmla="*/ 494738 h 494738"/>
              <a:gd name="connsiteX3" fmla="*/ 0 w 3854101"/>
              <a:gd name="connsiteY3" fmla="*/ 494738 h 494738"/>
              <a:gd name="connsiteX4" fmla="*/ 0 w 3854101"/>
              <a:gd name="connsiteY4" fmla="*/ 0 h 49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4101" h="494738">
                <a:moveTo>
                  <a:pt x="0" y="0"/>
                </a:moveTo>
                <a:lnTo>
                  <a:pt x="3854101" y="0"/>
                </a:lnTo>
                <a:lnTo>
                  <a:pt x="3854101" y="494738"/>
                </a:lnTo>
                <a:lnTo>
                  <a:pt x="0" y="49473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dirty="0">
                <a:solidFill>
                  <a:schemeClr val="tx1"/>
                </a:solidFill>
              </a:rPr>
              <a:t>这个一次函数的解析式为</a:t>
            </a:r>
            <a:endParaRPr lang="en-US" altLang="zh-CN" sz="2400" b="1" dirty="0">
              <a:solidFill>
                <a:schemeClr val="tx1"/>
              </a:solidFill>
            </a:endParaRPr>
          </a:p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+6</a:t>
            </a:r>
          </a:p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altLang="zh-CN" sz="2000" b="1" dirty="0"/>
          </a:p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2000" b="1" kern="1200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EE519D8-9F2F-40EF-AE80-CC370CC5FA91}"/>
              </a:ext>
            </a:extLst>
          </p:cNvPr>
          <p:cNvSpPr txBox="1"/>
          <p:nvPr/>
        </p:nvSpPr>
        <p:spPr>
          <a:xfrm>
            <a:off x="6795665" y="1985159"/>
            <a:ext cx="4742114" cy="88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dirty="0"/>
              <a:t>设一次函数解析式为</a:t>
            </a:r>
            <a:endParaRPr lang="en-US" altLang="zh-CN" sz="2400" b="1" dirty="0"/>
          </a:p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y=</a:t>
            </a:r>
            <a:r>
              <a:rPr lang="en-US" altLang="zh-C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kx+b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≠0)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08FF4555-AD69-420B-B8ED-4982EB1CE733}"/>
              </a:ext>
            </a:extLst>
          </p:cNvPr>
          <p:cNvSpPr txBox="1"/>
          <p:nvPr/>
        </p:nvSpPr>
        <p:spPr>
          <a:xfrm>
            <a:off x="6705815" y="2906139"/>
            <a:ext cx="5033563" cy="88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dirty="0"/>
              <a:t>因为函数图象过点</a:t>
            </a:r>
            <a:r>
              <a:rPr lang="zh-CN" altLang="en-US" sz="2400" b="1" dirty="0">
                <a:latin typeface="+mn-ea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zh-CN" altLang="en-US" sz="2400" b="1" dirty="0">
                <a:latin typeface="+mn-ea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+mn-ea"/>
              </a:rPr>
              <a:t>）和</a:t>
            </a:r>
            <a:endParaRPr lang="en-US" altLang="zh-CN" sz="2400" b="1" dirty="0">
              <a:latin typeface="+mn-ea"/>
            </a:endParaRPr>
          </a:p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dirty="0">
                <a:latin typeface="+mn-ea"/>
              </a:rPr>
              <a:t>点（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+mn-ea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2400" b="1" dirty="0">
                <a:latin typeface="+mn-ea"/>
              </a:rPr>
              <a:t>），所以</a:t>
            </a:r>
            <a:endParaRPr lang="en-US" altLang="zh-CN" sz="2400" b="1" dirty="0">
              <a:latin typeface="+mn-ea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0BE6186F-F0C5-4DF8-80DC-29287625C5AE}"/>
              </a:ext>
            </a:extLst>
          </p:cNvPr>
          <p:cNvGrpSpPr/>
          <p:nvPr/>
        </p:nvGrpSpPr>
        <p:grpSpPr>
          <a:xfrm>
            <a:off x="7363240" y="3763953"/>
            <a:ext cx="2656948" cy="886397"/>
            <a:chOff x="7316611" y="3861308"/>
            <a:chExt cx="2656948" cy="886397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BB70774F-079A-43BA-83B5-E49609F134E8}"/>
                </a:ext>
              </a:extLst>
            </p:cNvPr>
            <p:cNvSpPr txBox="1"/>
            <p:nvPr/>
          </p:nvSpPr>
          <p:spPr>
            <a:xfrm>
              <a:off x="7316611" y="3861308"/>
              <a:ext cx="2656948" cy="886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b="1" i="1" dirty="0">
                  <a:latin typeface="Cambria Math" panose="02040503050406030204" pitchFamily="18" charset="0"/>
                </a:rPr>
                <a:t>        </a:t>
              </a:r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  <a:r>
                <a:rPr lang="en-US" altLang="zh-CN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zh-CN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=2</a:t>
              </a:r>
            </a:p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altLang="zh-CN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altLang="zh-CN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zh-CN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=8</a:t>
              </a:r>
            </a:p>
          </p:txBody>
        </p:sp>
        <p:sp>
          <p:nvSpPr>
            <p:cNvPr id="6" name="左大括号 5">
              <a:extLst>
                <a:ext uri="{FF2B5EF4-FFF2-40B4-BE49-F238E27FC236}">
                  <a16:creationId xmlns:a16="http://schemas.microsoft.com/office/drawing/2014/main" id="{441F1CC2-5EF9-4218-9B32-7FC44377281A}"/>
                </a:ext>
              </a:extLst>
            </p:cNvPr>
            <p:cNvSpPr/>
            <p:nvPr/>
          </p:nvSpPr>
          <p:spPr>
            <a:xfrm>
              <a:off x="7594496" y="3987839"/>
              <a:ext cx="169684" cy="606632"/>
            </a:xfrm>
            <a:prstGeom prst="leftBrace">
              <a:avLst>
                <a:gd name="adj1" fmla="val 62003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2D25C04-A9DA-438C-AE97-A7E1B0CF0E31}"/>
              </a:ext>
            </a:extLst>
          </p:cNvPr>
          <p:cNvGrpSpPr/>
          <p:nvPr/>
        </p:nvGrpSpPr>
        <p:grpSpPr>
          <a:xfrm>
            <a:off x="6705815" y="4729043"/>
            <a:ext cx="3557228" cy="886397"/>
            <a:chOff x="1542941" y="3892963"/>
            <a:chExt cx="3557228" cy="886397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8885DCB6-B616-4D89-BE9B-34C91A897B30}"/>
                </a:ext>
              </a:extLst>
            </p:cNvPr>
            <p:cNvSpPr txBox="1"/>
            <p:nvPr/>
          </p:nvSpPr>
          <p:spPr>
            <a:xfrm>
              <a:off x="1542941" y="3892963"/>
              <a:ext cx="3557228" cy="886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b="1" dirty="0"/>
                <a:t>解方程组得         </a:t>
              </a:r>
              <a:r>
                <a:rPr lang="en-US" altLang="zh-CN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=2</a:t>
              </a:r>
            </a:p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b="1" dirty="0"/>
                <a:t>                               </a:t>
              </a:r>
              <a:r>
                <a:rPr lang="en-US" altLang="zh-CN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=6</a:t>
              </a:r>
            </a:p>
          </p:txBody>
        </p:sp>
        <p:sp>
          <p:nvSpPr>
            <p:cNvPr id="24" name="左大括号 23">
              <a:extLst>
                <a:ext uri="{FF2B5EF4-FFF2-40B4-BE49-F238E27FC236}">
                  <a16:creationId xmlns:a16="http://schemas.microsoft.com/office/drawing/2014/main" id="{3977AFD7-61AD-4846-893C-638C47416C1B}"/>
                </a:ext>
              </a:extLst>
            </p:cNvPr>
            <p:cNvSpPr/>
            <p:nvPr/>
          </p:nvSpPr>
          <p:spPr>
            <a:xfrm>
              <a:off x="3576307" y="4054980"/>
              <a:ext cx="169684" cy="606632"/>
            </a:xfrm>
            <a:prstGeom prst="leftBrace">
              <a:avLst>
                <a:gd name="adj1" fmla="val 62003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A09DB487-DE78-4FFA-BD5A-DADA48F5123A}"/>
              </a:ext>
            </a:extLst>
          </p:cNvPr>
          <p:cNvSpPr txBox="1"/>
          <p:nvPr/>
        </p:nvSpPr>
        <p:spPr>
          <a:xfrm>
            <a:off x="1833563" y="3324179"/>
            <a:ext cx="2047223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</a:rPr>
              <a:t>待定系数法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7" grpId="0"/>
      <p:bldP spid="3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ANDCEF]" val="[ANDCEF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9120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120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120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4、8、9、10、11、13、14、15"/>
  <p:tag name="KSO_WM_TEMPLATE_SUBCATEGORY" val="0"/>
  <p:tag name="KSO_WM_TEMPLATE_MASTER_TYPE" val="0"/>
  <p:tag name="KSO_WM_TEMPLATE_COLOR_TYPE" val="0"/>
  <p:tag name="KSO_WM_TAG_VERSION" val="1.0"/>
  <p:tag name="KSO_WM_BEAUTIFY_FLAG" val="#wm#"/>
  <p:tag name="KSO_WM_TEMPLATE_CATEGORY" val="custom"/>
  <p:tag name="KSO_WM_TEMPLATE_INDEX" val="2019120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20191204">
      <a:dk1>
        <a:srgbClr val="000000"/>
      </a:dk1>
      <a:lt1>
        <a:srgbClr val="FFFFFF"/>
      </a:lt1>
      <a:dk2>
        <a:srgbClr val="768394"/>
      </a:dk2>
      <a:lt2>
        <a:srgbClr val="9BD0FC"/>
      </a:lt2>
      <a:accent1>
        <a:srgbClr val="001E4C"/>
      </a:accent1>
      <a:accent2>
        <a:srgbClr val="2B66AA"/>
      </a:accent2>
      <a:accent3>
        <a:srgbClr val="4C7DFF"/>
      </a:accent3>
      <a:accent4>
        <a:srgbClr val="9BD0FC"/>
      </a:accent4>
      <a:accent5>
        <a:srgbClr val="001E4C"/>
      </a:accent5>
      <a:accent6>
        <a:srgbClr val="2B66AA"/>
      </a:accent6>
      <a:hlink>
        <a:srgbClr val="4276AA"/>
      </a:hlink>
      <a:folHlink>
        <a:srgbClr val="BFBFBF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lang="zh-CN" alt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2926</TotalTime>
  <Words>2173</Words>
  <Application>Microsoft Office PowerPoint</Application>
  <PresentationFormat>宽屏</PresentationFormat>
  <Paragraphs>296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楷体</vt:lpstr>
      <vt:lpstr>宋体</vt:lpstr>
      <vt:lpstr>微软雅黑</vt:lpstr>
      <vt:lpstr>Arial</vt:lpstr>
      <vt:lpstr>Calibri</vt:lpstr>
      <vt:lpstr>Cambria Math</vt:lpstr>
      <vt:lpstr>Times New Roman</vt:lpstr>
      <vt:lpstr>Office 主题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祝铭</dc:creator>
  <cp:lastModifiedBy>zhu ming</cp:lastModifiedBy>
  <cp:revision>333</cp:revision>
  <dcterms:created xsi:type="dcterms:W3CDTF">2020-02-01T14:56:00Z</dcterms:created>
  <dcterms:modified xsi:type="dcterms:W3CDTF">2020-03-16T05:33:03Z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