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3"/>
  </p:sldMasterIdLst>
  <p:notesMasterIdLst>
    <p:notesMasterId r:id="rId28"/>
  </p:notesMasterIdLst>
  <p:sldIdLst>
    <p:sldId id="427" r:id="rId4"/>
    <p:sldId id="445" r:id="rId5"/>
    <p:sldId id="452" r:id="rId6"/>
    <p:sldId id="480" r:id="rId7"/>
    <p:sldId id="481" r:id="rId8"/>
    <p:sldId id="482" r:id="rId9"/>
    <p:sldId id="483" r:id="rId10"/>
    <p:sldId id="459" r:id="rId11"/>
    <p:sldId id="449" r:id="rId12"/>
    <p:sldId id="464" r:id="rId13"/>
    <p:sldId id="465" r:id="rId14"/>
    <p:sldId id="468" r:id="rId15"/>
    <p:sldId id="450" r:id="rId16"/>
    <p:sldId id="484" r:id="rId17"/>
    <p:sldId id="451" r:id="rId18"/>
    <p:sldId id="491" r:id="rId19"/>
    <p:sldId id="469" r:id="rId20"/>
    <p:sldId id="454" r:id="rId21"/>
    <p:sldId id="487" r:id="rId22"/>
    <p:sldId id="489" r:id="rId23"/>
    <p:sldId id="490" r:id="rId24"/>
    <p:sldId id="485" r:id="rId25"/>
    <p:sldId id="474" r:id="rId26"/>
    <p:sldId id="486" r:id="rId27"/>
  </p:sldIdLst>
  <p:sldSz cx="12192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DDDDDD"/>
    <a:srgbClr val="0066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3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24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image" Target="../media/image1.png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image" Target="../media/image1.png"/><Relationship Id="rId2" Type="http://schemas.openxmlformats.org/officeDocument/2006/relationships/tags" Target="../tags/tag32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image" Target="../media/image2.png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image" Target="../media/image1.png"/><Relationship Id="rId2" Type="http://schemas.openxmlformats.org/officeDocument/2006/relationships/tags" Target="../tags/tag91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00" y="0"/>
            <a:ext cx="6634100" cy="6858000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3443" y="4001246"/>
            <a:ext cx="1509712" cy="873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/>
          </a:p>
        </p:txBody>
      </p:sp>
      <p:sp>
        <p:nvSpPr>
          <p:cNvPr id="9801" name="副标题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69925" y="3239930"/>
            <a:ext cx="4727576" cy="55879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669925" y="2019657"/>
            <a:ext cx="4727576" cy="1157927"/>
          </a:xfrm>
        </p:spPr>
        <p:txBody>
          <a:bodyPr lIns="0" anchor="b">
            <a:normAutofit/>
          </a:bodyPr>
          <a:lstStyle>
            <a:lvl1pPr algn="l">
              <a:defRPr sz="3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690707" y="4291076"/>
            <a:ext cx="1603231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690707" y="4774854"/>
            <a:ext cx="1603231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8131" y="1247328"/>
            <a:ext cx="1757853" cy="1817180"/>
          </a:xfrm>
          <a:prstGeom prst="rect">
            <a:avLst/>
          </a:prstGeom>
        </p:spPr>
      </p:pic>
      <p:sp>
        <p:nvSpPr>
          <p:cNvPr id="2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40372" y="1526227"/>
            <a:ext cx="387119" cy="390023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386407" y="1526227"/>
            <a:ext cx="5419185" cy="895350"/>
          </a:xfrm>
        </p:spPr>
        <p:txBody>
          <a:bodyPr lIns="0" anchor="b">
            <a:normAutofit/>
          </a:bodyPr>
          <a:lstStyle>
            <a:lvl1pPr algn="l"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3387523" y="2494314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" y="-1"/>
            <a:ext cx="6634100" cy="6858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6905792" y="2618245"/>
            <a:ext cx="4895251" cy="1621509"/>
          </a:xfrm>
        </p:spPr>
        <p:txBody>
          <a:bodyPr bIns="46800" anchor="ctr">
            <a:normAutofit/>
          </a:bodyPr>
          <a:lstStyle>
            <a:lvl1pPr marL="0" indent="0" algn="ctr">
              <a:buFont typeface="Arial" charset="0"/>
              <a:buNone/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00" y="0"/>
            <a:ext cx="6634100" cy="6858000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3443" y="4001246"/>
            <a:ext cx="1509712" cy="873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/>
          </a:p>
        </p:txBody>
      </p:sp>
      <p:sp>
        <p:nvSpPr>
          <p:cNvPr id="9801" name="副标题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69925" y="3239930"/>
            <a:ext cx="4727576" cy="55879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/>
            <p:custDataLst>
              <p:tags r:id="rId6"/>
            </p:custDataLst>
          </p:nvPr>
        </p:nvSpPr>
        <p:spPr>
          <a:xfrm>
            <a:off x="669925" y="2019657"/>
            <a:ext cx="4727576" cy="1157927"/>
          </a:xfrm>
        </p:spPr>
        <p:txBody>
          <a:bodyPr lIns="0" anchor="b">
            <a:normAutofit/>
          </a:bodyPr>
          <a:lstStyle>
            <a:lvl1pPr algn="l">
              <a:defRPr sz="3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690707" y="4291076"/>
            <a:ext cx="1603231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690707" y="4774854"/>
            <a:ext cx="1603231" cy="396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3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3508" y="127024"/>
            <a:ext cx="526373" cy="530322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/>
          </a:p>
        </p:txBody>
      </p:sp>
      <p:sp>
        <p:nvSpPr>
          <p:cNvPr id="8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310601" y="5940459"/>
            <a:ext cx="732164" cy="737656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8131" y="1247328"/>
            <a:ext cx="1757853" cy="1817180"/>
          </a:xfrm>
          <a:prstGeom prst="rect">
            <a:avLst/>
          </a:prstGeom>
        </p:spPr>
      </p:pic>
      <p:sp>
        <p:nvSpPr>
          <p:cNvPr id="2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40372" y="1526227"/>
            <a:ext cx="387119" cy="390023"/>
          </a:xfrm>
          <a:prstGeom prst="rect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386407" y="1526227"/>
            <a:ext cx="5419185" cy="895350"/>
          </a:xfrm>
        </p:spPr>
        <p:txBody>
          <a:bodyPr lIns="0" anchor="b">
            <a:normAutofit/>
          </a:bodyPr>
          <a:lstStyle>
            <a:lvl1pPr algn="l">
              <a:defRPr sz="3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3387523" y="2494314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3" cy="5388907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</a:defRPr>
            </a:lvl1pPr>
            <a:lvl2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</a:defRPr>
            </a:lvl2pPr>
            <a:lvl3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</a:defRPr>
            </a:lvl3pPr>
            <a:lvl4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</a:defRPr>
            </a:lvl4pPr>
            <a:lvl5pPr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3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31" y="952508"/>
            <a:ext cx="5283243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235751" y="952508"/>
            <a:ext cx="5283243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406525"/>
            <a:ext cx="5283243" cy="4934752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1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1" y="952508"/>
            <a:ext cx="5283243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3" cy="53889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charset="-122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1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charset="-122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" y="-1"/>
            <a:ext cx="6634100" cy="6858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6905792" y="2618245"/>
            <a:ext cx="4895251" cy="1621509"/>
          </a:xfrm>
        </p:spPr>
        <p:txBody>
          <a:bodyPr bIns="46800" anchor="ctr">
            <a:normAutofit/>
          </a:bodyPr>
          <a:lstStyle>
            <a:lvl1pPr marL="0" indent="0" algn="ctr">
              <a:buFont typeface="Arial" charset="0"/>
              <a:buNone/>
              <a:defRPr sz="5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3" Type="http://schemas.openxmlformats.org/officeDocument/2006/relationships/theme" Target="../theme/theme2.xml"/><Relationship Id="rId22" Type="http://schemas.openxmlformats.org/officeDocument/2006/relationships/tags" Target="../tags/tag101.xml"/><Relationship Id="rId21" Type="http://schemas.openxmlformats.org/officeDocument/2006/relationships/tags" Target="../tags/tag100.xml"/><Relationship Id="rId20" Type="http://schemas.openxmlformats.org/officeDocument/2006/relationships/tags" Target="../tags/tag99.xml"/><Relationship Id="rId2" Type="http://schemas.openxmlformats.org/officeDocument/2006/relationships/slideLayout" Target="../slideLayouts/slideLayout23.xml"/><Relationship Id="rId19" Type="http://schemas.openxmlformats.org/officeDocument/2006/relationships/tags" Target="../tags/tag98.xml"/><Relationship Id="rId18" Type="http://schemas.openxmlformats.org/officeDocument/2006/relationships/tags" Target="../tags/tag97.xml"/><Relationship Id="rId17" Type="http://schemas.openxmlformats.org/officeDocument/2006/relationships/tags" Target="../tags/tag96.xml"/><Relationship Id="rId16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>
          <a:xfrm>
            <a:off x="669883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8"/>
            </p:custDataLst>
          </p:nvPr>
        </p:nvSpPr>
        <p:spPr>
          <a:xfrm>
            <a:off x="669883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>
          <a:xfrm>
            <a:off x="879743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charset="0"/>
          <a:ea typeface="微软雅黑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charset="0"/>
          <a:ea typeface="微软雅黑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charset="0"/>
          <a:ea typeface="微软雅黑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charset="0"/>
          <a:ea typeface="微软雅黑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charset="0"/>
          <a:ea typeface="微软雅黑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charset="0"/>
          <a:ea typeface="微软雅黑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tags" Target="../tags/tag10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3815" y="-15240"/>
            <a:ext cx="12279313" cy="6888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4" name="标题 1"/>
          <p:cNvSpPr txBox="1"/>
          <p:nvPr/>
        </p:nvSpPr>
        <p:spPr>
          <a:xfrm>
            <a:off x="1524000" y="738188"/>
            <a:ext cx="9144000" cy="69532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>
              <a:lnSpc>
                <a:spcPct val="90000"/>
              </a:lnSpc>
            </a:pPr>
            <a:r>
              <a:rPr lang="zh-CN" altLang="en-US" sz="26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空中课堂</a:t>
            </a:r>
            <a:r>
              <a:rPr lang="en-US" altLang="zh-CN" sz="26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26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（初中）八</a:t>
            </a:r>
            <a:r>
              <a:rPr lang="zh-CN" altLang="zh-CN" sz="26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年级</a:t>
            </a:r>
            <a:r>
              <a:rPr lang="zh-CN" altLang="en-US" sz="26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数学下</a:t>
            </a:r>
            <a:endParaRPr lang="zh-CN" altLang="en-US" sz="2600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5602" name="标题 1"/>
          <p:cNvSpPr>
            <a:spLocks noGrp="1"/>
          </p:cNvSpPr>
          <p:nvPr/>
        </p:nvSpPr>
        <p:spPr>
          <a:xfrm>
            <a:off x="1649413" y="2576513"/>
            <a:ext cx="8893175" cy="69532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0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19.3 </a:t>
            </a:r>
            <a:r>
              <a:rPr lang="zh-CN" altLang="en-US" sz="50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课题学习 选择方案（</a:t>
            </a:r>
            <a:r>
              <a:rPr lang="en-US" altLang="zh-CN" sz="50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50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）</a:t>
            </a:r>
            <a:endParaRPr lang="zh-CN" altLang="en-US" sz="5000" kern="1200" dirty="0">
              <a:solidFill>
                <a:schemeClr val="bg1"/>
              </a:solidFill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3" name="副标题 2"/>
          <p:cNvSpPr>
            <a:spLocks noGrp="1"/>
          </p:cNvSpPr>
          <p:nvPr/>
        </p:nvSpPr>
        <p:spPr>
          <a:xfrm>
            <a:off x="1524000" y="3675063"/>
            <a:ext cx="9144000" cy="4857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>
            <a:normAutofit fontScale="97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</a:pPr>
            <a:r>
              <a:rPr kumimoji="0" lang="zh-CN" altLang="en-US" sz="3000" b="0" i="0" u="none" strike="noStrike" kern="1200" cap="none" spc="0" normalizeH="0" baseline="0" noProof="1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+mj-cs"/>
              </a:rPr>
              <a:t>授课教师：秦令令</a:t>
            </a:r>
            <a:endParaRPr kumimoji="0" lang="en-US" altLang="zh-CN" sz="3000" b="0" i="0" u="none" strike="noStrike" kern="1200" cap="none" spc="0" normalizeH="0" baseline="0" noProof="1">
              <a:solidFill>
                <a:schemeClr val="bg1"/>
              </a:solidFill>
              <a:latin typeface="楷体" pitchFamily="49" charset="-122"/>
              <a:ea typeface="楷体" pitchFamily="49" charset="-122"/>
              <a:cs typeface="+mj-cs"/>
            </a:endParaRPr>
          </a:p>
        </p:txBody>
      </p:sp>
      <p:sp>
        <p:nvSpPr>
          <p:cNvPr id="25606" name="副标题 2"/>
          <p:cNvSpPr txBox="1"/>
          <p:nvPr/>
        </p:nvSpPr>
        <p:spPr>
          <a:xfrm>
            <a:off x="1327150" y="4646295"/>
            <a:ext cx="9942513" cy="106203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>
              <a:spcBef>
                <a:spcPct val="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教师简介：中学一级教师，河北省优质课比赛一等奖，邯郸市优质课比赛一等奖，邯郸市中考优秀班主任、优秀教师，师德楷模，教师技能大赛教学能手获得者</a:t>
            </a:r>
            <a:endParaRPr lang="zh-CN" altLang="en-US" sz="2000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副标题 2"/>
          <p:cNvSpPr txBox="1"/>
          <p:nvPr/>
        </p:nvSpPr>
        <p:spPr>
          <a:xfrm>
            <a:off x="1524000" y="5484813"/>
            <a:ext cx="9144000" cy="4841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algn="ctr">
              <a:lnSpc>
                <a:spcPct val="90000"/>
              </a:lnSpc>
            </a:pPr>
            <a:r>
              <a:rPr lang="zh-CN" altLang="en-US" sz="26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邯郸市第二十五中学</a:t>
            </a:r>
            <a:endParaRPr lang="zh-CN" altLang="en-US" sz="2600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3719513" y="836613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>
              <a:latin typeface="Times New Roman" charset="0"/>
            </a:endParaRPr>
          </a:p>
        </p:txBody>
      </p:sp>
      <p:cxnSp>
        <p:nvCxnSpPr>
          <p:cNvPr id="14" name="直接连接符 14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819434" y="46964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00"/>
                </a:solidFill>
                <a:latin typeface="微软雅黑" charset="-122"/>
                <a:ea typeface="微软雅黑" charset="-122"/>
              </a:rPr>
              <a:t>解决问题</a:t>
            </a:r>
            <a:endParaRPr lang="zh-CN" altLang="en-US" sz="3200" b="1" dirty="0">
              <a:solidFill>
                <a:srgbClr val="FFFF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7" name="文本框 1"/>
          <p:cNvSpPr>
            <a:spLocks noChangeArrowheads="1"/>
          </p:cNvSpPr>
          <p:nvPr/>
        </p:nvSpPr>
        <p:spPr bwMode="auto">
          <a:xfrm>
            <a:off x="655093" y="2632523"/>
            <a:ext cx="3473268" cy="390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方法一：① 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甲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乙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:</a:t>
            </a:r>
            <a:endParaRPr lang="en-US" altLang="zh-CN" sz="24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    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②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甲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乙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:</a:t>
            </a:r>
            <a:endParaRPr lang="en-US" altLang="zh-CN" sz="24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    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③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甲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乙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:</a:t>
            </a:r>
            <a:endParaRPr lang="en-US" altLang="zh-CN" sz="24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    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④ 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甲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乙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:</a:t>
            </a:r>
            <a:endParaRPr lang="en-US" altLang="zh-CN" sz="24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    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⑤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甲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乙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:</a:t>
            </a:r>
            <a:endParaRPr lang="en-US" altLang="zh-CN" sz="24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    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  <a:cs typeface="Times New Roman" charset="0"/>
              </a:rPr>
              <a:t>⑥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甲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乙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:</a:t>
            </a:r>
            <a:endParaRPr lang="en-US" altLang="zh-CN" sz="24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        ⑦ 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甲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乙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:</a:t>
            </a:r>
            <a:endParaRPr lang="en-US" altLang="zh-CN" sz="24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8" name="Group 7"/>
          <p:cNvGrpSpPr/>
          <p:nvPr/>
        </p:nvGrpSpPr>
        <p:grpSpPr bwMode="auto">
          <a:xfrm>
            <a:off x="2224546" y="1206554"/>
            <a:ext cx="7714333" cy="1170919"/>
            <a:chOff x="420" y="2118"/>
            <a:chExt cx="4989" cy="821"/>
          </a:xfrm>
          <a:solidFill>
            <a:srgbClr val="0066CC"/>
          </a:solidFill>
        </p:grpSpPr>
        <p:sp>
          <p:nvSpPr>
            <p:cNvPr id="29" name="Rectangle 5"/>
            <p:cNvSpPr>
              <a:spLocks noChangeArrowheads="1"/>
            </p:cNvSpPr>
            <p:nvPr/>
          </p:nvSpPr>
          <p:spPr bwMode="auto">
            <a:xfrm>
              <a:off x="420" y="2118"/>
              <a:ext cx="2787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indent="2667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zh-CN" sz="2800" b="1">
                <a:latin typeface="Times New Roman" charset="0"/>
              </a:endParaRPr>
            </a:p>
          </p:txBody>
        </p: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3207" y="2118"/>
              <a:ext cx="1174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Times New Roman" charset="0"/>
                </a:rPr>
                <a:t>甲种客车</a:t>
              </a:r>
              <a:endParaRPr lang="zh-CN" altLang="en-US" sz="24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4381" y="2118"/>
              <a:ext cx="1028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Times New Roman" charset="0"/>
                </a:rPr>
                <a:t>乙种客车</a:t>
              </a:r>
              <a:endParaRPr lang="zh-CN" altLang="en-US" sz="24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420" y="2387"/>
              <a:ext cx="2787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Times New Roman" charset="0"/>
                </a:rPr>
                <a:t>载客量（单位：人</a:t>
              </a:r>
              <a:r>
                <a:rPr lang="en-US" altLang="zh-CN" sz="2400" b="1" dirty="0">
                  <a:solidFill>
                    <a:schemeClr val="bg1"/>
                  </a:solidFill>
                  <a:latin typeface="宋体" charset="-122"/>
                </a:rPr>
                <a:t>/</a:t>
              </a:r>
              <a:r>
                <a:rPr lang="zh-CN" altLang="en-US" sz="2400" b="1" dirty="0">
                  <a:solidFill>
                    <a:schemeClr val="bg1"/>
                  </a:solidFill>
                  <a:latin typeface="Times New Roman" charset="0"/>
                </a:rPr>
                <a:t>辆）</a:t>
              </a:r>
              <a:endParaRPr lang="zh-CN" altLang="en-US" sz="24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3148" y="2394"/>
              <a:ext cx="1174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45</a:t>
              </a:r>
              <a:endParaRPr lang="zh-CN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4381" y="2387"/>
              <a:ext cx="1028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30</a:t>
              </a:r>
              <a:endParaRPr lang="zh-CN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420" y="2670"/>
              <a:ext cx="2787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Times New Roman" charset="0"/>
                </a:rPr>
                <a:t>租金（单位：元</a:t>
              </a:r>
              <a:r>
                <a:rPr lang="en-US" altLang="zh-CN" sz="2400" b="1" dirty="0">
                  <a:solidFill>
                    <a:schemeClr val="bg1"/>
                  </a:solidFill>
                  <a:latin typeface="宋体" charset="-122"/>
                </a:rPr>
                <a:t>/</a:t>
              </a:r>
              <a:r>
                <a:rPr lang="zh-CN" altLang="en-US" sz="2400" b="1" dirty="0">
                  <a:solidFill>
                    <a:schemeClr val="bg1"/>
                  </a:solidFill>
                  <a:latin typeface="Times New Roman" charset="0"/>
                </a:rPr>
                <a:t>辆）</a:t>
              </a:r>
              <a:endParaRPr lang="zh-CN" altLang="en-US" sz="24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3207" y="2670"/>
              <a:ext cx="1174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400</a:t>
              </a:r>
              <a:endParaRPr lang="zh-CN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7" name="Rectangle 13"/>
            <p:cNvSpPr>
              <a:spLocks noChangeArrowheads="1"/>
            </p:cNvSpPr>
            <p:nvPr/>
          </p:nvSpPr>
          <p:spPr bwMode="auto">
            <a:xfrm>
              <a:off x="4381" y="2670"/>
              <a:ext cx="1028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280</a:t>
              </a:r>
              <a:endParaRPr lang="zh-CN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3207" y="2118"/>
              <a:ext cx="0" cy="821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>
              <a:off x="4381" y="2118"/>
              <a:ext cx="0" cy="821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>
              <a:off x="420" y="2387"/>
              <a:ext cx="4989" cy="0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>
              <a:off x="420" y="2670"/>
              <a:ext cx="4989" cy="0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420" y="2118"/>
              <a:ext cx="4989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43" name="Line 18"/>
            <p:cNvSpPr>
              <a:spLocks noChangeShapeType="1"/>
            </p:cNvSpPr>
            <p:nvPr/>
          </p:nvSpPr>
          <p:spPr bwMode="auto">
            <a:xfrm>
              <a:off x="420" y="2118"/>
              <a:ext cx="0" cy="821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44" name="Line 19"/>
            <p:cNvSpPr>
              <a:spLocks noChangeShapeType="1"/>
            </p:cNvSpPr>
            <p:nvPr/>
          </p:nvSpPr>
          <p:spPr bwMode="auto">
            <a:xfrm>
              <a:off x="5409" y="2118"/>
              <a:ext cx="0" cy="821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45" name="Line 21"/>
            <p:cNvSpPr>
              <a:spLocks noChangeShapeType="1"/>
            </p:cNvSpPr>
            <p:nvPr/>
          </p:nvSpPr>
          <p:spPr bwMode="auto">
            <a:xfrm>
              <a:off x="420" y="2939"/>
              <a:ext cx="4989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7242109" y="2769000"/>
            <a:ext cx="3268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⑤ </a:t>
            </a:r>
            <a:r>
              <a:rPr lang="en-US" altLang="zh-CN" sz="24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zh-CN" altLang="en-US" sz="24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×</a:t>
            </a:r>
            <a:r>
              <a:rPr lang="en-US" altLang="zh-CN" sz="24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400+2</a:t>
            </a:r>
            <a:r>
              <a:rPr lang="zh-CN" altLang="en-US" sz="24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×</a:t>
            </a:r>
            <a:r>
              <a:rPr lang="en-US" altLang="zh-CN" sz="24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280=2160 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42108" y="3263989"/>
            <a:ext cx="4115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  <a:latin typeface="+mn-ea"/>
                <a:cs typeface="Times New Roman" charset="0"/>
              </a:rPr>
              <a:t>⑥ </a:t>
            </a:r>
            <a:r>
              <a:rPr lang="en-US" altLang="zh-CN" sz="24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zh-CN" altLang="en-US" sz="24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×</a:t>
            </a:r>
            <a:r>
              <a:rPr lang="en-US" altLang="zh-CN" sz="24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400+1</a:t>
            </a:r>
            <a:r>
              <a:rPr lang="zh-CN" altLang="en-US" sz="24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×</a:t>
            </a:r>
            <a:r>
              <a:rPr lang="en-US" altLang="zh-CN" sz="24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280=2280</a:t>
            </a:r>
            <a:r>
              <a:rPr lang="en-US" altLang="zh-CN" sz="2400" b="1" dirty="0">
                <a:solidFill>
                  <a:srgbClr val="FFFF00"/>
                </a:solidFill>
                <a:latin typeface="+mn-ea"/>
              </a:rPr>
              <a:t>      </a:t>
            </a:r>
            <a:endParaRPr lang="en-US" altLang="zh-CN" sz="24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258713" y="3787366"/>
            <a:ext cx="42370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⑦ </a:t>
            </a:r>
            <a:r>
              <a:rPr lang="en-US" altLang="zh-CN" sz="24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zh-CN" altLang="en-US" sz="24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×</a:t>
            </a:r>
            <a:r>
              <a:rPr lang="en-US" altLang="zh-CN" sz="24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400+0</a:t>
            </a:r>
            <a:r>
              <a:rPr lang="zh-CN" altLang="en-US" sz="24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×</a:t>
            </a:r>
            <a:r>
              <a:rPr lang="en-US" altLang="zh-CN" sz="24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280=2400&gt;2300</a:t>
            </a:r>
            <a:r>
              <a:rPr lang="en-US" altLang="zh-CN" sz="2400" b="1" dirty="0">
                <a:solidFill>
                  <a:srgbClr val="FFFF00"/>
                </a:solidFill>
                <a:latin typeface="+mn-ea"/>
              </a:rPr>
              <a:t>      </a:t>
            </a:r>
            <a:endParaRPr lang="en-US" altLang="zh-CN" sz="24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42108" y="4236396"/>
            <a:ext cx="46450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有两种方案符合条件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.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因为 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2160&lt;2280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所以租用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辆甲种客车，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辆乙种客车更合算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.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37804" y="2493686"/>
            <a:ext cx="29049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×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45+6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×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30=180&lt;240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3537804" y="3030610"/>
            <a:ext cx="2904962" cy="7256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×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45+5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×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30=195&lt;240</a:t>
            </a:r>
            <a:endParaRPr lang="zh-CN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3534169" y="3607256"/>
            <a:ext cx="2904962" cy="7256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×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45+4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×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30=210&lt;240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3530534" y="4135116"/>
            <a:ext cx="2904962" cy="7256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×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45+3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×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30=225&lt;240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3526899" y="4710382"/>
            <a:ext cx="2904962" cy="7256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×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45+2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×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30=240=240</a:t>
            </a:r>
            <a:endParaRPr lang="zh-CN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3530534" y="5258851"/>
            <a:ext cx="2904962" cy="7256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×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45+1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×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30=255&gt;240</a:t>
            </a:r>
            <a:endParaRPr lang="zh-CN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3530534" y="5814692"/>
            <a:ext cx="2904962" cy="7256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×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45+0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×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30=270&gt;240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" grpId="0"/>
      <p:bldP spid="4" grpId="0"/>
      <p:bldP spid="46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3719513" y="836613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>
              <a:latin typeface="Times New Roman" charset="0"/>
            </a:endParaRPr>
          </a:p>
        </p:txBody>
      </p:sp>
      <p:sp>
        <p:nvSpPr>
          <p:cNvPr id="27" name="文本框 1"/>
          <p:cNvSpPr>
            <a:spLocks noChangeArrowheads="1"/>
          </p:cNvSpPr>
          <p:nvPr/>
        </p:nvSpPr>
        <p:spPr bwMode="auto">
          <a:xfrm>
            <a:off x="1879375" y="3275229"/>
            <a:ext cx="3156572" cy="64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400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+280(6-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≤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2300</a:t>
            </a:r>
            <a:endParaRPr lang="zh-CN" altLang="en-US" sz="24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79375" y="381560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solidFill>
                  <a:schemeClr val="bg1"/>
                </a:solidFill>
              </a:rPr>
              <a:t>解不等式组得</a:t>
            </a:r>
            <a:endParaRPr kumimoji="1" lang="zh-CN" altLang="en-US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3557189" y="3768722"/>
                <a:ext cx="2205373" cy="5782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000" b="1" i="0" smtClean="0">
                          <a:solidFill>
                            <a:schemeClr val="bg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𝟒</m:t>
                      </m:r>
                      <m:r>
                        <a:rPr kumimoji="1" lang="en-US" altLang="zh-CN" sz="2000" b="1" i="0" smtClean="0">
                          <a:solidFill>
                            <a:schemeClr val="bg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≤</m:t>
                      </m:r>
                      <m:r>
                        <a:rPr kumimoji="1" lang="en-US" altLang="zh-CN" sz="2000" b="1" i="1" smtClean="0">
                          <a:solidFill>
                            <a:schemeClr val="bg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𝒙</m:t>
                      </m:r>
                      <m:r>
                        <a:rPr kumimoji="1" lang="en-US" altLang="zh-CN" sz="2000" b="1" i="0" smtClean="0">
                          <a:solidFill>
                            <a:schemeClr val="bg1"/>
                          </a:solidFill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≤</m:t>
                      </m:r>
                      <m:f>
                        <m:fPr>
                          <m:ctrlPr>
                            <a:rPr kumimoji="1" lang="bg-BG" altLang="zh-CN" sz="2000" b="1" i="1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</m:ctrlPr>
                        </m:fPr>
                        <m:num>
                          <m:r>
                            <a:rPr kumimoji="1" lang="en-US" altLang="zh-CN" sz="2000" b="1" i="0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𝟑𝟏</m:t>
                          </m:r>
                        </m:num>
                        <m:den>
                          <m:r>
                            <a:rPr kumimoji="1" lang="en-US" altLang="zh-CN" sz="2000" b="1" i="0" smtClean="0">
                              <a:solidFill>
                                <a:schemeClr val="bg1"/>
                              </a:solidFill>
                              <a:latin typeface="Cambria Math" charset="0"/>
                              <a:ea typeface="Times New Roman" charset="0"/>
                              <a:cs typeface="Times New Roman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1" lang="zh-CN" altLang="en-US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89" y="3768722"/>
                <a:ext cx="2205373" cy="57823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6" name="矩形 25"/>
          <p:cNvSpPr/>
          <p:nvPr/>
        </p:nvSpPr>
        <p:spPr>
          <a:xfrm>
            <a:off x="1858573" y="4785907"/>
            <a:ext cx="5224615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方案一：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辆甲种客车，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辆乙种客车，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  <a:p>
            <a:pPr>
              <a:spcBef>
                <a:spcPct val="2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方案二：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辆甲种客车，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辆乙种客车，</a:t>
            </a:r>
            <a:endParaRPr lang="en-US" altLang="zh-CN" sz="24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29" name="Group 7"/>
          <p:cNvGrpSpPr/>
          <p:nvPr/>
        </p:nvGrpSpPr>
        <p:grpSpPr bwMode="auto">
          <a:xfrm>
            <a:off x="2075412" y="1206726"/>
            <a:ext cx="7714333" cy="1170919"/>
            <a:chOff x="420" y="2118"/>
            <a:chExt cx="4989" cy="821"/>
          </a:xfrm>
          <a:solidFill>
            <a:srgbClr val="0066CC"/>
          </a:solidFill>
        </p:grpSpPr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20" y="2118"/>
              <a:ext cx="2787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indent="2667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zh-CN" sz="2800" b="1">
                <a:latin typeface="Times New Roman" charset="0"/>
              </a:endParaRP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3207" y="2118"/>
              <a:ext cx="1174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Times New Roman" charset="0"/>
                </a:rPr>
                <a:t>甲种客车</a:t>
              </a:r>
              <a:endParaRPr lang="zh-CN" altLang="en-US" sz="24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4381" y="2118"/>
              <a:ext cx="1028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Times New Roman" charset="0"/>
                </a:rPr>
                <a:t>乙种客车</a:t>
              </a:r>
              <a:endParaRPr lang="zh-CN" altLang="en-US" sz="24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33" name="Rectangle 8"/>
            <p:cNvSpPr>
              <a:spLocks noChangeArrowheads="1"/>
            </p:cNvSpPr>
            <p:nvPr/>
          </p:nvSpPr>
          <p:spPr bwMode="auto">
            <a:xfrm>
              <a:off x="420" y="2387"/>
              <a:ext cx="2787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Times New Roman" charset="0"/>
                </a:rPr>
                <a:t>载客量（单位：人</a:t>
              </a:r>
              <a:r>
                <a:rPr lang="en-US" altLang="zh-CN" sz="2400" b="1" dirty="0">
                  <a:solidFill>
                    <a:schemeClr val="bg1"/>
                  </a:solidFill>
                  <a:latin typeface="宋体" charset="-122"/>
                </a:rPr>
                <a:t>/</a:t>
              </a:r>
              <a:r>
                <a:rPr lang="zh-CN" altLang="en-US" sz="2400" b="1" dirty="0">
                  <a:solidFill>
                    <a:schemeClr val="bg1"/>
                  </a:solidFill>
                  <a:latin typeface="Times New Roman" charset="0"/>
                </a:rPr>
                <a:t>辆）</a:t>
              </a:r>
              <a:endParaRPr lang="zh-CN" altLang="en-US" sz="24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3148" y="2394"/>
              <a:ext cx="1174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45</a:t>
              </a:r>
              <a:endParaRPr lang="zh-CN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4381" y="2387"/>
              <a:ext cx="1028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30</a:t>
              </a:r>
              <a:endParaRPr lang="zh-CN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420" y="2670"/>
              <a:ext cx="2787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Times New Roman" charset="0"/>
                </a:rPr>
                <a:t>租金（单位：元</a:t>
              </a:r>
              <a:r>
                <a:rPr lang="en-US" altLang="zh-CN" sz="2400" b="1" dirty="0">
                  <a:solidFill>
                    <a:schemeClr val="bg1"/>
                  </a:solidFill>
                  <a:latin typeface="宋体" charset="-122"/>
                </a:rPr>
                <a:t>/</a:t>
              </a:r>
              <a:r>
                <a:rPr lang="zh-CN" altLang="en-US" sz="2400" b="1" dirty="0">
                  <a:solidFill>
                    <a:schemeClr val="bg1"/>
                  </a:solidFill>
                  <a:latin typeface="Times New Roman" charset="0"/>
                </a:rPr>
                <a:t>辆）</a:t>
              </a:r>
              <a:endParaRPr lang="zh-CN" altLang="en-US" sz="24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3207" y="2670"/>
              <a:ext cx="1174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400</a:t>
              </a:r>
              <a:endParaRPr lang="zh-CN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8" name="Rectangle 13"/>
            <p:cNvSpPr>
              <a:spLocks noChangeArrowheads="1"/>
            </p:cNvSpPr>
            <p:nvPr/>
          </p:nvSpPr>
          <p:spPr bwMode="auto">
            <a:xfrm>
              <a:off x="4381" y="2670"/>
              <a:ext cx="1028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280</a:t>
              </a:r>
              <a:endParaRPr lang="zh-CN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" name="Line 14"/>
            <p:cNvSpPr>
              <a:spLocks noChangeShapeType="1"/>
            </p:cNvSpPr>
            <p:nvPr/>
          </p:nvSpPr>
          <p:spPr bwMode="auto">
            <a:xfrm>
              <a:off x="3207" y="2118"/>
              <a:ext cx="0" cy="821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>
              <a:off x="4381" y="2118"/>
              <a:ext cx="0" cy="821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41" name="Line 16"/>
            <p:cNvSpPr>
              <a:spLocks noChangeShapeType="1"/>
            </p:cNvSpPr>
            <p:nvPr/>
          </p:nvSpPr>
          <p:spPr bwMode="auto">
            <a:xfrm>
              <a:off x="420" y="2387"/>
              <a:ext cx="4989" cy="0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Line 17"/>
            <p:cNvSpPr>
              <a:spLocks noChangeShapeType="1"/>
            </p:cNvSpPr>
            <p:nvPr/>
          </p:nvSpPr>
          <p:spPr bwMode="auto">
            <a:xfrm>
              <a:off x="420" y="2670"/>
              <a:ext cx="4989" cy="0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43" name="Line 20"/>
            <p:cNvSpPr>
              <a:spLocks noChangeShapeType="1"/>
            </p:cNvSpPr>
            <p:nvPr/>
          </p:nvSpPr>
          <p:spPr bwMode="auto">
            <a:xfrm>
              <a:off x="420" y="2118"/>
              <a:ext cx="4989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>
              <a:off x="420" y="2118"/>
              <a:ext cx="0" cy="821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45" name="Line 19"/>
            <p:cNvSpPr>
              <a:spLocks noChangeShapeType="1"/>
            </p:cNvSpPr>
            <p:nvPr/>
          </p:nvSpPr>
          <p:spPr bwMode="auto">
            <a:xfrm>
              <a:off x="5409" y="2118"/>
              <a:ext cx="0" cy="821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>
              <a:off x="420" y="2939"/>
              <a:ext cx="4989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</p:grpSp>
      <p:cxnSp>
        <p:nvCxnSpPr>
          <p:cNvPr id="47" name="直接连接符 14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4819434" y="46964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00"/>
                </a:solidFill>
                <a:latin typeface="微软雅黑" charset="-122"/>
                <a:ea typeface="微软雅黑" charset="-122"/>
              </a:rPr>
              <a:t>解决问题</a:t>
            </a:r>
            <a:endParaRPr lang="zh-CN" altLang="en-US" sz="3200" b="1" dirty="0">
              <a:solidFill>
                <a:srgbClr val="FFFF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79375" y="4342109"/>
            <a:ext cx="5878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根据实际意义，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可取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或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，有两种方案：</a:t>
            </a:r>
            <a:endParaRPr lang="en-US" altLang="zh-CN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79375" y="5672154"/>
            <a:ext cx="6096000" cy="9048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因为 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2160&lt;2280</a:t>
            </a:r>
            <a:endParaRPr lang="en-US" altLang="zh-CN" sz="24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ct val="2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所以租用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辆甲种客车，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辆乙种客车更合算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.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5093" y="2557219"/>
            <a:ext cx="8751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方法二：解：设租用甲种客车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辆，乙种客车（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6-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）辆，由题意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79375" y="2894518"/>
            <a:ext cx="2759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  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45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+30(6-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≥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240</a:t>
            </a:r>
            <a:endParaRPr lang="en-US" altLang="zh-CN" sz="24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88351" y="4764539"/>
            <a:ext cx="3653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费用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zh-CN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×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400+2×280=2160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元</a:t>
            </a:r>
            <a:endParaRPr lang="en-US" altLang="zh-CN" sz="24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88351" y="5203489"/>
            <a:ext cx="3324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费用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5×400+280=2280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元</a:t>
            </a:r>
            <a:endParaRPr lang="en-US" altLang="zh-CN" sz="24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9" name="圆角矩形标注 48"/>
          <p:cNvSpPr/>
          <p:nvPr/>
        </p:nvSpPr>
        <p:spPr>
          <a:xfrm>
            <a:off x="9435721" y="2958483"/>
            <a:ext cx="2263853" cy="1512151"/>
          </a:xfrm>
          <a:prstGeom prst="wedgeRoundRectCallout">
            <a:avLst>
              <a:gd name="adj1" fmla="val -18144"/>
              <a:gd name="adj2" fmla="val -48490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除了这两种方法，还有其它的方法吗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？</a:t>
            </a:r>
            <a:endParaRPr kumimoji="1" lang="zh-CN" altLang="en-US" dirty="0">
              <a:solidFill>
                <a:srgbClr val="FFFF00"/>
              </a:solidFill>
            </a:endParaRPr>
          </a:p>
        </p:txBody>
      </p:sp>
      <p:sp>
        <p:nvSpPr>
          <p:cNvPr id="11" name="左大括号 10"/>
          <p:cNvSpPr/>
          <p:nvPr/>
        </p:nvSpPr>
        <p:spPr>
          <a:xfrm>
            <a:off x="1966992" y="3171794"/>
            <a:ext cx="216839" cy="562560"/>
          </a:xfrm>
          <a:prstGeom prst="leftBrace">
            <a:avLst>
              <a:gd name="adj1" fmla="val 14520"/>
              <a:gd name="adj2" fmla="val 47418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/>
      <p:bldP spid="3" grpId="0"/>
      <p:bldP spid="4" grpId="0"/>
      <p:bldP spid="26" grpId="0"/>
      <p:bldP spid="2" grpId="0"/>
      <p:bldP spid="5" grpId="0"/>
      <p:bldP spid="6" grpId="0"/>
      <p:bldP spid="7" grpId="0"/>
      <p:bldP spid="8" grpId="0"/>
      <p:bldP spid="9" grpId="0"/>
      <p:bldP spid="4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3719513" y="836613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>
              <a:latin typeface="Times New Roman" charset="0"/>
            </a:endParaRPr>
          </a:p>
        </p:txBody>
      </p:sp>
      <p:grpSp>
        <p:nvGrpSpPr>
          <p:cNvPr id="6" name="Group 7"/>
          <p:cNvGrpSpPr/>
          <p:nvPr/>
        </p:nvGrpSpPr>
        <p:grpSpPr bwMode="auto">
          <a:xfrm>
            <a:off x="1839173" y="1322607"/>
            <a:ext cx="7714333" cy="1170919"/>
            <a:chOff x="420" y="2118"/>
            <a:chExt cx="4989" cy="821"/>
          </a:xfrm>
          <a:solidFill>
            <a:srgbClr val="0066CC"/>
          </a:solidFill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20" y="2118"/>
              <a:ext cx="2787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indent="2667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zh-CN" sz="2800" b="1"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207" y="2118"/>
              <a:ext cx="1174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Times New Roman" charset="0"/>
                </a:rPr>
                <a:t>甲种客车</a:t>
              </a:r>
              <a:endParaRPr lang="zh-CN" altLang="en-US" sz="24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381" y="2118"/>
              <a:ext cx="1028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Times New Roman" charset="0"/>
                </a:rPr>
                <a:t>乙种客车</a:t>
              </a:r>
              <a:endParaRPr lang="zh-CN" altLang="en-US" sz="24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20" y="2387"/>
              <a:ext cx="2787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Times New Roman" charset="0"/>
                </a:rPr>
                <a:t>载客量（单位：人</a:t>
              </a:r>
              <a:r>
                <a:rPr lang="en-US" altLang="zh-CN" sz="2400" b="1" dirty="0">
                  <a:solidFill>
                    <a:schemeClr val="bg1"/>
                  </a:solidFill>
                  <a:latin typeface="宋体" charset="-122"/>
                </a:rPr>
                <a:t>/</a:t>
              </a:r>
              <a:r>
                <a:rPr lang="zh-CN" altLang="en-US" sz="2400" b="1" dirty="0">
                  <a:solidFill>
                    <a:schemeClr val="bg1"/>
                  </a:solidFill>
                  <a:latin typeface="Times New Roman" charset="0"/>
                </a:rPr>
                <a:t>辆）</a:t>
              </a:r>
              <a:endParaRPr lang="zh-CN" altLang="en-US" sz="24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207" y="2402"/>
              <a:ext cx="1174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45</a:t>
              </a:r>
              <a:endParaRPr lang="zh-CN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381" y="2387"/>
              <a:ext cx="1028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30</a:t>
              </a:r>
              <a:endParaRPr lang="zh-CN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20" y="2670"/>
              <a:ext cx="2787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400" b="1" dirty="0">
                  <a:solidFill>
                    <a:schemeClr val="bg1"/>
                  </a:solidFill>
                  <a:latin typeface="Times New Roman" charset="0"/>
                </a:rPr>
                <a:t>租金（单位：元</a:t>
              </a:r>
              <a:r>
                <a:rPr lang="en-US" altLang="zh-CN" sz="2400" b="1" dirty="0">
                  <a:solidFill>
                    <a:schemeClr val="bg1"/>
                  </a:solidFill>
                  <a:latin typeface="宋体" charset="-122"/>
                </a:rPr>
                <a:t>/</a:t>
              </a:r>
              <a:r>
                <a:rPr lang="zh-CN" altLang="en-US" sz="2400" b="1" dirty="0">
                  <a:solidFill>
                    <a:schemeClr val="bg1"/>
                  </a:solidFill>
                  <a:latin typeface="Times New Roman" charset="0"/>
                </a:rPr>
                <a:t>辆）</a:t>
              </a:r>
              <a:endParaRPr lang="zh-CN" altLang="en-US" sz="24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207" y="2670"/>
              <a:ext cx="1174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400</a:t>
              </a:r>
              <a:endParaRPr lang="zh-CN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381" y="2670"/>
              <a:ext cx="1028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280</a:t>
              </a:r>
              <a:endParaRPr lang="zh-CN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3207" y="2118"/>
              <a:ext cx="0" cy="821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4381" y="2118"/>
              <a:ext cx="0" cy="821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420" y="2387"/>
              <a:ext cx="4989" cy="0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420" y="2670"/>
              <a:ext cx="4989" cy="0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420" y="2118"/>
              <a:ext cx="4989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420" y="2118"/>
              <a:ext cx="0" cy="821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5409" y="2118"/>
              <a:ext cx="0" cy="821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420" y="2939"/>
              <a:ext cx="4989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7" name="文本框 1"/>
          <p:cNvSpPr>
            <a:spLocks noChangeArrowheads="1"/>
          </p:cNvSpPr>
          <p:nvPr/>
        </p:nvSpPr>
        <p:spPr bwMode="auto">
          <a:xfrm>
            <a:off x="1697622" y="3041310"/>
            <a:ext cx="2813296" cy="57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>
              <a:spcBef>
                <a:spcPct val="20000"/>
              </a:spcBef>
            </a:pPr>
            <a:r>
              <a:rPr lang="en-US" altLang="zh-CN" sz="24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kumimoji="1"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=400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kumimoji="1"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+280</a:t>
            </a:r>
            <a:r>
              <a:rPr kumimoji="1"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（</a:t>
            </a:r>
            <a:r>
              <a:rPr kumimoji="1"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6-</a:t>
            </a:r>
            <a:r>
              <a:rPr kumimoji="1" lang="en-US" altLang="zh-CN" sz="24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kumimoji="1"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）</a:t>
            </a:r>
            <a:endParaRPr kumimoji="1" lang="en-US" altLang="zh-CN" sz="24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zh-CN" altLang="en-US" sz="2400" b="1" dirty="0">
                <a:latin typeface="Times New Roman" charset="0"/>
              </a:rPr>
              <a:t>            　  </a:t>
            </a:r>
            <a:endParaRPr kumimoji="1" lang="en-US" altLang="zh-CN" sz="24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4589615" y="5043152"/>
                <a:ext cx="4111920" cy="5334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𝟒</m:t>
                    </m:r>
                    <m:r>
                      <a:rPr kumimoji="1" lang="en-US" altLang="zh-CN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≤</m:t>
                    </m:r>
                    <m:r>
                      <a:rPr kumimoji="1" lang="en-US" altLang="zh-CN" sz="2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𝒙</m:t>
                    </m:r>
                    <m:r>
                      <a:rPr kumimoji="1" lang="en-US" altLang="zh-CN" sz="24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charset="0"/>
                        <a:cs typeface="Times New Roman" charset="0"/>
                      </a:rPr>
                      <m:t>≤</m:t>
                    </m:r>
                    <m:f>
                      <m:fPr>
                        <m:ctrlPr>
                          <a:rPr kumimoji="1" lang="bg-BG" altLang="zh-CN" sz="2400" b="1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kumimoji="1" lang="en-US" altLang="zh-CN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𝟑𝟏</m:t>
                        </m:r>
                      </m:num>
                      <m:den>
                        <m:r>
                          <a:rPr kumimoji="1" lang="en-US" altLang="zh-CN" sz="24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𝟔</m:t>
                        </m:r>
                      </m:den>
                    </m:f>
                    <m:r>
                      <a:rPr kumimoji="1" lang="zh-CN" altLang="en-US" sz="2400" b="1" i="0" smtClean="0">
                        <a:solidFill>
                          <a:schemeClr val="bg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，</m:t>
                    </m:r>
                    <m:r>
                      <a:rPr kumimoji="1" lang="en-US" altLang="zh-CN" sz="2400" b="1" i="1" smtClean="0">
                        <a:solidFill>
                          <a:schemeClr val="bg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𝒙</m:t>
                    </m:r>
                  </m:oMath>
                </a14:m>
                <a:r>
                  <a:rPr lang="zh-CN" altLang="en-US" sz="2400" b="1" dirty="0">
                    <a:solidFill>
                      <a:schemeClr val="bg1"/>
                    </a:solidFill>
                    <a:latin typeface="+mn-ea"/>
                  </a:rPr>
                  <a:t>可取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4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+mn-ea"/>
                  </a:rPr>
                  <a:t>或</a:t>
                </a:r>
                <a:r>
                  <a:rPr lang="en-US" altLang="zh-CN" sz="24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5</a:t>
                </a:r>
                <a:endParaRPr kumimoji="1" lang="zh-CN" altLang="en-US" sz="24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615" y="5043152"/>
                <a:ext cx="4111920" cy="533479"/>
              </a:xfrm>
              <a:prstGeom prst="rect">
                <a:avLst/>
              </a:prstGeom>
              <a:blipFill rotWithShape="0">
                <a:blip r:embed="rId1"/>
                <a:stretch>
                  <a:fillRect t="-6818"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1650804" y="5573482"/>
            <a:ext cx="10494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</a:rPr>
              <a:t>因为 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charset="0"/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</a:rPr>
              <a:t>随着 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charset="0"/>
              </a:rPr>
              <a:t>x 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</a:rPr>
              <a:t>的增大而增大，所以当 </a:t>
            </a:r>
            <a:r>
              <a:rPr kumimoji="1" lang="en-US" altLang="zh-CN" sz="24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x </a:t>
            </a:r>
            <a:r>
              <a:rPr lang="en-US" altLang="zh-CN" sz="2400" b="1" dirty="0">
                <a:solidFill>
                  <a:schemeClr val="bg1"/>
                </a:solidFill>
                <a:latin typeface="宋体" charset="-122"/>
              </a:rPr>
              <a:t>=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</a:rPr>
              <a:t>4 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</a:rPr>
              <a:t>时，</a:t>
            </a:r>
            <a:r>
              <a:rPr kumimoji="1" lang="en-US" altLang="zh-CN" sz="24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y 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</a:rPr>
              <a:t>最小，</a:t>
            </a:r>
            <a:r>
              <a:rPr kumimoji="1" lang="en-US" altLang="zh-CN" sz="24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charset="0"/>
              </a:rPr>
              <a:t> 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</a:rPr>
              <a:t>的最小值为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</a:rPr>
              <a:t>2160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</a:rPr>
              <a:t>．</a:t>
            </a:r>
            <a:endParaRPr lang="zh-CN" altLang="en-US" sz="2400" b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50804" y="5055953"/>
            <a:ext cx="3108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</a:rPr>
              <a:t>解得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charset="0"/>
              </a:rPr>
              <a:t>x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</a:rPr>
              <a:t>的取值范围为：</a:t>
            </a:r>
            <a:endParaRPr lang="zh-CN" altLang="en-US" sz="2400" b="1" dirty="0">
              <a:solidFill>
                <a:schemeClr val="bg1"/>
              </a:solidFill>
              <a:latin typeface="Times New Roman" charset="0"/>
            </a:endParaRPr>
          </a:p>
        </p:txBody>
      </p:sp>
      <p:cxnSp>
        <p:nvCxnSpPr>
          <p:cNvPr id="28" name="直接连接符 14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4819434" y="46964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00"/>
                </a:solidFill>
                <a:latin typeface="微软雅黑" charset="-122"/>
                <a:ea typeface="微软雅黑" charset="-122"/>
              </a:rPr>
              <a:t>解决问题</a:t>
            </a:r>
            <a:endParaRPr lang="zh-CN" altLang="en-US" sz="3200" b="1" dirty="0">
              <a:solidFill>
                <a:srgbClr val="FFFF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50804" y="6141822"/>
            <a:ext cx="9110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所以有两种租车方案，租用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辆甲种客车，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辆乙种客车节省费用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.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6195" y="2661973"/>
            <a:ext cx="10696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方法三：解：设租用甲种客车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辆，乙种客车（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en-US" altLang="zh-CN" sz="2400" b="1" dirty="0">
                <a:solidFill>
                  <a:schemeClr val="bg1"/>
                </a:solidFill>
                <a:latin typeface="+mn-ea"/>
              </a:rPr>
              <a:t>-</a:t>
            </a:r>
            <a:r>
              <a:rPr kumimoji="1" lang="en-US" altLang="zh-CN" sz="24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zh-CN" altLang="en-US" sz="2400" b="1" dirty="0">
                <a:solidFill>
                  <a:schemeClr val="bg1"/>
                </a:solidFill>
                <a:latin typeface="+mn-ea"/>
              </a:rPr>
              <a:t>）辆，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</a:rPr>
              <a:t>租车费用为 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charset="0"/>
              </a:rPr>
              <a:t>y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</a:rPr>
              <a:t>元，则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1650804" y="3525065"/>
            <a:ext cx="3363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</a:rPr>
              <a:t>化简得  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kumimoji="1"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=120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kumimoji="1"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+1680</a:t>
            </a:r>
            <a:r>
              <a:rPr kumimoji="1"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．</a:t>
            </a:r>
            <a:endParaRPr kumimoji="1" lang="zh-CN" altLang="en-US" sz="24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50804" y="4070612"/>
            <a:ext cx="809107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</a:rPr>
              <a:t>为使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</a:rPr>
              <a:t>240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</a:rPr>
              <a:t>名师生有车坐，则 </a:t>
            </a:r>
            <a:r>
              <a:rPr kumimoji="1"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45</a:t>
            </a:r>
            <a:r>
              <a:rPr kumimoji="1" lang="en-US" altLang="zh-CN" sz="24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kumimoji="1"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+30</a:t>
            </a:r>
            <a:r>
              <a:rPr kumimoji="1"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（</a:t>
            </a:r>
            <a:r>
              <a:rPr kumimoji="1"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6-</a:t>
            </a:r>
            <a:r>
              <a:rPr kumimoji="1" lang="en-US" altLang="zh-CN" sz="24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kumimoji="1"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）</a:t>
            </a:r>
            <a:r>
              <a:rPr kumimoji="1"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Arial" charset="0"/>
              </a:rPr>
              <a:t>≥</a:t>
            </a:r>
            <a:r>
              <a:rPr kumimoji="1"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240</a:t>
            </a:r>
            <a:r>
              <a:rPr kumimoji="1"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；</a:t>
            </a:r>
            <a:endParaRPr kumimoji="1" lang="en-US" altLang="zh-CN" sz="24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</a:rPr>
              <a:t>为使租车费用不超过</a:t>
            </a:r>
            <a:r>
              <a:rPr kumimoji="1"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2300</a:t>
            </a:r>
            <a:r>
              <a:rPr lang="zh-CN" altLang="en-US" sz="2400" b="1" dirty="0">
                <a:solidFill>
                  <a:schemeClr val="bg1"/>
                </a:solidFill>
                <a:latin typeface="Times New Roman" charset="0"/>
              </a:rPr>
              <a:t>元，则</a:t>
            </a:r>
            <a:r>
              <a:rPr lang="zh-CN" altLang="en-US" sz="2400" b="1" dirty="0">
                <a:latin typeface="Times New Roman" charset="0"/>
              </a:rPr>
              <a:t> </a:t>
            </a:r>
            <a:r>
              <a:rPr kumimoji="1"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400</a:t>
            </a:r>
            <a:r>
              <a:rPr kumimoji="1" lang="en-US" altLang="zh-CN" sz="24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kumimoji="1"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+280</a:t>
            </a:r>
            <a:r>
              <a:rPr kumimoji="1"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（</a:t>
            </a:r>
            <a:r>
              <a:rPr kumimoji="1"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6-</a:t>
            </a:r>
            <a:r>
              <a:rPr kumimoji="1" lang="en-US" altLang="zh-CN" sz="24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kumimoji="1"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）≤</a:t>
            </a:r>
            <a:r>
              <a:rPr kumimoji="1"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2 300</a:t>
            </a:r>
            <a:r>
              <a:rPr kumimoji="1" lang="zh-CN" altLang="en-US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．</a:t>
            </a:r>
            <a:endParaRPr kumimoji="1" lang="en-US" altLang="zh-CN" sz="24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childTnLst>
                                    <p:set>
                                      <p:cBhvr additive="base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/>
      <p:bldP spid="2" grpId="0"/>
      <p:bldP spid="5" grpId="0"/>
      <p:bldP spid="25" grpId="0"/>
      <p:bldP spid="3" grpId="0"/>
      <p:bldP spid="1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66CC">
            <a:alpha val="9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3719513" y="836613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>
              <a:latin typeface="Times New Roman" charset="0"/>
            </a:endParaRPr>
          </a:p>
        </p:txBody>
      </p:sp>
      <p:cxnSp>
        <p:nvCxnSpPr>
          <p:cNvPr id="14" name="直接连接符 14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819431" y="46964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00"/>
                </a:solidFill>
                <a:latin typeface="微软雅黑" charset="-122"/>
                <a:ea typeface="微软雅黑" charset="-122"/>
              </a:rPr>
              <a:t>比较分析</a:t>
            </a:r>
            <a:endParaRPr lang="zh-CN" altLang="en-US" sz="3200" b="1" dirty="0">
              <a:solidFill>
                <a:srgbClr val="FFFF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6" name="Text Box 3"/>
          <p:cNvSpPr txBox="1"/>
          <p:nvPr/>
        </p:nvSpPr>
        <p:spPr>
          <a:xfrm>
            <a:off x="1038509" y="1264058"/>
            <a:ext cx="213946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列举法</a:t>
            </a:r>
            <a:endParaRPr lang="en-US" altLang="zh-CN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" name="Text Box 3"/>
          <p:cNvSpPr txBox="1"/>
          <p:nvPr/>
        </p:nvSpPr>
        <p:spPr>
          <a:xfrm>
            <a:off x="4957262" y="1268723"/>
            <a:ext cx="213946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不等式法</a:t>
            </a:r>
            <a:endParaRPr lang="en-US" altLang="zh-CN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Text Box 3"/>
          <p:cNvSpPr txBox="1"/>
          <p:nvPr/>
        </p:nvSpPr>
        <p:spPr>
          <a:xfrm>
            <a:off x="8884286" y="1290897"/>
            <a:ext cx="213946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函数法</a:t>
            </a:r>
            <a:endParaRPr lang="en-US" altLang="zh-CN" sz="28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3" name="组 22"/>
          <p:cNvGrpSpPr/>
          <p:nvPr/>
        </p:nvGrpSpPr>
        <p:grpSpPr>
          <a:xfrm>
            <a:off x="8116248" y="1945867"/>
            <a:ext cx="3995705" cy="4446791"/>
            <a:chOff x="11056510" y="-2457288"/>
            <a:chExt cx="3995705" cy="4446791"/>
          </a:xfrm>
          <a:solidFill>
            <a:srgbClr val="0066CC"/>
          </a:solidFill>
        </p:grpSpPr>
        <p:sp>
          <p:nvSpPr>
            <p:cNvPr id="20" name="可选流程 19"/>
            <p:cNvSpPr/>
            <p:nvPr/>
          </p:nvSpPr>
          <p:spPr>
            <a:xfrm>
              <a:off x="11056510" y="-2457288"/>
              <a:ext cx="3771593" cy="4446791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1098450" y="-2164952"/>
              <a:ext cx="3953765" cy="17912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设租用甲车</a:t>
              </a:r>
              <a:r>
                <a:rPr lang="en-US" altLang="zh-CN" sz="2400" b="1" i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辆，乙车</a:t>
              </a:r>
              <a:endParaRPr lang="en-US" altLang="zh-CN" sz="2400" b="1" dirty="0">
                <a:solidFill>
                  <a:srgbClr val="FF0000"/>
                </a:solidFill>
                <a:latin typeface="+mn-ea"/>
              </a:endParaRPr>
            </a:p>
            <a:p>
              <a:pPr eaLnBrk="0" hangingPunct="0">
                <a:spcBef>
                  <a:spcPct val="2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（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6</a:t>
              </a:r>
              <a:r>
                <a:rPr lang="en-US" altLang="zh-CN" sz="2400" b="1" dirty="0">
                  <a:solidFill>
                    <a:srgbClr val="FF0000"/>
                  </a:solidFill>
                  <a:latin typeface="+mn-ea"/>
                </a:rPr>
                <a:t>-</a:t>
              </a:r>
              <a:r>
                <a:rPr kumimoji="1" lang="en-US" altLang="zh-CN" sz="2400" b="1" i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）辆，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charset="0"/>
                </a:rPr>
                <a:t>租车费用为 </a:t>
              </a:r>
              <a:r>
                <a:rPr lang="en-US" altLang="zh-CN" sz="2400" b="1" i="1" dirty="0">
                  <a:solidFill>
                    <a:srgbClr val="FF0000"/>
                  </a:solidFill>
                  <a:latin typeface="Times New Roman" charset="0"/>
                </a:rPr>
                <a:t>y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charset="0"/>
                </a:rPr>
                <a:t>，</a:t>
              </a:r>
              <a:endParaRPr lang="en-US" altLang="zh-CN" sz="2400" b="1" dirty="0">
                <a:solidFill>
                  <a:srgbClr val="FF0000"/>
                </a:solidFill>
                <a:latin typeface="Times New Roman" charset="0"/>
              </a:endParaRPr>
            </a:p>
            <a:p>
              <a:pPr eaLnBrk="0" hangingPunct="0">
                <a:spcBef>
                  <a:spcPct val="2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charset="0"/>
                </a:rPr>
                <a:t>则  </a:t>
              </a:r>
              <a:r>
                <a:rPr lang="en-US" altLang="zh-CN" sz="2400" b="1" i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y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=400</a:t>
              </a:r>
              <a:r>
                <a:rPr lang="en-US" altLang="zh-CN" sz="2400" b="1" i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+280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（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6-</a:t>
              </a:r>
              <a:r>
                <a:rPr kumimoji="1" lang="en-US" altLang="zh-CN" sz="2400" b="1" i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）</a:t>
              </a:r>
              <a:endParaRPr kumimoji="1" lang="en-US" altLang="zh-CN" sz="2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eaLnBrk="0" hangingPunct="0">
                <a:spcBef>
                  <a:spcPct val="2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charset="0"/>
                </a:rPr>
                <a:t> 化简得：</a:t>
              </a:r>
              <a:r>
                <a:rPr lang="en-US" altLang="zh-CN" sz="2400" b="1" i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y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=120</a:t>
              </a:r>
              <a:r>
                <a:rPr lang="en-US" altLang="zh-CN" sz="2400" b="1" i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kumimoji="1"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+1680</a:t>
              </a:r>
              <a:r>
                <a:rPr kumimoji="1" lang="zh-CN" altLang="en-US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．</a:t>
              </a:r>
              <a:endParaRPr kumimoji="1" lang="zh-CN" altLang="en-US" sz="2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文本框 12"/>
                <p:cNvSpPr txBox="1"/>
                <p:nvPr/>
              </p:nvSpPr>
              <p:spPr>
                <a:xfrm>
                  <a:off x="11497208" y="-373692"/>
                  <a:ext cx="2636591" cy="6938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zh-CN" altLang="en-US" sz="2400" b="1" i="0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（</m:t>
                        </m:r>
                        <m:r>
                          <a:rPr kumimoji="1" lang="en-US" altLang="zh-CN" sz="2400" b="1" i="0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𝟒</m:t>
                        </m:r>
                        <m:r>
                          <a:rPr kumimoji="1" lang="en-US" altLang="zh-CN" sz="2400" b="1" i="0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≤</m:t>
                        </m:r>
                        <m:r>
                          <a:rPr kumimoji="1" lang="en-US" altLang="zh-CN" sz="2400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𝒙</m:t>
                        </m:r>
                        <m:r>
                          <a:rPr kumimoji="1" lang="en-US" altLang="zh-CN" sz="2400" b="1" i="0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≤</m:t>
                        </m:r>
                        <m:f>
                          <m:fPr>
                            <m:ctrlPr>
                              <a:rPr kumimoji="1" lang="bg-BG" altLang="zh-CN" sz="2400" b="1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 b="1" i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𝟑𝟏</m:t>
                            </m:r>
                          </m:num>
                          <m:den>
                            <m:r>
                              <a:rPr kumimoji="1" lang="en-US" altLang="zh-CN" sz="2400" b="1" i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𝟔</m:t>
                            </m:r>
                          </m:den>
                        </m:f>
                        <m:r>
                          <a:rPr kumimoji="1" lang="zh-CN" altLang="en-US" sz="2400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）</m:t>
                        </m:r>
                      </m:oMath>
                    </m:oMathPara>
                  </a14:m>
                  <a:endParaRPr kumimoji="1" lang="zh-CN" altLang="en-US" sz="2800" b="1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>
            <p:sp>
              <p:nvSpPr>
                <p:cNvPr id="13" name="文本框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97208" y="-373692"/>
                  <a:ext cx="2636591" cy="693844"/>
                </a:xfrm>
                <a:prstGeom prst="rect">
                  <a:avLst/>
                </a:prstGeom>
                <a:blipFill rotWithShape="0">
                  <a:blip r:embed="rId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p:sp>
          <p:nvSpPr>
            <p:cNvPr id="15" name="矩形 14"/>
            <p:cNvSpPr/>
            <p:nvPr/>
          </p:nvSpPr>
          <p:spPr>
            <a:xfrm>
              <a:off x="11056510" y="334956"/>
              <a:ext cx="3936677" cy="13480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charset="0"/>
                </a:rPr>
                <a:t>因为 </a:t>
              </a:r>
              <a:r>
                <a:rPr lang="en-US" altLang="zh-CN" sz="2400" b="1" i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y</a:t>
              </a:r>
              <a:r>
                <a:rPr lang="en-US" altLang="zh-CN" sz="2400" b="1" i="1" dirty="0">
                  <a:solidFill>
                    <a:srgbClr val="FF0000"/>
                  </a:solidFill>
                  <a:latin typeface="Times New Roman" charset="0"/>
                </a:rPr>
                <a:t> 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charset="0"/>
                </a:rPr>
                <a:t>随着 </a:t>
              </a:r>
              <a:r>
                <a:rPr lang="en-US" altLang="zh-CN" sz="2400" b="1" i="1" dirty="0">
                  <a:solidFill>
                    <a:srgbClr val="FF0000"/>
                  </a:solidFill>
                  <a:latin typeface="Times New Roman" charset="0"/>
                </a:rPr>
                <a:t>x 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charset="0"/>
                </a:rPr>
                <a:t>的增大而增大</a:t>
              </a:r>
              <a:endParaRPr lang="en-US" altLang="zh-CN" sz="2400" b="1" dirty="0">
                <a:solidFill>
                  <a:srgbClr val="FF0000"/>
                </a:solidFill>
                <a:latin typeface="Times New Roman" charset="0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charset="0"/>
                </a:rPr>
                <a:t>所以当 </a:t>
              </a:r>
              <a:r>
                <a:rPr kumimoji="1" lang="en-US" altLang="zh-CN" sz="2400" b="1" i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x </a:t>
              </a:r>
              <a:r>
                <a:rPr lang="en-US" altLang="zh-CN" sz="2400" b="1" dirty="0">
                  <a:solidFill>
                    <a:srgbClr val="FF0000"/>
                  </a:solidFill>
                  <a:latin typeface="宋体" charset="-122"/>
                </a:rPr>
                <a:t>=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charset="0"/>
                </a:rPr>
                <a:t>4 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charset="0"/>
                </a:rPr>
                <a:t>时，</a:t>
              </a:r>
              <a:r>
                <a:rPr kumimoji="1" lang="en-US" altLang="zh-CN" sz="2400" b="1" i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y 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charset="0"/>
                </a:rPr>
                <a:t>最小</a:t>
              </a:r>
              <a:endParaRPr lang="en-US" altLang="zh-CN" sz="2400" b="1" dirty="0">
                <a:solidFill>
                  <a:srgbClr val="FF0000"/>
                </a:solidFill>
                <a:latin typeface="Times New Roman" charset="0"/>
              </a:endParaRPr>
            </a:p>
            <a:p>
              <a:pPr>
                <a:spcBef>
                  <a:spcPct val="20000"/>
                </a:spcBef>
              </a:pPr>
              <a:r>
                <a:rPr kumimoji="1" lang="zh-CN" altLang="en-US" sz="2400" b="1" i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</a:t>
              </a:r>
              <a:r>
                <a:rPr kumimoji="1" lang="en-US" altLang="zh-CN" sz="2400" b="1" i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y</a:t>
              </a:r>
              <a:r>
                <a:rPr lang="en-US" altLang="zh-CN" sz="2400" b="1" i="1" dirty="0">
                  <a:solidFill>
                    <a:srgbClr val="FF0000"/>
                  </a:solidFill>
                  <a:latin typeface="Times New Roman" charset="0"/>
                </a:rPr>
                <a:t> 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charset="0"/>
                </a:rPr>
                <a:t>的最小值为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charset="0"/>
                </a:rPr>
                <a:t>2160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charset="0"/>
                </a:rPr>
                <a:t>．</a:t>
              </a:r>
              <a:endParaRPr lang="zh-CN" altLang="en-US" sz="2400" b="1" dirty="0">
                <a:solidFill>
                  <a:srgbClr val="FF0000"/>
                </a:solidFill>
                <a:latin typeface="Times New Roman" charset="0"/>
              </a:endParaRPr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4106956" y="1945868"/>
            <a:ext cx="4126162" cy="4446791"/>
            <a:chOff x="4179147" y="1945868"/>
            <a:chExt cx="4126162" cy="4446791"/>
          </a:xfrm>
        </p:grpSpPr>
        <p:grpSp>
          <p:nvGrpSpPr>
            <p:cNvPr id="21" name="组 20"/>
            <p:cNvGrpSpPr/>
            <p:nvPr/>
          </p:nvGrpSpPr>
          <p:grpSpPr>
            <a:xfrm>
              <a:off x="4213387" y="1945868"/>
              <a:ext cx="4091922" cy="4446791"/>
              <a:chOff x="4302685" y="1982776"/>
              <a:chExt cx="4091922" cy="4446791"/>
            </a:xfrm>
          </p:grpSpPr>
          <p:sp>
            <p:nvSpPr>
              <p:cNvPr id="19" name="可选流程 18"/>
              <p:cNvSpPr/>
              <p:nvPr/>
            </p:nvSpPr>
            <p:spPr>
              <a:xfrm>
                <a:off x="4302685" y="1982776"/>
                <a:ext cx="3771593" cy="4446791"/>
              </a:xfrm>
              <a:prstGeom prst="flowChartAlternateProcess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9" name="文本框 1"/>
              <p:cNvSpPr>
                <a:spLocks noChangeArrowheads="1"/>
              </p:cNvSpPr>
              <p:nvPr/>
            </p:nvSpPr>
            <p:spPr bwMode="auto">
              <a:xfrm>
                <a:off x="4577934" y="2250101"/>
                <a:ext cx="3816673" cy="36851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</a:rPr>
                  <a:t>  设租用甲车</a:t>
                </a:r>
                <a:r>
                  <a:rPr lang="en-US" altLang="zh-CN" sz="2400" b="1" i="1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</a:rPr>
                  <a:t>辆，</a:t>
                </a:r>
                <a:endParaRPr lang="en-US" altLang="zh-CN" sz="2400" b="1" dirty="0">
                  <a:solidFill>
                    <a:srgbClr val="FF0000"/>
                  </a:solidFill>
                  <a:latin typeface="+mn-ea"/>
                </a:endParaRPr>
              </a:p>
              <a:p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</a:rPr>
                  <a:t>  乙车（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6-</a:t>
                </a:r>
                <a:r>
                  <a:rPr lang="en-US" altLang="zh-CN" sz="2400" b="1" i="1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</a:rPr>
                  <a:t>）辆，</a:t>
                </a:r>
                <a:endParaRPr lang="en-US" altLang="zh-CN" sz="2400" b="1" dirty="0">
                  <a:solidFill>
                    <a:srgbClr val="FF0000"/>
                  </a:solidFill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FF0000"/>
                    </a:solidFill>
                    <a:latin typeface="+mn-ea"/>
                  </a:rPr>
                  <a:t> 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45</a:t>
                </a:r>
                <a:r>
                  <a:rPr lang="en-US" altLang="zh-CN" sz="2400" b="1" i="1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+30(6-</a:t>
                </a:r>
                <a:r>
                  <a:rPr lang="en-US" altLang="zh-CN" sz="2400" b="1" i="1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)≥240</a:t>
                </a:r>
                <a:endParaRPr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   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400</a:t>
                </a:r>
                <a:r>
                  <a:rPr lang="en-US" altLang="zh-CN" sz="2400" b="1" i="1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+280(6-</a:t>
                </a:r>
                <a:r>
                  <a:rPr lang="en-US" altLang="zh-CN" sz="2400" b="1" i="1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)≤2300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4427474" y="4079667"/>
                  <a:ext cx="2205373" cy="57823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000" b="1" i="0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𝟒</m:t>
                        </m:r>
                        <m:r>
                          <a:rPr kumimoji="1" lang="en-US" altLang="zh-CN" sz="2000" b="1" i="0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≤</m:t>
                        </m:r>
                        <m:r>
                          <a:rPr kumimoji="1" lang="en-US" altLang="zh-CN" sz="2000" b="1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𝒙</m:t>
                        </m:r>
                        <m:r>
                          <a:rPr kumimoji="1" lang="en-US" altLang="zh-CN" sz="2000" b="1" i="0" smtClean="0">
                            <a:solidFill>
                              <a:srgbClr val="FF0000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≤</m:t>
                        </m:r>
                        <m:f>
                          <m:fPr>
                            <m:ctrlPr>
                              <a:rPr kumimoji="1" lang="bg-BG" altLang="zh-CN" sz="2000" b="1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000" b="1" i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𝟑𝟏</m:t>
                            </m:r>
                          </m:num>
                          <m:den>
                            <m:r>
                              <a:rPr kumimoji="1" lang="en-US" altLang="zh-CN" sz="2000" b="1" i="0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Times New Roman" charset="0"/>
                                <a:cs typeface="Times New Roman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kumimoji="1" lang="zh-CN" altLang="en-US" sz="2800" b="1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474" y="4079667"/>
                  <a:ext cx="2205373" cy="57823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p:sp>
          <p:nvSpPr>
            <p:cNvPr id="3" name="矩形 2"/>
            <p:cNvSpPr/>
            <p:nvPr/>
          </p:nvSpPr>
          <p:spPr>
            <a:xfrm>
              <a:off x="4179147" y="5188037"/>
              <a:ext cx="4009292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方案一：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辆甲车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辆乙车</a:t>
              </a:r>
              <a:endParaRPr lang="en-US" altLang="zh-CN" sz="2400" b="1" dirty="0">
                <a:solidFill>
                  <a:srgbClr val="FF0000"/>
                </a:solidFill>
                <a:latin typeface="+mn-ea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方案二：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5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辆甲车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辆乙车</a:t>
              </a:r>
              <a:endParaRPr lang="en-US" altLang="zh-CN" sz="2400" b="1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840326" y="4677596"/>
              <a:ext cx="1569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i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可取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或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5</a:t>
              </a:r>
              <a:endParaRPr lang="zh-CN" alt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组 16"/>
          <p:cNvGrpSpPr/>
          <p:nvPr/>
        </p:nvGrpSpPr>
        <p:grpSpPr>
          <a:xfrm>
            <a:off x="-195176" y="1945868"/>
            <a:ext cx="4189212" cy="4446791"/>
            <a:chOff x="-347183" y="1945868"/>
            <a:chExt cx="4189212" cy="4446791"/>
          </a:xfrm>
        </p:grpSpPr>
        <p:sp>
          <p:nvSpPr>
            <p:cNvPr id="16" name="可选流程 15"/>
            <p:cNvSpPr/>
            <p:nvPr/>
          </p:nvSpPr>
          <p:spPr>
            <a:xfrm>
              <a:off x="70436" y="1945868"/>
              <a:ext cx="3771593" cy="4446791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文本框 1"/>
            <p:cNvSpPr>
              <a:spLocks noChangeArrowheads="1"/>
            </p:cNvSpPr>
            <p:nvPr/>
          </p:nvSpPr>
          <p:spPr bwMode="auto">
            <a:xfrm>
              <a:off x="-347183" y="2127970"/>
              <a:ext cx="3473268" cy="3907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         ① 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0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甲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6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乙</a:t>
              </a:r>
              <a:endParaRPr lang="en-US" altLang="zh-CN" sz="2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                 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②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 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甲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5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乙</a:t>
              </a:r>
              <a:endParaRPr lang="en-US" altLang="zh-CN" sz="2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                 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③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 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甲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乙</a:t>
              </a:r>
              <a:endParaRPr lang="en-US" altLang="zh-CN" sz="2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                 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④ 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甲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乙</a:t>
              </a:r>
              <a:endParaRPr lang="en-US" altLang="zh-CN" sz="2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                 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⑤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 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甲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乙</a:t>
              </a:r>
              <a:endParaRPr lang="en-US" altLang="zh-CN" sz="2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                 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  <a:cs typeface="Times New Roman" charset="0"/>
                </a:rPr>
                <a:t>⑥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  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5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甲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1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乙</a:t>
              </a:r>
              <a:endParaRPr lang="en-US" altLang="zh-CN" sz="2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         ⑦ 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6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甲</a:t>
              </a:r>
              <a:r>
                <a:rPr lang="en-US" altLang="zh-CN" sz="2400" b="1" dirty="0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0</a:t>
              </a:r>
              <a:r>
                <a:rPr lang="zh-CN" altLang="en-US" sz="2400" b="1" dirty="0">
                  <a:solidFill>
                    <a:srgbClr val="FF0000"/>
                  </a:solidFill>
                  <a:latin typeface="+mn-ea"/>
                </a:rPr>
                <a:t>乙</a:t>
              </a:r>
              <a:endParaRPr lang="en-US" altLang="zh-CN" sz="24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1" build="allAtOnce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14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4819430" y="469645"/>
            <a:ext cx="1826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00"/>
                </a:solidFill>
                <a:latin typeface="微软雅黑" charset="-122"/>
                <a:ea typeface="微软雅黑" charset="-122"/>
              </a:rPr>
              <a:t>反思总结</a:t>
            </a:r>
            <a:endParaRPr lang="zh-CN" altLang="en-US" sz="3200" b="1" dirty="0">
              <a:solidFill>
                <a:srgbClr val="FFFF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89101" y="2380861"/>
            <a:ext cx="1445893" cy="2235199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en-US" sz="2800" b="1" dirty="0">
                <a:solidFill>
                  <a:schemeClr val="bg1"/>
                </a:solidFill>
                <a:latin typeface="宋体" charset="-122"/>
                <a:ea typeface="宋体" charset="-122"/>
              </a:rPr>
              <a:t>分析</a:t>
            </a:r>
            <a:endParaRPr lang="en-US" altLang="zh-CN" sz="2800" b="1" dirty="0">
              <a:solidFill>
                <a:schemeClr val="bg1"/>
              </a:solidFill>
              <a:latin typeface="宋体" charset="-122"/>
              <a:ea typeface="宋体" charset="-122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en-US" sz="2800" b="1" dirty="0">
                <a:solidFill>
                  <a:schemeClr val="bg1"/>
                </a:solidFill>
                <a:latin typeface="宋体" charset="-122"/>
                <a:ea typeface="宋体" charset="-122"/>
              </a:rPr>
              <a:t>变量</a:t>
            </a:r>
            <a:endParaRPr lang="en-US" altLang="zh-CN" sz="2800" b="1" dirty="0">
              <a:solidFill>
                <a:schemeClr val="bg1"/>
              </a:solidFill>
              <a:latin typeface="宋体" charset="-122"/>
              <a:ea typeface="宋体" charset="-122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en-US" sz="2800" b="1" dirty="0">
                <a:solidFill>
                  <a:schemeClr val="bg1"/>
                </a:solidFill>
                <a:latin typeface="宋体" charset="-122"/>
                <a:ea typeface="宋体" charset="-122"/>
              </a:rPr>
              <a:t>关系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>
                  <a:srgbClr val="FFFFFF"/>
                </a:outerShdw>
              </a:effectLst>
              <a:latin typeface="宋体" charset="-122"/>
              <a:ea typeface="宋体" charset="-122"/>
            </a:endParaRPr>
          </a:p>
        </p:txBody>
      </p:sp>
      <p:cxnSp>
        <p:nvCxnSpPr>
          <p:cNvPr id="8" name="直接连接符 2244"/>
          <p:cNvCxnSpPr/>
          <p:nvPr/>
        </p:nvCxnSpPr>
        <p:spPr>
          <a:xfrm flipV="1">
            <a:off x="2908267" y="3541869"/>
            <a:ext cx="821196" cy="2118"/>
          </a:xfrm>
          <a:prstGeom prst="line">
            <a:avLst/>
          </a:prstGeom>
          <a:ln w="8890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13" name="矩形 12"/>
          <p:cNvSpPr/>
          <p:nvPr/>
        </p:nvSpPr>
        <p:spPr>
          <a:xfrm>
            <a:off x="8630007" y="2380861"/>
            <a:ext cx="1445893" cy="2235199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en-US" sz="2800" b="1" dirty="0">
                <a:solidFill>
                  <a:schemeClr val="bg1"/>
                </a:solidFill>
                <a:latin typeface="宋体" charset="-122"/>
                <a:ea typeface="宋体" charset="-122"/>
              </a:rPr>
              <a:t>利用</a:t>
            </a:r>
            <a:endParaRPr lang="en-US" altLang="zh-CN" sz="2800" b="1" dirty="0">
              <a:solidFill>
                <a:schemeClr val="bg1"/>
              </a:solidFill>
              <a:latin typeface="宋体" charset="-122"/>
              <a:ea typeface="宋体" charset="-122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en-US" sz="2800" b="1" dirty="0">
                <a:solidFill>
                  <a:schemeClr val="bg1"/>
                </a:solidFill>
                <a:latin typeface="宋体" charset="-122"/>
                <a:ea typeface="宋体" charset="-122"/>
              </a:rPr>
              <a:t>增减性</a:t>
            </a:r>
            <a:endParaRPr lang="en-US" altLang="zh-CN" sz="2800" b="1" dirty="0">
              <a:solidFill>
                <a:schemeClr val="bg1"/>
              </a:solidFill>
              <a:latin typeface="宋体" charset="-122"/>
              <a:ea typeface="宋体" charset="-122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en-US" sz="2800" b="1" dirty="0">
                <a:solidFill>
                  <a:schemeClr val="bg1"/>
                </a:solidFill>
                <a:latin typeface="宋体" charset="-122"/>
                <a:ea typeface="宋体" charset="-122"/>
              </a:rPr>
              <a:t>求最值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>
                  <a:srgbClr val="FFFFFF"/>
                </a:outerShdw>
              </a:effectLst>
              <a:latin typeface="宋体" charset="-122"/>
              <a:ea typeface="宋体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16371" y="2380861"/>
            <a:ext cx="1445893" cy="2235199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en-US" sz="2800" b="1" dirty="0">
                <a:solidFill>
                  <a:schemeClr val="bg1"/>
                </a:solidFill>
                <a:latin typeface="宋体" charset="-122"/>
                <a:ea typeface="宋体" charset="-122"/>
              </a:rPr>
              <a:t>确定</a:t>
            </a:r>
            <a:endParaRPr lang="en-US" altLang="zh-CN" sz="2800" b="1" dirty="0">
              <a:solidFill>
                <a:schemeClr val="bg1"/>
              </a:solidFill>
              <a:latin typeface="宋体" charset="-122"/>
              <a:ea typeface="宋体" charset="-122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en-US" sz="2800" b="1" dirty="0">
                <a:solidFill>
                  <a:schemeClr val="bg1"/>
                </a:solidFill>
                <a:latin typeface="宋体" charset="-122"/>
                <a:ea typeface="宋体" charset="-122"/>
              </a:rPr>
              <a:t>自变量</a:t>
            </a:r>
            <a:endParaRPr lang="en-US" altLang="zh-CN" sz="2800" b="1" dirty="0">
              <a:solidFill>
                <a:schemeClr val="bg1"/>
              </a:solidFill>
              <a:latin typeface="宋体" charset="-122"/>
              <a:ea typeface="宋体" charset="-122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en-US" sz="2800" b="1" dirty="0">
                <a:solidFill>
                  <a:schemeClr val="bg1"/>
                </a:solidFill>
                <a:latin typeface="宋体" charset="-122"/>
                <a:ea typeface="宋体" charset="-122"/>
              </a:rPr>
              <a:t>取值</a:t>
            </a:r>
            <a:endParaRPr lang="en-US" altLang="zh-CN" sz="2800" b="1" dirty="0">
              <a:solidFill>
                <a:schemeClr val="bg1"/>
              </a:solidFill>
              <a:latin typeface="宋体" charset="-122"/>
              <a:ea typeface="宋体" charset="-122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en-US" sz="2800" b="1" dirty="0">
                <a:solidFill>
                  <a:schemeClr val="bg1"/>
                </a:solidFill>
                <a:latin typeface="宋体" charset="-122"/>
                <a:ea typeface="宋体" charset="-122"/>
              </a:rPr>
              <a:t>范围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>
                  <a:srgbClr val="FFFFFF"/>
                </a:outerShdw>
              </a:effectLst>
              <a:latin typeface="宋体" charset="-122"/>
              <a:ea typeface="宋体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02736" y="2380861"/>
            <a:ext cx="1445893" cy="2235199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en-US" sz="2800" b="1" dirty="0">
                <a:solidFill>
                  <a:schemeClr val="bg1"/>
                </a:solidFill>
                <a:latin typeface="宋体" charset="-122"/>
                <a:ea typeface="宋体" charset="-122"/>
              </a:rPr>
              <a:t>建立</a:t>
            </a:r>
            <a:endParaRPr lang="en-US" altLang="zh-CN" sz="2800" b="1" dirty="0">
              <a:solidFill>
                <a:schemeClr val="bg1"/>
              </a:solidFill>
              <a:latin typeface="宋体" charset="-122"/>
              <a:ea typeface="宋体" charset="-122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en-US" sz="2800" b="1" dirty="0">
                <a:solidFill>
                  <a:schemeClr val="bg1"/>
                </a:solidFill>
                <a:latin typeface="宋体" charset="-122"/>
                <a:ea typeface="宋体" charset="-122"/>
              </a:rPr>
              <a:t>函数</a:t>
            </a:r>
            <a:endParaRPr lang="en-US" altLang="zh-CN" sz="2800" b="1" dirty="0">
              <a:solidFill>
                <a:schemeClr val="bg1"/>
              </a:solidFill>
              <a:latin typeface="宋体" charset="-122"/>
              <a:ea typeface="宋体" charset="-122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en-US" sz="2800" b="1" dirty="0">
                <a:solidFill>
                  <a:schemeClr val="bg1"/>
                </a:solidFill>
                <a:latin typeface="宋体" charset="-122"/>
                <a:ea typeface="宋体" charset="-122"/>
              </a:rPr>
              <a:t>模型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>
                  <a:srgbClr val="FFFFFF"/>
                </a:outerShdw>
              </a:effectLst>
              <a:latin typeface="宋体" charset="-122"/>
              <a:ea typeface="宋体" charset="-122"/>
            </a:endParaRPr>
          </a:p>
        </p:txBody>
      </p:sp>
      <p:cxnSp>
        <p:nvCxnSpPr>
          <p:cNvPr id="31" name="直接连接符 2244"/>
          <p:cNvCxnSpPr/>
          <p:nvPr/>
        </p:nvCxnSpPr>
        <p:spPr>
          <a:xfrm flipV="1">
            <a:off x="5321902" y="3547177"/>
            <a:ext cx="821196" cy="2118"/>
          </a:xfrm>
          <a:prstGeom prst="line">
            <a:avLst/>
          </a:prstGeom>
          <a:ln w="8890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32" name="直接连接符 2244"/>
          <p:cNvCxnSpPr/>
          <p:nvPr/>
        </p:nvCxnSpPr>
        <p:spPr>
          <a:xfrm flipV="1">
            <a:off x="7735537" y="3541869"/>
            <a:ext cx="821196" cy="2118"/>
          </a:xfrm>
          <a:prstGeom prst="line">
            <a:avLst/>
          </a:prstGeom>
          <a:ln w="8890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2" name="文本框 1"/>
          <p:cNvSpPr txBox="1"/>
          <p:nvPr/>
        </p:nvSpPr>
        <p:spPr>
          <a:xfrm>
            <a:off x="1226917" y="1331089"/>
            <a:ext cx="700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800" b="1" dirty="0">
                <a:solidFill>
                  <a:schemeClr val="bg1"/>
                </a:solidFill>
              </a:rPr>
              <a:t>用函数知识解决方案选择问题的一般步骤：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3719513" y="836613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>
              <a:latin typeface="Times New Roman" charset="0"/>
            </a:endParaRPr>
          </a:p>
        </p:txBody>
      </p:sp>
      <p:cxnSp>
        <p:nvCxnSpPr>
          <p:cNvPr id="14" name="直接连接符 14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819434" y="46964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00"/>
                </a:solidFill>
                <a:latin typeface="微软雅黑" charset="-122"/>
                <a:ea typeface="微软雅黑" charset="-122"/>
              </a:rPr>
              <a:t>课堂练习</a:t>
            </a:r>
            <a:endParaRPr lang="zh-CN" altLang="en-US" sz="3200" b="1" dirty="0">
              <a:solidFill>
                <a:srgbClr val="FFFF00"/>
              </a:solidFill>
              <a:latin typeface="微软雅黑" charset="-122"/>
              <a:ea typeface="微软雅黑" charset="-122"/>
            </a:endParaRPr>
          </a:p>
        </p:txBody>
      </p:sp>
      <p:grpSp>
        <p:nvGrpSpPr>
          <p:cNvPr id="6" name="组 5"/>
          <p:cNvGrpSpPr/>
          <p:nvPr/>
        </p:nvGrpSpPr>
        <p:grpSpPr>
          <a:xfrm>
            <a:off x="526885" y="1535373"/>
            <a:ext cx="11101052" cy="1384995"/>
            <a:chOff x="2044842" y="4927320"/>
            <a:chExt cx="11101052" cy="138499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文本框 6"/>
                <p:cNvSpPr txBox="1"/>
                <p:nvPr/>
              </p:nvSpPr>
              <p:spPr>
                <a:xfrm>
                  <a:off x="2044842" y="4927320"/>
                  <a:ext cx="11101052" cy="13849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kumimoji="1" lang="zh-CN" altLang="en-US" sz="2800" b="1" dirty="0">
                      <a:solidFill>
                        <a:schemeClr val="bg1"/>
                      </a:solidFill>
                    </a:rPr>
                    <a:t>      已知一次函数</a:t>
                  </a:r>
                  <a:r>
                    <a:rPr kumimoji="1" lang="en-US" altLang="zh-CN" sz="2800" b="1" dirty="0">
                      <a:solidFill>
                        <a:schemeClr val="bg1"/>
                      </a:solidFill>
                    </a:rPr>
                    <a:t>        </a:t>
                  </a:r>
                  <a:r>
                    <a:rPr kumimoji="1" lang="zh-CN" altLang="en-US" sz="2800" b="1" dirty="0">
                      <a:solidFill>
                        <a:schemeClr val="bg1"/>
                      </a:solidFill>
                    </a:rPr>
                    <a:t>                    ，且</a:t>
                  </a:r>
                  <a14:m>
                    <m:oMath xmlns:m="http://schemas.openxmlformats.org/officeDocument/2006/math">
                      <m:r>
                        <a:rPr kumimoji="1" lang="zh-CN" altLang="en-US" sz="2800" b="1" i="0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kumimoji="1" lang="en-US" altLang="zh-CN" sz="2800" b="1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𝟏</m:t>
                      </m:r>
                      <m:r>
                        <a:rPr kumimoji="1" lang="en-US" altLang="zh-CN" sz="2800" b="1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kumimoji="1" lang="en-US" altLang="zh-CN" sz="2800" b="1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𝒙</m:t>
                      </m:r>
                      <m:r>
                        <a:rPr kumimoji="1" lang="en-US" altLang="zh-CN" sz="2800" b="1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kumimoji="1" lang="en-US" altLang="zh-CN" sz="2800" b="1" i="1" smtClean="0">
                          <a:solidFill>
                            <a:schemeClr val="bg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𝟐𝟎</m:t>
                      </m:r>
                    </m:oMath>
                  </a14:m>
                  <a:r>
                    <a:rPr kumimoji="1" lang="zh-CN" altLang="en-US" sz="2800" b="1" dirty="0">
                      <a:solidFill>
                        <a:schemeClr val="bg1"/>
                      </a:solidFill>
                    </a:rPr>
                    <a:t> ，则当 </a:t>
                  </a:r>
                  <a:r>
                    <a:rPr kumimoji="1" lang="en-US" altLang="zh-CN" sz="2800" b="1" i="1" dirty="0">
                      <a:solidFill>
                        <a:schemeClr val="bg1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x</a:t>
                  </a:r>
                  <a:r>
                    <a:rPr kumimoji="1" lang="zh-CN" altLang="en-US" sz="2800" b="1" dirty="0">
                      <a:solidFill>
                        <a:schemeClr val="bg1"/>
                      </a:solidFill>
                    </a:rPr>
                    <a:t>＝</a:t>
                  </a:r>
                  <a:r>
                    <a:rPr kumimoji="1" lang="en-US" altLang="zh-CN" sz="2800" b="1" u="sng" dirty="0">
                      <a:solidFill>
                        <a:schemeClr val="bg1"/>
                      </a:solidFill>
                    </a:rPr>
                    <a:t>         </a:t>
                  </a:r>
                  <a:r>
                    <a:rPr kumimoji="1" lang="zh-CN" altLang="en-US" sz="2800" b="1" dirty="0">
                      <a:solidFill>
                        <a:schemeClr val="bg1"/>
                      </a:solidFill>
                    </a:rPr>
                    <a:t>  时，</a:t>
                  </a:r>
                  <a:endParaRPr kumimoji="1" lang="en-US" altLang="zh-CN" sz="2800" b="1" dirty="0">
                    <a:solidFill>
                      <a:schemeClr val="bg1"/>
                    </a:solidFill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kumimoji="1" lang="en-US" altLang="zh-CN" sz="2800" b="1" i="1" dirty="0">
                      <a:solidFill>
                        <a:schemeClr val="bg1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y</a:t>
                  </a:r>
                  <a:r>
                    <a:rPr kumimoji="1" lang="zh-CN" altLang="en-US" sz="2800" b="1" dirty="0">
                      <a:solidFill>
                        <a:schemeClr val="bg1"/>
                      </a:solidFill>
                    </a:rPr>
                    <a:t>有最大值为</a:t>
                  </a:r>
                  <a:r>
                    <a:rPr kumimoji="1" lang="en-US" altLang="zh-CN" sz="2800" b="1" u="sng" dirty="0">
                      <a:solidFill>
                        <a:schemeClr val="bg1"/>
                      </a:solidFill>
                    </a:rPr>
                    <a:t>                 </a:t>
                  </a:r>
                  <a:r>
                    <a:rPr kumimoji="1" lang="en-US" altLang="zh-CN" sz="2800" b="1" dirty="0">
                      <a:solidFill>
                        <a:schemeClr val="bg1"/>
                      </a:solidFill>
                    </a:rPr>
                    <a:t>.</a:t>
                  </a:r>
                  <a:endParaRPr kumimoji="1" lang="zh-CN" altLang="en-US" sz="2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>
            <p:sp>
              <p:nvSpPr>
                <p:cNvPr id="7" name="文本框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4842" y="4927320"/>
                  <a:ext cx="11101052" cy="1384995"/>
                </a:xfrm>
                <a:prstGeom prst="rect">
                  <a:avLst/>
                </a:prstGeom>
                <a:blipFill rotWithShape="0">
                  <a:blip r:embed="rId1"/>
                  <a:stretch>
                    <a:fillRect l="-1098" r="-110" b="-704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文本框 7"/>
                <p:cNvSpPr txBox="1"/>
                <p:nvPr/>
              </p:nvSpPr>
              <p:spPr>
                <a:xfrm>
                  <a:off x="4786278" y="5097770"/>
                  <a:ext cx="226504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CN" sz="2800" b="1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𝒚</m:t>
                        </m:r>
                        <m:r>
                          <a:rPr kumimoji="1" lang="en-US" altLang="zh-CN" sz="2800" b="1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=</m:t>
                        </m:r>
                        <m:r>
                          <a:rPr kumimoji="1" lang="en-US" altLang="zh-CN" sz="2800" b="1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𝟐</m:t>
                        </m:r>
                        <m:r>
                          <a:rPr kumimoji="1" lang="en-US" altLang="zh-CN" sz="2800" b="1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𝒙</m:t>
                        </m:r>
                        <m:r>
                          <a:rPr kumimoji="1" lang="en-US" altLang="zh-CN" sz="2800" b="1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+</m:t>
                        </m:r>
                        <m:r>
                          <a:rPr kumimoji="1" lang="en-US" altLang="zh-CN" sz="2800" b="1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𝟏𝟎𝟎</m:t>
                        </m:r>
                      </m:oMath>
                    </m:oMathPara>
                  </a14:m>
                  <a:endParaRPr kumimoji="1" lang="zh-CN" altLang="en-US" sz="28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>
            <p:sp>
              <p:nvSpPr>
                <p:cNvPr id="8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6278" y="5097770"/>
                  <a:ext cx="2265043" cy="43088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  <a:endParaRPr lang="zh-CN" altLang="en-US">
                    <a:noFill/>
                  </a:endParaRPr>
                </a:p>
              </p:txBody>
            </p:sp>
          </mc:Fallback>
        </mc:AlternateContent>
      </p:grpSp>
      <p:sp>
        <p:nvSpPr>
          <p:cNvPr id="3" name="文本框 2"/>
          <p:cNvSpPr txBox="1"/>
          <p:nvPr/>
        </p:nvSpPr>
        <p:spPr>
          <a:xfrm>
            <a:off x="2770495" y="2266929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140</a:t>
            </a:r>
            <a:endParaRPr kumimoji="1" lang="zh-CN" altLang="en-US" sz="2800" b="1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904700" y="161349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20</a:t>
            </a:r>
            <a:endParaRPr kumimoji="1" lang="zh-CN" altLang="en-US" sz="2800" b="1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3719513" y="836613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>
              <a:latin typeface="Times New Roman" charset="0"/>
            </a:endParaRPr>
          </a:p>
        </p:txBody>
      </p:sp>
      <p:cxnSp>
        <p:nvCxnSpPr>
          <p:cNvPr id="14" name="直接连接符 14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819434" y="46964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00"/>
                </a:solidFill>
                <a:latin typeface="微软雅黑" charset="-122"/>
                <a:ea typeface="微软雅黑" charset="-122"/>
              </a:rPr>
              <a:t>课堂练习</a:t>
            </a:r>
            <a:endParaRPr lang="zh-CN" altLang="en-US" sz="3200" b="1" dirty="0">
              <a:solidFill>
                <a:srgbClr val="FFFF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1809" y="967417"/>
            <a:ext cx="10809026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kumimoji="1" lang="zh-CN" altLang="en-US" sz="2800" b="1" dirty="0" smtClean="0">
                <a:solidFill>
                  <a:schemeClr val="bg1"/>
                </a:solidFill>
              </a:rPr>
              <a:t>        </a:t>
            </a:r>
            <a:r>
              <a:rPr kumimoji="1" lang="zh-CN" altLang="en-US" sz="2400" b="1" dirty="0" smtClean="0">
                <a:solidFill>
                  <a:schemeClr val="bg1"/>
                </a:solidFill>
              </a:rPr>
              <a:t>某水果店计划购进甲、乙两种水果共</a:t>
            </a:r>
            <a:r>
              <a:rPr kumimoji="1" lang="en-US" altLang="zh-CN" sz="24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140</a:t>
            </a:r>
            <a:r>
              <a:rPr kumimoji="1" lang="zh-CN" altLang="en-US" sz="2400" b="1" dirty="0" smtClean="0">
                <a:solidFill>
                  <a:schemeClr val="bg1"/>
                </a:solidFill>
              </a:rPr>
              <a:t>千克，这两种水果的进价、售价如表所示，该水果店决定，乙种水果的进货量不超过甲种水果进货量的</a:t>
            </a:r>
            <a:r>
              <a:rPr kumimoji="1"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kumimoji="1" lang="zh-CN" altLang="en-US" sz="2400" b="1" dirty="0" smtClean="0">
                <a:solidFill>
                  <a:schemeClr val="bg1"/>
                </a:solidFill>
              </a:rPr>
              <a:t>倍，当购进甲种水果</a:t>
            </a:r>
            <a:r>
              <a:rPr kumimoji="1" lang="zh-CN" altLang="en-US" sz="2400" b="1" u="sng" dirty="0" smtClean="0">
                <a:solidFill>
                  <a:schemeClr val="bg1"/>
                </a:solidFill>
              </a:rPr>
              <a:t>             </a:t>
            </a:r>
            <a:r>
              <a:rPr kumimoji="1" lang="zh-CN" altLang="en-US" sz="2400" b="1" dirty="0" smtClean="0">
                <a:solidFill>
                  <a:schemeClr val="bg1"/>
                </a:solidFill>
              </a:rPr>
              <a:t>千克时利润最大</a:t>
            </a:r>
            <a:r>
              <a:rPr kumimoji="1" lang="en-US" altLang="zh-CN" sz="2400" b="1" dirty="0" smtClean="0">
                <a:solidFill>
                  <a:schemeClr val="bg1"/>
                </a:solidFill>
              </a:rPr>
              <a:t>.</a:t>
            </a:r>
            <a:r>
              <a:rPr kumimoji="1" lang="zh-CN" altLang="en-US" sz="2400" b="1" u="sng" dirty="0" smtClean="0">
                <a:solidFill>
                  <a:schemeClr val="bg1"/>
                </a:solidFill>
              </a:rPr>
              <a:t>  </a:t>
            </a:r>
            <a:r>
              <a:rPr kumimoji="1" lang="zh-CN" altLang="en-US" sz="2400" b="1" dirty="0" smtClean="0">
                <a:solidFill>
                  <a:schemeClr val="bg1"/>
                </a:solidFill>
              </a:rPr>
              <a:t>     </a:t>
            </a:r>
            <a:endParaRPr kumimoji="1" lang="zh-CN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184506" y="2890648"/>
            <a:ext cx="6707897" cy="1309041"/>
            <a:chOff x="75965" y="3619913"/>
            <a:chExt cx="9265240" cy="1216557"/>
          </a:xfrm>
        </p:grpSpPr>
        <p:grpSp>
          <p:nvGrpSpPr>
            <p:cNvPr id="11" name="Group 7"/>
            <p:cNvGrpSpPr/>
            <p:nvPr/>
          </p:nvGrpSpPr>
          <p:grpSpPr bwMode="auto">
            <a:xfrm>
              <a:off x="75965" y="3619913"/>
              <a:ext cx="9265240" cy="1216557"/>
              <a:chOff x="-583" y="2118"/>
              <a:chExt cx="5992" cy="853"/>
            </a:xfrm>
            <a:solidFill>
              <a:srgbClr val="0066CC"/>
            </a:solidFill>
          </p:grpSpPr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420" y="2118"/>
                <a:ext cx="2787" cy="269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 indent="266700"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endParaRPr lang="en-US" altLang="zh-CN" sz="2800" b="1">
                  <a:latin typeface="Times New Roman" charset="0"/>
                </a:endParaRPr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1418" y="2154"/>
                <a:ext cx="1722" cy="269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zh-CN" altLang="en-US" sz="2000" b="1" dirty="0" smtClean="0">
                    <a:solidFill>
                      <a:schemeClr val="bg1"/>
                    </a:solidFill>
                    <a:latin typeface="Times New Roman" charset="0"/>
                  </a:rPr>
                  <a:t>进价（元／千克）</a:t>
                </a:r>
                <a:endParaRPr lang="zh-CN" altLang="en-US" sz="2000" b="1" dirty="0">
                  <a:solidFill>
                    <a:schemeClr val="bg1"/>
                  </a:solidFill>
                  <a:latin typeface="Times New Roman" charset="0"/>
                </a:endParaRPr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-583" y="2412"/>
                <a:ext cx="2787" cy="28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zh-CN" altLang="en-US" sz="2000" b="1" dirty="0" smtClean="0">
                    <a:solidFill>
                      <a:schemeClr val="bg1"/>
                    </a:solidFill>
                    <a:latin typeface="Times New Roman" charset="0"/>
                  </a:rPr>
                  <a:t>甲种</a:t>
                </a:r>
                <a:endParaRPr lang="zh-CN" altLang="en-US" sz="2000" b="1" dirty="0">
                  <a:solidFill>
                    <a:schemeClr val="bg1"/>
                  </a:solidFill>
                  <a:latin typeface="Times New Roman" charset="0"/>
                </a:endParaRPr>
              </a:p>
            </p:txBody>
          </p:sp>
          <p:sp>
            <p:nvSpPr>
              <p:cNvPr id="17" name="Rectangle 9"/>
              <p:cNvSpPr>
                <a:spLocks noChangeArrowheads="1"/>
              </p:cNvSpPr>
              <p:nvPr/>
            </p:nvSpPr>
            <p:spPr bwMode="auto">
              <a:xfrm>
                <a:off x="1606" y="2402"/>
                <a:ext cx="1174" cy="28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5</a:t>
                </a:r>
                <a:endParaRPr lang="zh-CN" altLang="zh-CN" sz="20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8" name="Rectangle 10"/>
              <p:cNvSpPr>
                <a:spLocks noChangeArrowheads="1"/>
              </p:cNvSpPr>
              <p:nvPr/>
            </p:nvSpPr>
            <p:spPr bwMode="auto">
              <a:xfrm>
                <a:off x="3666" y="2432"/>
                <a:ext cx="1028" cy="28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8</a:t>
                </a:r>
                <a:endParaRPr lang="zh-CN" altLang="zh-CN" sz="20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9" name="Rectangle 11"/>
              <p:cNvSpPr>
                <a:spLocks noChangeArrowheads="1"/>
              </p:cNvSpPr>
              <p:nvPr/>
            </p:nvSpPr>
            <p:spPr bwMode="auto">
              <a:xfrm>
                <a:off x="-578" y="2688"/>
                <a:ext cx="2787" cy="269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zh-CN" altLang="en-US" sz="2000" b="1" dirty="0" smtClean="0">
                    <a:solidFill>
                      <a:schemeClr val="bg1"/>
                    </a:solidFill>
                    <a:latin typeface="Times New Roman" charset="0"/>
                  </a:rPr>
                  <a:t>乙种</a:t>
                </a:r>
                <a:endParaRPr lang="zh-CN" altLang="en-US" sz="2000" b="1" dirty="0">
                  <a:solidFill>
                    <a:schemeClr val="bg1"/>
                  </a:solidFill>
                  <a:latin typeface="Times New Roman" charset="0"/>
                </a:endParaRPr>
              </a:p>
            </p:txBody>
          </p:sp>
          <p:sp>
            <p:nvSpPr>
              <p:cNvPr id="20" name="Rectangle 12"/>
              <p:cNvSpPr>
                <a:spLocks noChangeArrowheads="1"/>
              </p:cNvSpPr>
              <p:nvPr/>
            </p:nvSpPr>
            <p:spPr bwMode="auto">
              <a:xfrm>
                <a:off x="1603" y="2702"/>
                <a:ext cx="1174" cy="269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9</a:t>
                </a:r>
                <a:endParaRPr lang="zh-CN" altLang="zh-CN" sz="20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1" name="Rectangle 13"/>
              <p:cNvSpPr>
                <a:spLocks noChangeArrowheads="1"/>
              </p:cNvSpPr>
              <p:nvPr/>
            </p:nvSpPr>
            <p:spPr bwMode="auto">
              <a:xfrm>
                <a:off x="3666" y="2695"/>
                <a:ext cx="1028" cy="269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SzPct val="100000"/>
                  <a:buFont typeface="Arial" charset="0"/>
                  <a:defRPr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n-US" altLang="zh-CN" sz="2000" b="1" dirty="0" smtClean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13</a:t>
                </a:r>
                <a:endParaRPr lang="zh-CN" altLang="zh-CN" sz="20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>
                <a:off x="1201" y="2118"/>
                <a:ext cx="0" cy="821"/>
              </a:xfrm>
              <a:prstGeom prst="line">
                <a:avLst/>
              </a:prstGeom>
              <a:grpFill/>
              <a:ln w="1270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>
                <a:off x="3245" y="2143"/>
                <a:ext cx="0" cy="821"/>
              </a:xfrm>
              <a:prstGeom prst="line">
                <a:avLst/>
              </a:prstGeom>
              <a:grpFill/>
              <a:ln w="1270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>
                <a:off x="420" y="2387"/>
                <a:ext cx="4989" cy="0"/>
              </a:xfrm>
              <a:prstGeom prst="line">
                <a:avLst/>
              </a:prstGeom>
              <a:grpFill/>
              <a:ln w="1270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>
                <a:off x="420" y="2670"/>
                <a:ext cx="4989" cy="0"/>
              </a:xfrm>
              <a:prstGeom prst="line">
                <a:avLst/>
              </a:prstGeom>
              <a:grpFill/>
              <a:ln w="12700" cap="flat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Line 20"/>
              <p:cNvSpPr>
                <a:spLocks noChangeShapeType="1"/>
              </p:cNvSpPr>
              <p:nvPr/>
            </p:nvSpPr>
            <p:spPr bwMode="auto">
              <a:xfrm>
                <a:off x="420" y="2118"/>
                <a:ext cx="4989" cy="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Line 18"/>
              <p:cNvSpPr>
                <a:spLocks noChangeShapeType="1"/>
              </p:cNvSpPr>
              <p:nvPr/>
            </p:nvSpPr>
            <p:spPr bwMode="auto">
              <a:xfrm>
                <a:off x="420" y="2118"/>
                <a:ext cx="0" cy="821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Line 19"/>
              <p:cNvSpPr>
                <a:spLocks noChangeShapeType="1"/>
              </p:cNvSpPr>
              <p:nvPr/>
            </p:nvSpPr>
            <p:spPr bwMode="auto">
              <a:xfrm>
                <a:off x="5409" y="2118"/>
                <a:ext cx="0" cy="821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Line 21"/>
              <p:cNvSpPr>
                <a:spLocks noChangeShapeType="1"/>
              </p:cNvSpPr>
              <p:nvPr/>
            </p:nvSpPr>
            <p:spPr bwMode="auto">
              <a:xfrm>
                <a:off x="420" y="2939"/>
                <a:ext cx="4989" cy="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 sz="2000"/>
              </a:p>
            </p:txBody>
          </p:sp>
        </p:grpSp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6435766" y="3648740"/>
              <a:ext cx="2662674" cy="383651"/>
            </a:xfrm>
            <a:prstGeom prst="rect">
              <a:avLst/>
            </a:prstGeom>
            <a:solidFill>
              <a:srgbClr val="0066CC">
                <a:alpha val="0"/>
              </a:srgbClr>
            </a:solidFill>
            <a:ln>
              <a:noFill/>
            </a:ln>
            <a:effectLst/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000" b="1" dirty="0" smtClean="0">
                  <a:solidFill>
                    <a:schemeClr val="bg1"/>
                  </a:solidFill>
                  <a:latin typeface="Times New Roman" charset="0"/>
                </a:rPr>
                <a:t>售价（元／千克）</a:t>
              </a:r>
              <a:endParaRPr lang="zh-CN" altLang="en-US" sz="20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3719513" y="836613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>
              <a:latin typeface="Times New Roman" charset="0"/>
            </a:endParaRPr>
          </a:p>
        </p:txBody>
      </p:sp>
      <p:cxnSp>
        <p:nvCxnSpPr>
          <p:cNvPr id="14" name="直接连接符 14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819434" y="46964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00"/>
                </a:solidFill>
                <a:latin typeface="微软雅黑" charset="-122"/>
                <a:ea typeface="微软雅黑" charset="-122"/>
              </a:rPr>
              <a:t>课堂练习</a:t>
            </a:r>
            <a:endParaRPr lang="zh-CN" altLang="en-US" sz="3200" b="1" dirty="0">
              <a:solidFill>
                <a:srgbClr val="FFFF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5093" y="1105469"/>
            <a:ext cx="106142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800" b="1" dirty="0">
                <a:solidFill>
                  <a:schemeClr val="bg1"/>
                </a:solidFill>
                <a:latin typeface="+mn-ea"/>
              </a:rPr>
              <a:t>    学校组织</a:t>
            </a:r>
            <a:r>
              <a:rPr kumimoji="1"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360</a:t>
            </a:r>
            <a:r>
              <a:rPr kumimoji="1" lang="zh-CN" altLang="en-US" sz="2800" b="1" dirty="0">
                <a:solidFill>
                  <a:schemeClr val="bg1"/>
                </a:solidFill>
                <a:latin typeface="+mn-ea"/>
              </a:rPr>
              <a:t>名师生乘车参观博物馆</a:t>
            </a:r>
            <a:r>
              <a:rPr kumimoji="1" lang="en-US" altLang="zh-CN" sz="2800" b="1" dirty="0">
                <a:solidFill>
                  <a:schemeClr val="bg1"/>
                </a:solidFill>
                <a:latin typeface="+mn-ea"/>
              </a:rPr>
              <a:t>.</a:t>
            </a:r>
            <a:r>
              <a:rPr kumimoji="1" lang="zh-CN" altLang="en-US" sz="2800" b="1" dirty="0">
                <a:solidFill>
                  <a:schemeClr val="bg1"/>
                </a:solidFill>
                <a:latin typeface="+mn-ea"/>
              </a:rPr>
              <a:t>某客车出租公司有两种客车可供选择：甲种客车每辆</a:t>
            </a:r>
            <a:r>
              <a:rPr kumimoji="1"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40</a:t>
            </a:r>
            <a:r>
              <a:rPr kumimoji="1" lang="zh-CN" altLang="en-US" sz="2800" b="1" dirty="0">
                <a:solidFill>
                  <a:schemeClr val="bg1"/>
                </a:solidFill>
                <a:latin typeface="+mn-ea"/>
              </a:rPr>
              <a:t>个座位，租金</a:t>
            </a:r>
            <a:r>
              <a:rPr kumimoji="1"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400</a:t>
            </a:r>
            <a:r>
              <a:rPr kumimoji="1" lang="zh-CN" altLang="en-US" sz="2800" b="1" dirty="0">
                <a:solidFill>
                  <a:schemeClr val="bg1"/>
                </a:solidFill>
                <a:latin typeface="+mn-ea"/>
              </a:rPr>
              <a:t>元；乙种客车每辆</a:t>
            </a:r>
            <a:r>
              <a:rPr kumimoji="1"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50</a:t>
            </a:r>
            <a:r>
              <a:rPr kumimoji="1" lang="zh-CN" altLang="en-US" sz="2800" b="1" dirty="0">
                <a:solidFill>
                  <a:schemeClr val="bg1"/>
                </a:solidFill>
                <a:latin typeface="+mn-ea"/>
              </a:rPr>
              <a:t>个座位，租金</a:t>
            </a:r>
            <a:r>
              <a:rPr kumimoji="1"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480</a:t>
            </a:r>
            <a:r>
              <a:rPr kumimoji="1" lang="zh-CN" altLang="en-US" sz="2800" b="1" dirty="0" smtClean="0">
                <a:solidFill>
                  <a:schemeClr val="bg1"/>
                </a:solidFill>
                <a:latin typeface="+mn-ea"/>
              </a:rPr>
              <a:t>元</a:t>
            </a:r>
            <a:r>
              <a:rPr kumimoji="1" lang="en-US" altLang="zh-CN" sz="2800" b="1" dirty="0">
                <a:solidFill>
                  <a:schemeClr val="bg1"/>
                </a:solidFill>
                <a:latin typeface="+mn-ea"/>
              </a:rPr>
              <a:t>.</a:t>
            </a:r>
            <a:r>
              <a:rPr kumimoji="1" lang="zh-CN" altLang="en-US" sz="2800" b="1" dirty="0" smtClean="0">
                <a:solidFill>
                  <a:schemeClr val="bg1"/>
                </a:solidFill>
                <a:latin typeface="+mn-ea"/>
              </a:rPr>
              <a:t>如果租</a:t>
            </a:r>
            <a:r>
              <a:rPr kumimoji="1" lang="en-US" altLang="zh-CN" sz="28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8</a:t>
            </a:r>
            <a:r>
              <a:rPr kumimoji="1" lang="zh-CN" altLang="en-US" sz="2800" b="1" dirty="0" smtClean="0">
                <a:solidFill>
                  <a:schemeClr val="bg1"/>
                </a:solidFill>
                <a:latin typeface="+mn-ea"/>
              </a:rPr>
              <a:t>辆车，则</a:t>
            </a:r>
            <a:r>
              <a:rPr kumimoji="1" lang="zh-CN" altLang="en-US" sz="2800" b="1" dirty="0">
                <a:solidFill>
                  <a:schemeClr val="bg1"/>
                </a:solidFill>
                <a:latin typeface="+mn-ea"/>
              </a:rPr>
              <a:t>租用该公司客车最少需付租金</a:t>
            </a:r>
            <a:r>
              <a:rPr kumimoji="1" lang="zh-CN" altLang="en-US" sz="2800" b="1" u="sng" dirty="0">
                <a:solidFill>
                  <a:schemeClr val="bg1"/>
                </a:solidFill>
                <a:latin typeface="+mn-ea"/>
              </a:rPr>
              <a:t>      </a:t>
            </a:r>
            <a:r>
              <a:rPr kumimoji="1" lang="zh-CN" altLang="en-US" sz="2800" b="1" dirty="0">
                <a:solidFill>
                  <a:schemeClr val="bg1"/>
                </a:solidFill>
                <a:latin typeface="+mn-ea"/>
              </a:rPr>
              <a:t>元</a:t>
            </a:r>
            <a:r>
              <a:rPr kumimoji="1" lang="en-US" altLang="zh-CN" sz="2800" b="1" dirty="0">
                <a:solidFill>
                  <a:schemeClr val="bg1"/>
                </a:solidFill>
                <a:latin typeface="+mn-ea"/>
              </a:rPr>
              <a:t>.</a:t>
            </a:r>
            <a:endParaRPr kumimoji="1"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216798" y="1234692"/>
            <a:ext cx="79063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800" b="1" dirty="0" smtClean="0">
                <a:solidFill>
                  <a:schemeClr val="bg1"/>
                </a:solidFill>
                <a:latin typeface="Times New Roman" charset="0"/>
              </a:rPr>
              <a:t>解：设甲种客车</a:t>
            </a:r>
            <a:r>
              <a:rPr lang="zh-CN" altLang="en-US" sz="2800" b="1" dirty="0">
                <a:solidFill>
                  <a:schemeClr val="bg1"/>
                </a:solidFill>
                <a:latin typeface="Times New Roman" charset="0"/>
              </a:rPr>
              <a:t>租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</a:rPr>
              <a:t> 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charset="0"/>
              </a:rPr>
              <a:t>x </a:t>
            </a:r>
            <a:r>
              <a:rPr lang="zh-CN" altLang="en-US" sz="2800" b="1" dirty="0">
                <a:solidFill>
                  <a:schemeClr val="bg1"/>
                </a:solidFill>
                <a:latin typeface="Times New Roman" charset="0"/>
              </a:rPr>
              <a:t>辆，则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charset="0"/>
              </a:rPr>
              <a:t>乙种客车</a:t>
            </a:r>
            <a:r>
              <a:rPr lang="zh-CN" altLang="en-US" sz="2800" b="1" dirty="0">
                <a:solidFill>
                  <a:schemeClr val="bg1"/>
                </a:solidFill>
                <a:latin typeface="Times New Roman" charset="0"/>
              </a:rPr>
              <a:t>租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</a:rPr>
              <a:t> (8-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charset="0"/>
              </a:rPr>
              <a:t>x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</a:rPr>
              <a:t>) </a:t>
            </a:r>
            <a:r>
              <a:rPr lang="zh-CN" altLang="en-US" sz="2800" b="1" dirty="0">
                <a:solidFill>
                  <a:schemeClr val="bg1"/>
                </a:solidFill>
                <a:latin typeface="Times New Roman" charset="0"/>
              </a:rPr>
              <a:t>辆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charset="0"/>
              </a:rPr>
              <a:t>，</a:t>
            </a:r>
            <a:endParaRPr lang="en-US" altLang="zh-CN" sz="2800" b="1" dirty="0" smtClean="0">
              <a:solidFill>
                <a:schemeClr val="bg1"/>
              </a:solidFill>
              <a:latin typeface="Times New Roman" charset="0"/>
            </a:endParaRPr>
          </a:p>
          <a:p>
            <a:r>
              <a:rPr lang="zh-CN" altLang="en-US" sz="2800" b="1" dirty="0" smtClean="0">
                <a:solidFill>
                  <a:schemeClr val="bg1"/>
                </a:solidFill>
                <a:latin typeface="Times New Roman" charset="0"/>
              </a:rPr>
              <a:t>客车租金为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charset="0"/>
              </a:rPr>
              <a:t>w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charset="0"/>
              </a:rPr>
              <a:t>，则</a:t>
            </a:r>
            <a:endParaRPr lang="zh-CN" altLang="en-US" sz="2800" b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216798" y="3092086"/>
            <a:ext cx="52565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800" b="1" dirty="0">
                <a:solidFill>
                  <a:schemeClr val="bg1"/>
                </a:solidFill>
                <a:latin typeface="Times New Roman" charset="0"/>
              </a:rPr>
              <a:t>由人数可知：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</a:rPr>
              <a:t>40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charset="0"/>
              </a:rPr>
              <a:t>x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</a:rPr>
              <a:t>+50(8-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charset="0"/>
              </a:rPr>
              <a:t>x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</a:rPr>
              <a:t>)</a:t>
            </a:r>
            <a:r>
              <a:rPr lang="zh-CN" altLang="en-US" sz="2800" b="1" dirty="0">
                <a:solidFill>
                  <a:schemeClr val="bg1"/>
                </a:solidFill>
                <a:latin typeface="Times New Roman" charset="0"/>
              </a:rPr>
              <a:t>≥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</a:rPr>
              <a:t>360</a:t>
            </a:r>
            <a:r>
              <a:rPr lang="zh-CN" altLang="en-US" sz="2800" b="1" dirty="0">
                <a:solidFill>
                  <a:schemeClr val="bg1"/>
                </a:solidFill>
                <a:latin typeface="Times New Roman" charset="0"/>
              </a:rPr>
              <a:t>，</a:t>
            </a:r>
            <a:endParaRPr lang="en-US" altLang="zh-CN" sz="2800" b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234260" y="3615306"/>
            <a:ext cx="16385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800" b="1" dirty="0">
                <a:solidFill>
                  <a:schemeClr val="bg1"/>
                </a:solidFill>
                <a:latin typeface="Times New Roman" charset="0"/>
              </a:rPr>
              <a:t>解得 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charset="0"/>
              </a:rPr>
              <a:t>x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</a:rPr>
              <a:t>≤4.</a:t>
            </a:r>
            <a:endParaRPr lang="en-US" altLang="zh-CN" sz="2800" b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216798" y="2112913"/>
            <a:ext cx="31694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800" b="1" i="1" dirty="0" smtClean="0">
                <a:solidFill>
                  <a:schemeClr val="bg1"/>
                </a:solidFill>
                <a:latin typeface="Times New Roman" charset="0"/>
              </a:rPr>
              <a:t>w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charset="0"/>
              </a:rPr>
              <a:t>=400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charset="0"/>
              </a:rPr>
              <a:t>x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charset="0"/>
              </a:rPr>
              <a:t>+480(8-</a:t>
            </a:r>
            <a:r>
              <a:rPr lang="en-US" altLang="zh-CN" sz="2800" b="1" i="1" dirty="0" smtClean="0">
                <a:solidFill>
                  <a:schemeClr val="bg1"/>
                </a:solidFill>
                <a:latin typeface="Times New Roman" charset="0"/>
              </a:rPr>
              <a:t>x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</a:rPr>
              <a:t>)</a:t>
            </a:r>
            <a:r>
              <a:rPr lang="zh-CN" altLang="en-US" sz="2800" b="1" dirty="0">
                <a:solidFill>
                  <a:schemeClr val="bg1"/>
                </a:solidFill>
                <a:latin typeface="Times New Roman" charset="0"/>
              </a:rPr>
              <a:t>，</a:t>
            </a:r>
            <a:endParaRPr lang="zh-CN" altLang="en-US" sz="2800" b="1" dirty="0">
              <a:solidFill>
                <a:schemeClr val="bg1"/>
              </a:solidFill>
              <a:latin typeface="Times New Roman" charset="0"/>
            </a:endParaRPr>
          </a:p>
          <a:p>
            <a:r>
              <a:rPr lang="zh-CN" altLang="en-US" sz="2800" b="1" dirty="0">
                <a:solidFill>
                  <a:schemeClr val="bg1"/>
                </a:solidFill>
                <a:latin typeface="Times New Roman" charset="0"/>
              </a:rPr>
              <a:t>即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charset="0"/>
              </a:rPr>
              <a:t>w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</a:rPr>
              <a:t>=-80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</a:rPr>
              <a:t>+3840.</a:t>
            </a:r>
            <a:endParaRPr lang="en-US" altLang="zh-CN" sz="2800" b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234260" y="4208039"/>
            <a:ext cx="74206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2800" b="1" i="1" dirty="0">
                <a:solidFill>
                  <a:schemeClr val="bg1"/>
                </a:solidFill>
                <a:latin typeface="Times New Roman" charset="0"/>
              </a:rPr>
              <a:t>w</a:t>
            </a:r>
            <a:r>
              <a:rPr lang="zh-CN" altLang="en-US" sz="2800" b="1" dirty="0">
                <a:solidFill>
                  <a:schemeClr val="bg1"/>
                </a:solidFill>
                <a:latin typeface="Times New Roman" charset="0"/>
              </a:rPr>
              <a:t>的值随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charset="0"/>
              </a:rPr>
              <a:t>x</a:t>
            </a:r>
            <a:r>
              <a:rPr lang="zh-CN" altLang="en-US" sz="2800" b="1" dirty="0">
                <a:solidFill>
                  <a:schemeClr val="bg1"/>
                </a:solidFill>
                <a:latin typeface="Times New Roman" charset="0"/>
              </a:rPr>
              <a:t>的增大而减小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  <a:ea typeface="+mn-ea"/>
              </a:rPr>
              <a:t>,</a:t>
            </a:r>
            <a:r>
              <a:rPr lang="zh-CN" altLang="en-US" sz="2800" b="1" dirty="0">
                <a:solidFill>
                  <a:schemeClr val="bg1"/>
                </a:solidFill>
                <a:latin typeface="Times New Roman" charset="0"/>
              </a:rPr>
              <a:t>因此当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charset="0"/>
              </a:rPr>
              <a:t>x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</a:rPr>
              <a:t>=4</a:t>
            </a:r>
            <a:r>
              <a:rPr lang="zh-CN" altLang="en-US" sz="2800" b="1" dirty="0">
                <a:solidFill>
                  <a:schemeClr val="bg1"/>
                </a:solidFill>
                <a:latin typeface="Times New Roman" charset="0"/>
              </a:rPr>
              <a:t>时，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charset="0"/>
              </a:rPr>
              <a:t>w</a:t>
            </a:r>
            <a:r>
              <a:rPr lang="zh-CN" altLang="en-US" sz="2800" b="1" dirty="0">
                <a:solidFill>
                  <a:schemeClr val="bg1"/>
                </a:solidFill>
                <a:latin typeface="Times New Roman" charset="0"/>
              </a:rPr>
              <a:t>最小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</a:rPr>
              <a:t>.</a:t>
            </a:r>
            <a:endParaRPr lang="zh-CN" altLang="en-US" sz="2800" b="1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216798" y="4774100"/>
            <a:ext cx="70839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800" b="1" dirty="0">
                <a:solidFill>
                  <a:schemeClr val="bg1"/>
                </a:solidFill>
                <a:latin typeface="Times New Roman" charset="0"/>
              </a:rPr>
              <a:t>故当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charset="0"/>
              </a:rPr>
              <a:t>x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</a:rPr>
              <a:t>=4</a:t>
            </a:r>
            <a:r>
              <a:rPr lang="zh-CN" altLang="en-US" sz="2800" b="1" dirty="0">
                <a:solidFill>
                  <a:schemeClr val="bg1"/>
                </a:solidFill>
                <a:latin typeface="Times New Roman" charset="0"/>
              </a:rPr>
              <a:t>时，</a:t>
            </a:r>
            <a:r>
              <a:rPr lang="en-US" altLang="zh-CN" sz="2800" b="1" i="1" dirty="0">
                <a:solidFill>
                  <a:schemeClr val="bg1"/>
                </a:solidFill>
                <a:latin typeface="Times New Roman" charset="0"/>
              </a:rPr>
              <a:t>w</a:t>
            </a:r>
            <a:r>
              <a:rPr lang="zh-CN" altLang="en-US" sz="2800" b="1" dirty="0">
                <a:solidFill>
                  <a:schemeClr val="bg1"/>
                </a:solidFill>
                <a:latin typeface="Times New Roman" charset="0"/>
              </a:rPr>
              <a:t>的最小值是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</a:rPr>
              <a:t>-80×4+3840=3520</a:t>
            </a:r>
            <a:endParaRPr lang="en-US" altLang="zh-CN" sz="2800" b="1" dirty="0">
              <a:solidFill>
                <a:schemeClr val="bg1"/>
              </a:solidFill>
              <a:latin typeface="Times New Roman" charset="0"/>
            </a:endParaRPr>
          </a:p>
        </p:txBody>
      </p:sp>
      <p:cxnSp>
        <p:nvCxnSpPr>
          <p:cNvPr id="13" name="直接连接符 14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4819434" y="46964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00"/>
                </a:solidFill>
                <a:latin typeface="微软雅黑" charset="-122"/>
                <a:ea typeface="微软雅黑" charset="-122"/>
              </a:rPr>
              <a:t>课堂练习</a:t>
            </a:r>
            <a:endParaRPr lang="zh-CN" altLang="en-US" sz="3200" b="1" dirty="0">
              <a:solidFill>
                <a:srgbClr val="FFFF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017108" y="3629061"/>
            <a:ext cx="873204" cy="530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/>
        </p:nvSpPr>
        <p:spPr bwMode="auto">
          <a:xfrm rot="10800000" flipV="1">
            <a:off x="345569" y="1100804"/>
            <a:ext cx="1122272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   如图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水平放置的容器内原有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210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毫米高的水，将若干个球逐一放入该容器中，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每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放入</a:t>
            </a:r>
            <a:r>
              <a:rPr lang="zh-CN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个大球水面上升</a:t>
            </a:r>
            <a:r>
              <a:rPr lang="zh-CN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毫米，每放入一个小球水面就上升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毫米，假定放入容器中的所有球完全浸没水中且水不溢出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，设水面高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毫米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．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40" name="Picture 16" descr="业帮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240" y="3726669"/>
            <a:ext cx="3217763" cy="146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直接连接符 14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819436" y="46964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00"/>
                </a:solidFill>
                <a:latin typeface="微软雅黑" charset="-122"/>
                <a:ea typeface="微软雅黑" charset="-122"/>
              </a:rPr>
              <a:t>延伸拓展</a:t>
            </a:r>
            <a:endParaRPr lang="zh-CN" altLang="en-US" sz="3200" b="1" dirty="0">
              <a:solidFill>
                <a:srgbClr val="FFFF00"/>
              </a:solidFill>
              <a:latin typeface="微软雅黑" charset="-122"/>
              <a:ea typeface="微软雅黑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275711" y="2855131"/>
                <a:ext cx="11292579" cy="592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FFFF00"/>
                    </a:solidFill>
                    <a:latin typeface="+mn-ea"/>
                  </a:rPr>
                  <a:t>(</a:t>
                </a:r>
                <a:r>
                  <a:rPr lang="en-US" altLang="zh-CN" sz="2400" b="1" dirty="0">
                    <a:solidFill>
                      <a:srgbClr val="FFFF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1</a:t>
                </a:r>
                <a:r>
                  <a:rPr lang="en-US" altLang="zh-CN" sz="2400" b="1" dirty="0">
                    <a:solidFill>
                      <a:srgbClr val="FFFF00"/>
                    </a:solidFill>
                    <a:latin typeface="+mn-ea"/>
                  </a:rPr>
                  <a:t>)</a:t>
                </a:r>
                <a:r>
                  <a:rPr lang="zh-CN" altLang="en-US" sz="2400" b="1" dirty="0">
                    <a:solidFill>
                      <a:srgbClr val="FFFF00"/>
                    </a:solidFill>
                    <a:latin typeface="+mn-ea"/>
                  </a:rPr>
                  <a:t>只放入大球，个数为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rgbClr val="FFFF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zh-CN" altLang="en-US" sz="2400" b="1" i="1" baseline="-250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大</m:t>
                        </m:r>
                      </m:sub>
                    </m:sSub>
                  </m:oMath>
                </a14:m>
                <a:r>
                  <a:rPr lang="zh-CN" altLang="en-US" sz="2400" b="1" dirty="0">
                    <a:solidFill>
                      <a:srgbClr val="FFFF00"/>
                    </a:solidFill>
                    <a:latin typeface="+mn-ea"/>
                  </a:rPr>
                  <a:t>，求</a:t>
                </a:r>
                <a:r>
                  <a:rPr lang="en-US" altLang="zh-CN" sz="2400" b="1" i="1" dirty="0">
                    <a:solidFill>
                      <a:srgbClr val="FFFF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y</a:t>
                </a:r>
                <a:r>
                  <a:rPr lang="zh-CN" altLang="en-US" sz="2400" b="1" dirty="0">
                    <a:solidFill>
                      <a:srgbClr val="FFFF00"/>
                    </a:solidFill>
                    <a:latin typeface="+mn-ea"/>
                  </a:rPr>
                  <a:t>关于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FFFF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zh-CN" altLang="en-US" sz="2400" b="1" i="1" baseline="-250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大</m:t>
                        </m:r>
                      </m:sub>
                    </m:sSub>
                    <m:r>
                      <a:rPr lang="zh-CN" altLang="en-US" sz="24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>
                    <a:solidFill>
                      <a:srgbClr val="FFFF00"/>
                    </a:solidFill>
                    <a:latin typeface="+mn-ea"/>
                  </a:rPr>
                  <a:t>大的函数表达式</a:t>
                </a:r>
                <a:r>
                  <a:rPr lang="en-US" altLang="zh-CN" sz="2400" b="1" dirty="0">
                    <a:solidFill>
                      <a:srgbClr val="FFFF00"/>
                    </a:solidFill>
                    <a:latin typeface="+mn-ea"/>
                  </a:rPr>
                  <a:t>(</a:t>
                </a:r>
                <a:r>
                  <a:rPr lang="zh-CN" altLang="en-US" sz="2400" b="1" dirty="0">
                    <a:solidFill>
                      <a:srgbClr val="FFFF00"/>
                    </a:solidFill>
                    <a:latin typeface="+mn-ea"/>
                  </a:rPr>
                  <a:t>不必写出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FFFF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zh-CN" altLang="en-US" sz="2400" b="1" i="1" baseline="-250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大</m:t>
                        </m:r>
                      </m:sub>
                    </m:sSub>
                    <m:r>
                      <a:rPr lang="zh-CN" altLang="en-US" sz="2400" b="1" i="1" baseline="-250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>
                    <a:solidFill>
                      <a:srgbClr val="FFFF00"/>
                    </a:solidFill>
                    <a:latin typeface="+mn-ea"/>
                  </a:rPr>
                  <a:t>的取值范围</a:t>
                </a:r>
                <a:r>
                  <a:rPr lang="en-US" altLang="zh-CN" sz="2400" b="1" dirty="0">
                    <a:solidFill>
                      <a:srgbClr val="FFFF00"/>
                    </a:solidFill>
                    <a:latin typeface="+mn-ea"/>
                  </a:rPr>
                  <a:t>)</a:t>
                </a:r>
                <a:r>
                  <a:rPr lang="zh-CN" altLang="en-US" sz="2400" b="1" dirty="0">
                    <a:solidFill>
                      <a:srgbClr val="FFFF00"/>
                    </a:solidFill>
                    <a:latin typeface="+mn-ea"/>
                  </a:rPr>
                  <a:t>；</a:t>
                </a: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11" y="2855131"/>
                <a:ext cx="11292579" cy="592342"/>
              </a:xfrm>
              <a:prstGeom prst="rect">
                <a:avLst/>
              </a:prstGeom>
              <a:blipFill rotWithShape="1">
                <a:blip r:embed="rId2"/>
                <a:stretch>
                  <a:fillRect l="-809" r="-3508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3719513" y="836613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>
              <a:latin typeface="Times New Roman" charset="0"/>
            </a:endParaRPr>
          </a:p>
        </p:txBody>
      </p:sp>
      <p:sp>
        <p:nvSpPr>
          <p:cNvPr id="15" name="标题 1"/>
          <p:cNvSpPr>
            <a:spLocks noGrp="1"/>
          </p:cNvSpPr>
          <p:nvPr/>
        </p:nvSpPr>
        <p:spPr>
          <a:xfrm>
            <a:off x="1451669" y="1651334"/>
            <a:ext cx="8893175" cy="69532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0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19.3</a:t>
            </a:r>
            <a:r>
              <a:rPr lang="en-US" altLang="zh-CN" sz="50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50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课题学习 选择方案（</a:t>
            </a:r>
            <a:r>
              <a:rPr lang="en-US" altLang="zh-CN" sz="50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zh-CN" altLang="en-US" sz="50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）</a:t>
            </a:r>
            <a:endParaRPr lang="zh-CN" altLang="en-US" sz="5000" b="1" kern="1200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208295" y="3399506"/>
            <a:ext cx="467307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+mj-cs"/>
              </a:rPr>
              <a:t>－－怎样租车？</a:t>
            </a:r>
            <a:endParaRPr lang="zh-CN" altLang="en-US" sz="5000" b="1" dirty="0">
              <a:solidFill>
                <a:schemeClr val="bg1"/>
              </a:solidFill>
              <a:latin typeface="楷体" pitchFamily="49" charset="-122"/>
              <a:ea typeface="楷体" pitchFamily="49" charset="-122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51" y="3136787"/>
            <a:ext cx="3392606" cy="3100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/>
        </p:nvSpPr>
        <p:spPr bwMode="auto">
          <a:xfrm rot="10800000" flipV="1">
            <a:off x="345569" y="1100804"/>
            <a:ext cx="1122272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   如图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水平放置的容器内原有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210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毫米高的水，将若干个球逐一放入该容器中，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每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放入</a:t>
            </a:r>
            <a:r>
              <a:rPr lang="zh-CN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个大球水面上升</a:t>
            </a:r>
            <a:r>
              <a:rPr lang="zh-CN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毫米，每放入一个小球水面就上升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毫米，假定放入容器中的所有球完全浸没水中且水不溢出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，设水面高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毫米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．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40" name="Picture 16" descr="业帮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988" y="4116343"/>
            <a:ext cx="3217763" cy="146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直接连接符 14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819436" y="46964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00"/>
                </a:solidFill>
                <a:latin typeface="微软雅黑" charset="-122"/>
                <a:ea typeface="微软雅黑" charset="-122"/>
              </a:rPr>
              <a:t>延伸拓展</a:t>
            </a:r>
            <a:endParaRPr lang="zh-CN" altLang="en-US" sz="3200" b="1" dirty="0">
              <a:solidFill>
                <a:srgbClr val="FFFF00"/>
              </a:solidFill>
              <a:latin typeface="微软雅黑" charset="-122"/>
              <a:ea typeface="微软雅黑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275711" y="2774106"/>
                <a:ext cx="11292579" cy="17034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FFFF00"/>
                    </a:solidFill>
                    <a:latin typeface="+mn-ea"/>
                  </a:rPr>
                  <a:t>(</a:t>
                </a:r>
                <a:r>
                  <a:rPr lang="en-US" altLang="zh-CN" sz="2400" b="1" dirty="0">
                    <a:solidFill>
                      <a:srgbClr val="FFFF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2</a:t>
                </a:r>
                <a:r>
                  <a:rPr lang="en-US" altLang="zh-CN" sz="2400" b="1" dirty="0">
                    <a:solidFill>
                      <a:srgbClr val="FFFF00"/>
                    </a:solidFill>
                    <a:latin typeface="+mn-ea"/>
                  </a:rPr>
                  <a:t>)</a:t>
                </a:r>
                <a:r>
                  <a:rPr lang="zh-CN" altLang="en-US" sz="2400" b="1" dirty="0">
                    <a:solidFill>
                      <a:srgbClr val="FFFF00"/>
                    </a:solidFill>
                    <a:latin typeface="+mn-ea"/>
                  </a:rPr>
                  <a:t>若限定水面高不超过</a:t>
                </a:r>
                <a:r>
                  <a:rPr lang="en-US" altLang="zh-CN" sz="2400" b="1" dirty="0">
                    <a:solidFill>
                      <a:srgbClr val="FFFF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260 </a:t>
                </a:r>
                <a:r>
                  <a:rPr lang="zh-CN" altLang="en-US" sz="2400" b="1" dirty="0">
                    <a:solidFill>
                      <a:srgbClr val="FFFF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毫米</a:t>
                </a:r>
                <a:r>
                  <a:rPr lang="en-US" altLang="zh-CN" sz="2400" b="1" dirty="0">
                    <a:solidFill>
                      <a:srgbClr val="FFFF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b="1" dirty="0">
                    <a:solidFill>
                      <a:srgbClr val="FFFF00"/>
                    </a:solidFill>
                    <a:latin typeface="+mn-ea"/>
                  </a:rPr>
                  <a:t>①若放入</a:t>
                </a:r>
                <a:r>
                  <a:rPr lang="en-US" altLang="zh-CN" sz="2400" b="1" dirty="0">
                    <a:solidFill>
                      <a:srgbClr val="FFFF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6</a:t>
                </a:r>
                <a:r>
                  <a:rPr lang="zh-CN" altLang="en-US" sz="2400" b="1" dirty="0">
                    <a:solidFill>
                      <a:srgbClr val="FFFF00"/>
                    </a:solidFill>
                    <a:latin typeface="+mn-ea"/>
                  </a:rPr>
                  <a:t>个大球后，开始放入小球，</a:t>
                </a:r>
                <a:r>
                  <a:rPr lang="zh-CN" altLang="en-US" sz="2400" b="1" dirty="0">
                    <a:solidFill>
                      <a:srgbClr val="FFFF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且</a:t>
                </a:r>
                <a:r>
                  <a:rPr lang="zh-CN" altLang="en-US" sz="2400" b="1" dirty="0">
                    <a:solidFill>
                      <a:srgbClr val="FFFF00"/>
                    </a:solidFill>
                    <a:latin typeface="+mn-ea"/>
                  </a:rPr>
                  <a:t>小球个数为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FFFF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zh-CN" altLang="en-US" sz="2400" b="1" i="1" baseline="-250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小</m:t>
                        </m:r>
                      </m:sub>
                    </m:sSub>
                    <m:r>
                      <a:rPr lang="zh-CN" altLang="en-US" sz="2400" b="1" i="1" baseline="-250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>
                    <a:solidFill>
                      <a:srgbClr val="FFFF00"/>
                    </a:solidFill>
                    <a:latin typeface="+mn-ea"/>
                  </a:rPr>
                  <a:t>．求</a:t>
                </a:r>
                <a:r>
                  <a:rPr lang="en-US" altLang="zh-CN" sz="2400" b="1" i="1" dirty="0">
                    <a:solidFill>
                      <a:srgbClr val="FFFF00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y</a:t>
                </a:r>
                <a:r>
                  <a:rPr lang="zh-CN" altLang="en-US" sz="2400" b="1" dirty="0">
                    <a:solidFill>
                      <a:srgbClr val="FFFF00"/>
                    </a:solidFill>
                    <a:latin typeface="+mn-ea"/>
                  </a:rPr>
                  <a:t>关于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FFFF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zh-CN" altLang="en-US" sz="2400" b="1" i="1" baseline="-250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小</m:t>
                        </m:r>
                      </m:sub>
                    </m:sSub>
                    <m:r>
                      <a:rPr lang="zh-CN" altLang="en-US" sz="2400" b="1" i="1" baseline="-250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>
                    <a:solidFill>
                      <a:srgbClr val="FFFF00"/>
                    </a:solidFill>
                    <a:latin typeface="+mn-ea"/>
                  </a:rPr>
                  <a:t>的函数表达    </a:t>
                </a:r>
                <a:r>
                  <a:rPr lang="en-US" altLang="zh-CN" sz="2400" b="1" dirty="0">
                    <a:solidFill>
                      <a:srgbClr val="FFFF00"/>
                    </a:solidFill>
                    <a:latin typeface="+mn-ea"/>
                  </a:rPr>
                  <a:t>(</a:t>
                </a:r>
                <a:r>
                  <a:rPr lang="zh-CN" altLang="en-US" sz="2400" b="1" dirty="0">
                    <a:solidFill>
                      <a:srgbClr val="FFFF00"/>
                    </a:solidFill>
                    <a:latin typeface="+mn-ea"/>
                  </a:rPr>
                  <a:t>不必写出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>
                            <a:solidFill>
                              <a:srgbClr val="FFFF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zh-CN" altLang="en-US" sz="2400" b="1" i="1" baseline="-250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小</m:t>
                        </m:r>
                      </m:sub>
                    </m:sSub>
                    <m:r>
                      <a:rPr lang="zh-CN" altLang="en-US" sz="2400" b="1" i="1" baseline="-250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b="1" dirty="0">
                    <a:solidFill>
                      <a:srgbClr val="FFFF00"/>
                    </a:solidFill>
                    <a:latin typeface="+mn-ea"/>
                  </a:rPr>
                  <a:t>的取值范围</a:t>
                </a:r>
                <a:r>
                  <a:rPr lang="en-US" altLang="zh-CN" sz="2400" b="1" dirty="0">
                    <a:solidFill>
                      <a:srgbClr val="FFFF00"/>
                    </a:solidFill>
                    <a:latin typeface="+mn-ea"/>
                  </a:rPr>
                  <a:t>)</a:t>
                </a:r>
                <a:r>
                  <a:rPr lang="zh-CN" altLang="en-US" sz="2400" b="1" dirty="0">
                    <a:solidFill>
                      <a:srgbClr val="FFFF00"/>
                    </a:solidFill>
                    <a:latin typeface="+mn-ea"/>
                  </a:rPr>
                  <a:t>，计算最多可以放几个小球？</a:t>
                </a: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11" y="2774106"/>
                <a:ext cx="11292579" cy="1703480"/>
              </a:xfrm>
              <a:prstGeom prst="rect">
                <a:avLst/>
              </a:prstGeom>
              <a:blipFill rotWithShape="1">
                <a:blip r:embed="rId2"/>
                <a:stretch>
                  <a:fillRect l="-809" b="-60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/>
          <p:cNvSpPr>
            <a:spLocks noChangeArrowheads="1"/>
          </p:cNvSpPr>
          <p:nvPr/>
        </p:nvSpPr>
        <p:spPr bwMode="auto">
          <a:xfrm rot="10800000" flipV="1">
            <a:off x="345569" y="1100804"/>
            <a:ext cx="1122272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   如图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水平放置的容器内原有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210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毫米高的水，将若干个球逐一放入该容器中，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每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放入</a:t>
            </a:r>
            <a:r>
              <a:rPr lang="zh-CN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个大球水面上升</a:t>
            </a:r>
            <a:r>
              <a:rPr lang="zh-CN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毫米，每放入一个小球水面就上升</a:t>
            </a:r>
            <a:r>
              <a:rPr lang="en-US" altLang="zh-CN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3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毫米，假定放入容器中的所有球完全浸没水中且水不溢出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，设水面高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毫米</a:t>
            </a: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</a:rPr>
              <a:t>．</a:t>
            </a:r>
            <a:endParaRPr lang="zh-CN" altLang="en-US" sz="2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40" name="Picture 16" descr="业帮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562" y="4154933"/>
            <a:ext cx="3217763" cy="146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直接连接符 14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819436" y="46964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00"/>
                </a:solidFill>
                <a:latin typeface="微软雅黑" charset="-122"/>
                <a:ea typeface="微软雅黑" charset="-122"/>
              </a:rPr>
              <a:t>延伸拓展</a:t>
            </a:r>
            <a:endParaRPr lang="zh-CN" altLang="en-US" sz="3200" b="1" dirty="0">
              <a:solidFill>
                <a:srgbClr val="FFFF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5710" y="2820406"/>
            <a:ext cx="11292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FF00"/>
                </a:solidFill>
                <a:latin typeface="+mn-ea"/>
              </a:rPr>
              <a:t>(</a:t>
            </a:r>
            <a:r>
              <a:rPr lang="en-US" altLang="zh-CN" sz="24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zh-CN" sz="2400" b="1" dirty="0">
                <a:solidFill>
                  <a:srgbClr val="FFFF00"/>
                </a:solidFill>
                <a:latin typeface="+mn-ea"/>
              </a:rPr>
              <a:t>)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若限定水面高不超过</a:t>
            </a:r>
            <a:r>
              <a:rPr lang="en-US" altLang="zh-CN" sz="24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260 </a:t>
            </a:r>
            <a:r>
              <a:rPr lang="zh-CN" altLang="en-US" sz="24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毫米</a:t>
            </a:r>
            <a:r>
              <a:rPr lang="en-US" altLang="zh-CN" sz="24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altLang="zh-CN" sz="2400" b="1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②若同时放入大球</a:t>
            </a:r>
            <a:r>
              <a:rPr lang="zh-CN" altLang="en-US" sz="2400" b="1" dirty="0" smtClean="0">
                <a:solidFill>
                  <a:srgbClr val="FFFF00"/>
                </a:solidFill>
                <a:latin typeface="+mn-ea"/>
              </a:rPr>
              <a:t>小球共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14</a:t>
            </a:r>
            <a:r>
              <a:rPr lang="zh-CN" altLang="en-US" sz="2400" b="1" dirty="0">
                <a:solidFill>
                  <a:srgbClr val="FFFF00"/>
                </a:solidFill>
                <a:latin typeface="+mn-ea"/>
              </a:rPr>
              <a:t>个，且大球数不少于小球的数量，有几种方案？</a:t>
            </a:r>
            <a:endParaRPr lang="zh-CN" altLang="en-US" sz="2400" b="1" dirty="0">
              <a:solidFill>
                <a:srgbClr val="FFFF0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14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4819434" y="46964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00"/>
                </a:solidFill>
                <a:latin typeface="微软雅黑" charset="-122"/>
                <a:ea typeface="微软雅黑" charset="-122"/>
              </a:rPr>
              <a:t>课堂总结</a:t>
            </a:r>
            <a:endParaRPr lang="zh-CN" altLang="en-US" sz="3200" b="1" dirty="0">
              <a:solidFill>
                <a:srgbClr val="FFFF00"/>
              </a:solidFill>
              <a:latin typeface="微软雅黑" charset="-122"/>
              <a:ea typeface="微软雅黑" charset="-122"/>
            </a:endParaRPr>
          </a:p>
        </p:txBody>
      </p:sp>
      <p:cxnSp>
        <p:nvCxnSpPr>
          <p:cNvPr id="8" name="直接连接符 2244"/>
          <p:cNvCxnSpPr/>
          <p:nvPr/>
        </p:nvCxnSpPr>
        <p:spPr>
          <a:xfrm flipV="1">
            <a:off x="5346302" y="2374101"/>
            <a:ext cx="1426607" cy="10815"/>
          </a:xfrm>
          <a:prstGeom prst="line">
            <a:avLst/>
          </a:prstGeom>
          <a:ln w="8890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cxnSp>
      <p:grpSp>
        <p:nvGrpSpPr>
          <p:cNvPr id="28" name="组 27"/>
          <p:cNvGrpSpPr/>
          <p:nvPr/>
        </p:nvGrpSpPr>
        <p:grpSpPr>
          <a:xfrm>
            <a:off x="1403753" y="1481737"/>
            <a:ext cx="3697210" cy="1945782"/>
            <a:chOff x="1403753" y="1481737"/>
            <a:chExt cx="3697210" cy="1945782"/>
          </a:xfrm>
        </p:grpSpPr>
        <p:sp>
          <p:nvSpPr>
            <p:cNvPr id="14" name="矩形 13"/>
            <p:cNvSpPr/>
            <p:nvPr/>
          </p:nvSpPr>
          <p:spPr>
            <a:xfrm>
              <a:off x="1842239" y="1883805"/>
              <a:ext cx="307165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用一次函数知识解决方案选择问题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403753" y="1481737"/>
              <a:ext cx="3697210" cy="1945782"/>
            </a:xfrm>
            <a:prstGeom prst="ellipse">
              <a:avLst/>
            </a:pr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29" name="组 28"/>
          <p:cNvGrpSpPr/>
          <p:nvPr/>
        </p:nvGrpSpPr>
        <p:grpSpPr>
          <a:xfrm>
            <a:off x="7018248" y="1548958"/>
            <a:ext cx="1940767" cy="1757006"/>
            <a:chOff x="7018248" y="1548958"/>
            <a:chExt cx="1940767" cy="1757006"/>
          </a:xfrm>
        </p:grpSpPr>
        <p:sp>
          <p:nvSpPr>
            <p:cNvPr id="19" name="椭圆 18"/>
            <p:cNvSpPr/>
            <p:nvPr/>
          </p:nvSpPr>
          <p:spPr>
            <a:xfrm>
              <a:off x="7018248" y="1548958"/>
              <a:ext cx="1940767" cy="1757006"/>
            </a:xfrm>
            <a:prstGeom prst="ellipse">
              <a:avLst/>
            </a:pr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78152" y="1950407"/>
              <a:ext cx="162095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800" b="1">
                  <a:solidFill>
                    <a:schemeClr val="bg1"/>
                  </a:solidFill>
                  <a:latin typeface="+mn-ea"/>
                </a:rPr>
                <a:t>函数模型</a:t>
              </a:r>
              <a:endParaRPr kumimoji="1" lang="en-US" altLang="zh-CN" sz="2800" b="1" dirty="0">
                <a:solidFill>
                  <a:schemeClr val="bg1"/>
                </a:solidFill>
                <a:latin typeface="+mn-ea"/>
              </a:endParaRPr>
            </a:p>
            <a:p>
              <a:r>
                <a:rPr kumimoji="1" lang="zh-CN" altLang="en-US" sz="2800" b="1" dirty="0">
                  <a:solidFill>
                    <a:schemeClr val="bg1"/>
                  </a:solidFill>
                  <a:latin typeface="+mn-ea"/>
                </a:rPr>
                <a:t>思想</a:t>
              </a:r>
              <a:endParaRPr kumimoji="1" lang="zh-CN" altLang="en-US" sz="28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cxnSp>
        <p:nvCxnSpPr>
          <p:cNvPr id="21" name="直接连接符 2244"/>
          <p:cNvCxnSpPr/>
          <p:nvPr/>
        </p:nvCxnSpPr>
        <p:spPr>
          <a:xfrm flipV="1">
            <a:off x="5366867" y="4850387"/>
            <a:ext cx="1426607" cy="10815"/>
          </a:xfrm>
          <a:prstGeom prst="line">
            <a:avLst/>
          </a:prstGeom>
          <a:ln w="88900" cap="flat" cmpd="sng">
            <a:solidFill>
              <a:schemeClr val="bg1"/>
            </a:solidFill>
            <a:prstDash val="solid"/>
            <a:headEnd type="none" w="med" len="med"/>
            <a:tailEnd type="triangle" w="med" len="med"/>
          </a:ln>
        </p:spPr>
      </p:cxnSp>
      <p:grpSp>
        <p:nvGrpSpPr>
          <p:cNvPr id="30" name="组 29"/>
          <p:cNvGrpSpPr/>
          <p:nvPr/>
        </p:nvGrpSpPr>
        <p:grpSpPr>
          <a:xfrm>
            <a:off x="1427251" y="3926575"/>
            <a:ext cx="3673712" cy="1869254"/>
            <a:chOff x="1427251" y="3926575"/>
            <a:chExt cx="3673712" cy="1869254"/>
          </a:xfrm>
        </p:grpSpPr>
        <p:sp>
          <p:nvSpPr>
            <p:cNvPr id="22" name="椭圆 21"/>
            <p:cNvSpPr/>
            <p:nvPr/>
          </p:nvSpPr>
          <p:spPr>
            <a:xfrm>
              <a:off x="1427251" y="3926575"/>
              <a:ext cx="3673712" cy="1869254"/>
            </a:xfrm>
            <a:prstGeom prst="ellipse">
              <a:avLst/>
            </a:pr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943706" y="4373333"/>
              <a:ext cx="266561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从不同的角度</a:t>
              </a:r>
              <a:endParaRPr lang="en-US" altLang="zh-CN" sz="2800" b="1" dirty="0">
                <a:solidFill>
                  <a:schemeClr val="bg1"/>
                </a:solidFill>
                <a:latin typeface="+mn-ea"/>
              </a:endParaRPr>
            </a:p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思考问题</a:t>
              </a:r>
              <a:endParaRPr lang="zh-CN" altLang="en-US" sz="2800" dirty="0"/>
            </a:p>
          </p:txBody>
        </p:sp>
      </p:grpSp>
      <p:grpSp>
        <p:nvGrpSpPr>
          <p:cNvPr id="31" name="组 30"/>
          <p:cNvGrpSpPr/>
          <p:nvPr/>
        </p:nvGrpSpPr>
        <p:grpSpPr>
          <a:xfrm>
            <a:off x="7107628" y="4106856"/>
            <a:ext cx="1940767" cy="1757006"/>
            <a:chOff x="7107628" y="4106856"/>
            <a:chExt cx="1940767" cy="1757006"/>
          </a:xfrm>
        </p:grpSpPr>
        <p:sp>
          <p:nvSpPr>
            <p:cNvPr id="23" name="椭圆 22"/>
            <p:cNvSpPr/>
            <p:nvPr/>
          </p:nvSpPr>
          <p:spPr>
            <a:xfrm>
              <a:off x="7107628" y="4106856"/>
              <a:ext cx="1940767" cy="1757006"/>
            </a:xfrm>
            <a:prstGeom prst="ellipse">
              <a:avLst/>
            </a:prstGeom>
            <a:noFill/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7357994" y="4292861"/>
              <a:ext cx="1620957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优化解决</a:t>
              </a:r>
              <a:endParaRPr lang="en-US" altLang="zh-CN" sz="2800" b="1" dirty="0">
                <a:solidFill>
                  <a:schemeClr val="bg1"/>
                </a:solidFill>
                <a:latin typeface="+mn-ea"/>
              </a:endParaRPr>
            </a:p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问题的</a:t>
              </a:r>
              <a:endParaRPr lang="en-US" altLang="zh-CN" sz="2800" b="1" dirty="0">
                <a:solidFill>
                  <a:schemeClr val="bg1"/>
                </a:solidFill>
                <a:latin typeface="+mn-ea"/>
              </a:endParaRPr>
            </a:p>
            <a:p>
              <a:r>
                <a:rPr lang="zh-CN" altLang="en-US" sz="2800" b="1" dirty="0">
                  <a:solidFill>
                    <a:schemeClr val="bg1"/>
                  </a:solidFill>
                  <a:latin typeface="+mn-ea"/>
                </a:rPr>
                <a:t>方法</a:t>
              </a:r>
              <a:endParaRPr lang="zh-CN" altLang="en-US" sz="28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9" name="Text Box 22"/>
          <p:cNvSpPr txBox="1">
            <a:spLocks noChangeArrowheads="1"/>
          </p:cNvSpPr>
          <p:nvPr/>
        </p:nvSpPr>
        <p:spPr bwMode="auto">
          <a:xfrm>
            <a:off x="2611967" y="6092825"/>
            <a:ext cx="18473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2400" b="1" u="sng"/>
          </a:p>
        </p:txBody>
      </p:sp>
      <p:cxnSp>
        <p:nvCxnSpPr>
          <p:cNvPr id="5" name="直接连接符 14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819438" y="46964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00"/>
                </a:solidFill>
                <a:latin typeface="微软雅黑" charset="-122"/>
                <a:ea typeface="微软雅黑" charset="-122"/>
              </a:rPr>
              <a:t>布置作业</a:t>
            </a:r>
            <a:endParaRPr lang="zh-CN" altLang="en-US" sz="3200" b="1" dirty="0">
              <a:solidFill>
                <a:srgbClr val="FFFF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44811" y="2125362"/>
            <a:ext cx="397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b="1" dirty="0">
                <a:solidFill>
                  <a:schemeClr val="bg1"/>
                </a:solidFill>
                <a:latin typeface="+mn-ea"/>
              </a:rPr>
              <a:t>课本</a:t>
            </a:r>
            <a:r>
              <a:rPr kumimoji="1" lang="en-US" altLang="zh-CN" sz="4000" b="1" dirty="0">
                <a:solidFill>
                  <a:schemeClr val="bg1"/>
                </a:solidFill>
                <a:latin typeface="+mn-ea"/>
                <a:cs typeface="Times New Roman" charset="0"/>
              </a:rPr>
              <a:t>105</a:t>
            </a:r>
            <a:r>
              <a:rPr kumimoji="1" lang="zh-CN" altLang="en-US" sz="4000" b="1" dirty="0">
                <a:solidFill>
                  <a:schemeClr val="bg1"/>
                </a:solidFill>
                <a:latin typeface="+mn-ea"/>
              </a:rPr>
              <a:t>页活动</a:t>
            </a:r>
            <a:r>
              <a:rPr kumimoji="1" lang="en-US" altLang="zh-CN" sz="4000" b="1" dirty="0">
                <a:solidFill>
                  <a:schemeClr val="bg1"/>
                </a:solidFill>
                <a:latin typeface="+mn-ea"/>
                <a:cs typeface="Times New Roman" charset="0"/>
              </a:rPr>
              <a:t>2</a:t>
            </a:r>
            <a:endParaRPr kumimoji="1" lang="zh-CN" altLang="en-US" sz="4000" b="1" dirty="0">
              <a:solidFill>
                <a:schemeClr val="bg1"/>
              </a:solidFill>
              <a:latin typeface="+mn-ea"/>
              <a:cs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/>
        </p:nvSpPr>
        <p:spPr>
          <a:xfrm>
            <a:off x="6170375" y="3047909"/>
            <a:ext cx="4787456" cy="1075231"/>
          </a:xfrm>
          <a:prstGeom prst="rect">
            <a:avLst/>
          </a:prstGeom>
          <a:noFill/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0808" rIns="60808">
            <a:spAutoFit/>
          </a:bodyPr>
          <a:lstStyle>
            <a:lvl1pPr algn="ctr">
              <a:defRPr sz="5400">
                <a:solidFill>
                  <a:srgbClr val="B61C22"/>
                </a:solidFill>
                <a:latin typeface="微软雅黑" charset="-122"/>
                <a:ea typeface="微软雅黑" charset="-122"/>
                <a:cs typeface="微软雅黑" charset="-122"/>
                <a:sym typeface="微软雅黑" charset="-12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385" dirty="0">
                <a:solidFill>
                  <a:srgbClr val="FF9933"/>
                </a:solidFill>
              </a:rPr>
              <a:t>THANKS</a:t>
            </a:r>
            <a:endParaRPr sz="6385" dirty="0">
              <a:solidFill>
                <a:srgbClr val="FF9933"/>
              </a:solidFill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5747568" y="2775786"/>
            <a:ext cx="941939" cy="1075231"/>
          </a:xfrm>
          <a:prstGeom prst="rect">
            <a:avLst/>
          </a:prstGeom>
          <a:noFill/>
          <a:ln w="12700">
            <a:miter lim="400000"/>
          </a:ln>
        </p:spPr>
        <p:txBody>
          <a:bodyPr wrap="none" lIns="60808" rIns="60808">
            <a:spAutoFit/>
          </a:bodyPr>
          <a:lstStyle>
            <a:lvl1pPr>
              <a:defRPr sz="6600">
                <a:solidFill>
                  <a:srgbClr val="B61C22"/>
                </a:solidFill>
                <a:latin typeface="微软雅黑" charset="-122"/>
                <a:ea typeface="微软雅黑" charset="-122"/>
                <a:cs typeface="微软雅黑" charset="-122"/>
                <a:sym typeface="微软雅黑" charset="-12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385" dirty="0">
                <a:solidFill>
                  <a:srgbClr val="FF9933"/>
                </a:solidFill>
              </a:rPr>
              <a:t>“</a:t>
            </a:r>
            <a:endParaRPr sz="6385" dirty="0">
              <a:solidFill>
                <a:srgbClr val="FF9933"/>
              </a:solidFill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10487075" y="2775788"/>
            <a:ext cx="941939" cy="1075231"/>
          </a:xfrm>
          <a:prstGeom prst="rect">
            <a:avLst/>
          </a:prstGeom>
          <a:noFill/>
          <a:ln w="12700">
            <a:miter lim="400000"/>
          </a:ln>
        </p:spPr>
        <p:txBody>
          <a:bodyPr wrap="none" lIns="60808" rIns="60808">
            <a:spAutoFit/>
          </a:bodyPr>
          <a:lstStyle>
            <a:lvl1pPr>
              <a:defRPr sz="6600">
                <a:solidFill>
                  <a:srgbClr val="B61C22"/>
                </a:solidFill>
                <a:latin typeface="微软雅黑" charset="-122"/>
                <a:ea typeface="微软雅黑" charset="-122"/>
                <a:cs typeface="微软雅黑" charset="-122"/>
                <a:sym typeface="微软雅黑" charset="-12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385" dirty="0">
                <a:solidFill>
                  <a:srgbClr val="FF9933"/>
                </a:solidFill>
              </a:rPr>
              <a:t>”</a:t>
            </a:r>
            <a:endParaRPr sz="6385" dirty="0">
              <a:solidFill>
                <a:srgbClr val="FF9933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72" y="1613904"/>
            <a:ext cx="3564491" cy="35644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Box 6"/>
          <p:cNvSpPr>
            <a:spLocks noChangeArrowheads="1"/>
          </p:cNvSpPr>
          <p:nvPr/>
        </p:nvSpPr>
        <p:spPr bwMode="auto">
          <a:xfrm>
            <a:off x="655093" y="953321"/>
            <a:ext cx="10972800" cy="160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    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某学校计划在总费用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2300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元的限额内，租用汽车送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234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名学生和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名教师集体外出活动，每辆汽车上至少要有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名教师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．</a:t>
            </a:r>
            <a:endParaRPr lang="en-US" altLang="zh-CN" sz="2800" b="1" dirty="0">
              <a:solidFill>
                <a:schemeClr val="bg1"/>
              </a:solidFill>
              <a:latin typeface="+mn-ea"/>
            </a:endParaRPr>
          </a:p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    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现在有甲、乙两种大客车，它们的载客量和租金如下表：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055" name="Group 7"/>
          <p:cNvGrpSpPr/>
          <p:nvPr/>
        </p:nvGrpSpPr>
        <p:grpSpPr bwMode="auto">
          <a:xfrm>
            <a:off x="1458554" y="3077142"/>
            <a:ext cx="7920038" cy="1303338"/>
            <a:chOff x="420" y="2118"/>
            <a:chExt cx="4989" cy="821"/>
          </a:xfrm>
          <a:solidFill>
            <a:srgbClr val="0066CC"/>
          </a:solidFill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420" y="2118"/>
              <a:ext cx="2787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indent="2667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zh-CN" sz="2800" b="1">
                <a:latin typeface="Times New Roman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3207" y="2118"/>
              <a:ext cx="1174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甲种客车</a:t>
              </a:r>
              <a:endParaRPr lang="zh-CN" altLang="en-US" sz="28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4381" y="2118"/>
              <a:ext cx="1028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800" b="1">
                  <a:solidFill>
                    <a:schemeClr val="bg1"/>
                  </a:solidFill>
                  <a:latin typeface="Times New Roman" charset="0"/>
                </a:rPr>
                <a:t>乙种客车</a:t>
              </a:r>
              <a:endParaRPr lang="zh-CN" altLang="en-US" sz="2800" b="1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420" y="2387"/>
              <a:ext cx="2787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载客量（单位：人</a:t>
              </a:r>
              <a:r>
                <a:rPr lang="en-US" altLang="zh-CN" sz="2800" b="1" dirty="0">
                  <a:solidFill>
                    <a:schemeClr val="bg1"/>
                  </a:solidFill>
                  <a:latin typeface="宋体" charset="-122"/>
                </a:rPr>
                <a:t>/</a:t>
              </a: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辆）</a:t>
              </a:r>
              <a:endParaRPr lang="zh-CN" altLang="en-US" sz="28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207" y="2387"/>
              <a:ext cx="1174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45</a:t>
              </a:r>
              <a:endParaRPr lang="zh-CN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4381" y="2387"/>
              <a:ext cx="1028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30</a:t>
              </a:r>
              <a:endParaRPr lang="zh-CN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420" y="2670"/>
              <a:ext cx="2787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租金（单位：元</a:t>
              </a:r>
              <a:r>
                <a:rPr lang="en-US" altLang="zh-CN" sz="2800" b="1" dirty="0">
                  <a:solidFill>
                    <a:schemeClr val="bg1"/>
                  </a:solidFill>
                  <a:latin typeface="宋体" charset="-122"/>
                </a:rPr>
                <a:t>/</a:t>
              </a: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辆）</a:t>
              </a:r>
              <a:endParaRPr lang="zh-CN" altLang="en-US" sz="28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3207" y="2670"/>
              <a:ext cx="1174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400</a:t>
              </a:r>
              <a:endParaRPr lang="zh-CN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4381" y="2670"/>
              <a:ext cx="1028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280</a:t>
              </a:r>
              <a:endParaRPr lang="zh-CN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65" name="Line 14"/>
            <p:cNvSpPr>
              <a:spLocks noChangeShapeType="1"/>
            </p:cNvSpPr>
            <p:nvPr/>
          </p:nvSpPr>
          <p:spPr bwMode="auto">
            <a:xfrm>
              <a:off x="3207" y="2118"/>
              <a:ext cx="0" cy="821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" name="Line 15"/>
            <p:cNvSpPr>
              <a:spLocks noChangeShapeType="1"/>
            </p:cNvSpPr>
            <p:nvPr/>
          </p:nvSpPr>
          <p:spPr bwMode="auto">
            <a:xfrm>
              <a:off x="4381" y="2118"/>
              <a:ext cx="0" cy="821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" name="Line 16"/>
            <p:cNvSpPr>
              <a:spLocks noChangeShapeType="1"/>
            </p:cNvSpPr>
            <p:nvPr/>
          </p:nvSpPr>
          <p:spPr bwMode="auto">
            <a:xfrm>
              <a:off x="420" y="2387"/>
              <a:ext cx="4989" cy="0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68" name="Line 17"/>
            <p:cNvSpPr>
              <a:spLocks noChangeShapeType="1"/>
            </p:cNvSpPr>
            <p:nvPr/>
          </p:nvSpPr>
          <p:spPr bwMode="auto">
            <a:xfrm>
              <a:off x="420" y="2670"/>
              <a:ext cx="4989" cy="0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9" name="Line 20"/>
            <p:cNvSpPr>
              <a:spLocks noChangeShapeType="1"/>
            </p:cNvSpPr>
            <p:nvPr/>
          </p:nvSpPr>
          <p:spPr bwMode="auto">
            <a:xfrm>
              <a:off x="420" y="2118"/>
              <a:ext cx="4989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0" name="Line 18"/>
            <p:cNvSpPr>
              <a:spLocks noChangeShapeType="1"/>
            </p:cNvSpPr>
            <p:nvPr/>
          </p:nvSpPr>
          <p:spPr bwMode="auto">
            <a:xfrm>
              <a:off x="420" y="2118"/>
              <a:ext cx="0" cy="821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1" name="Line 19"/>
            <p:cNvSpPr>
              <a:spLocks noChangeShapeType="1"/>
            </p:cNvSpPr>
            <p:nvPr/>
          </p:nvSpPr>
          <p:spPr bwMode="auto">
            <a:xfrm>
              <a:off x="5409" y="2118"/>
              <a:ext cx="0" cy="821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2" name="Line 21"/>
            <p:cNvSpPr>
              <a:spLocks noChangeShapeType="1"/>
            </p:cNvSpPr>
            <p:nvPr/>
          </p:nvSpPr>
          <p:spPr bwMode="auto">
            <a:xfrm>
              <a:off x="420" y="2939"/>
              <a:ext cx="4989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1116835" y="4712266"/>
            <a:ext cx="6109365" cy="10402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）共需租多少辆汽车？</a:t>
            </a:r>
            <a:endParaRPr lang="en-US" altLang="zh-CN" sz="2800" b="1" dirty="0">
              <a:solidFill>
                <a:schemeClr val="bg1"/>
              </a:solidFill>
              <a:latin typeface="+mn-ea"/>
            </a:endParaRPr>
          </a:p>
          <a:p>
            <a:pPr>
              <a:spcBef>
                <a:spcPct val="20000"/>
              </a:spcBef>
            </a:pPr>
            <a:r>
              <a:rPr lang="zh-CN" altLang="zh-CN" sz="2800" b="1" dirty="0">
                <a:solidFill>
                  <a:schemeClr val="bg1"/>
                </a:solidFill>
                <a:latin typeface="+mn-ea"/>
                <a:cs typeface="Times New Roman" charset="0"/>
              </a:rPr>
              <a:t>（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  <a:cs typeface="Times New Roman" charset="0"/>
              </a:rPr>
              <a:t>）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规划出最节省费用的租车方案</a:t>
            </a:r>
            <a:r>
              <a:rPr lang="zh-CN" altLang="en-US" sz="2800" b="1" dirty="0">
                <a:solidFill>
                  <a:schemeClr val="bg1"/>
                </a:solidFill>
                <a:latin typeface="Times New Roman" charset="0"/>
              </a:rPr>
              <a:t>．</a:t>
            </a:r>
            <a:endParaRPr lang="en-US" altLang="zh-CN" sz="2800" b="1" dirty="0">
              <a:solidFill>
                <a:schemeClr val="bg1"/>
              </a:solidFill>
              <a:latin typeface="Times New Roman" charset="0"/>
            </a:endParaRPr>
          </a:p>
        </p:txBody>
      </p:sp>
      <p:cxnSp>
        <p:nvCxnSpPr>
          <p:cNvPr id="25" name="直接连接符 14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819436" y="46964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00"/>
                </a:solidFill>
                <a:latin typeface="微软雅黑" charset="-122"/>
                <a:ea typeface="微软雅黑" charset="-122"/>
              </a:rPr>
              <a:t>呈现问题</a:t>
            </a:r>
            <a:endParaRPr lang="zh-CN" altLang="en-US" sz="3200" b="1" dirty="0">
              <a:solidFill>
                <a:srgbClr val="FFFF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9467493" y="4894703"/>
            <a:ext cx="1996626" cy="1274085"/>
          </a:xfrm>
          <a:prstGeom prst="wedgeRoundRectCallout">
            <a:avLst>
              <a:gd name="adj1" fmla="val -18144"/>
              <a:gd name="adj2" fmla="val -48490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课本</a:t>
            </a:r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103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页问题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+mn-ea"/>
              </a:rPr>
              <a:t>)</a:t>
            </a:r>
            <a:endParaRPr lang="zh-CN" altLang="en-US" sz="2800" b="1" dirty="0">
              <a:solidFill>
                <a:srgbClr val="FF0000"/>
              </a:solidFill>
              <a:latin typeface="Times New Roman" charset="0"/>
            </a:endParaRPr>
          </a:p>
          <a:p>
            <a:pPr algn="ctr"/>
            <a:endParaRPr kumimoji="1"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childTnLst>
                                    <p:set>
                                      <p:cBhvr additive="base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childTnLst>
                                    <p:set>
                                      <p:cBhvr additive="base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Box 6"/>
          <p:cNvSpPr>
            <a:spLocks noChangeArrowheads="1"/>
          </p:cNvSpPr>
          <p:nvPr/>
        </p:nvSpPr>
        <p:spPr bwMode="auto">
          <a:xfrm>
            <a:off x="655093" y="953321"/>
            <a:ext cx="10972800" cy="160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    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某学校计划在总费用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2300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元的限额内，租用汽车送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234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名学生和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名教师集体外出活动，每辆汽车上至少要有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名教师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．</a:t>
            </a:r>
            <a:endParaRPr lang="en-US" altLang="zh-CN" sz="2800" b="1" dirty="0">
              <a:solidFill>
                <a:schemeClr val="bg1"/>
              </a:solidFill>
              <a:latin typeface="+mn-ea"/>
            </a:endParaRPr>
          </a:p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    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现在有甲、乙两种大客车，它们的载客量和租金如下表：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055" name="Group 7"/>
          <p:cNvGrpSpPr/>
          <p:nvPr/>
        </p:nvGrpSpPr>
        <p:grpSpPr bwMode="auto">
          <a:xfrm>
            <a:off x="1458554" y="3077142"/>
            <a:ext cx="7920038" cy="1303338"/>
            <a:chOff x="420" y="2118"/>
            <a:chExt cx="4989" cy="821"/>
          </a:xfrm>
          <a:solidFill>
            <a:srgbClr val="0066CC"/>
          </a:solidFill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420" y="2118"/>
              <a:ext cx="2787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indent="2667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zh-CN" sz="2800" b="1">
                <a:latin typeface="Times New Roman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3207" y="2118"/>
              <a:ext cx="1174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甲种客车</a:t>
              </a:r>
              <a:endParaRPr lang="zh-CN" altLang="en-US" sz="28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4381" y="2118"/>
              <a:ext cx="1028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800" b="1">
                  <a:solidFill>
                    <a:schemeClr val="bg1"/>
                  </a:solidFill>
                  <a:latin typeface="Times New Roman" charset="0"/>
                </a:rPr>
                <a:t>乙种客车</a:t>
              </a:r>
              <a:endParaRPr lang="zh-CN" altLang="en-US" sz="2800" b="1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420" y="2387"/>
              <a:ext cx="2787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载客量（单位：人</a:t>
              </a:r>
              <a:r>
                <a:rPr lang="en-US" altLang="zh-CN" sz="2800" b="1" dirty="0">
                  <a:solidFill>
                    <a:schemeClr val="bg1"/>
                  </a:solidFill>
                  <a:latin typeface="宋体" charset="-122"/>
                </a:rPr>
                <a:t>/</a:t>
              </a: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辆）</a:t>
              </a:r>
              <a:endParaRPr lang="zh-CN" altLang="en-US" sz="28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207" y="2387"/>
              <a:ext cx="1174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45</a:t>
              </a:r>
              <a:endParaRPr lang="zh-CN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4381" y="2387"/>
              <a:ext cx="1028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30</a:t>
              </a:r>
              <a:endParaRPr lang="zh-CN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420" y="2670"/>
              <a:ext cx="2787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租金（单位：元</a:t>
              </a:r>
              <a:r>
                <a:rPr lang="en-US" altLang="zh-CN" sz="2800" b="1" dirty="0">
                  <a:solidFill>
                    <a:schemeClr val="bg1"/>
                  </a:solidFill>
                  <a:latin typeface="宋体" charset="-122"/>
                </a:rPr>
                <a:t>/</a:t>
              </a: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辆）</a:t>
              </a:r>
              <a:endParaRPr lang="zh-CN" altLang="en-US" sz="28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3207" y="2670"/>
              <a:ext cx="1174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400</a:t>
              </a:r>
              <a:endParaRPr lang="zh-CN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4381" y="2670"/>
              <a:ext cx="1028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280</a:t>
              </a:r>
              <a:endParaRPr lang="zh-CN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65" name="Line 14"/>
            <p:cNvSpPr>
              <a:spLocks noChangeShapeType="1"/>
            </p:cNvSpPr>
            <p:nvPr/>
          </p:nvSpPr>
          <p:spPr bwMode="auto">
            <a:xfrm>
              <a:off x="3207" y="2118"/>
              <a:ext cx="0" cy="821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" name="Line 15"/>
            <p:cNvSpPr>
              <a:spLocks noChangeShapeType="1"/>
            </p:cNvSpPr>
            <p:nvPr/>
          </p:nvSpPr>
          <p:spPr bwMode="auto">
            <a:xfrm>
              <a:off x="4381" y="2118"/>
              <a:ext cx="0" cy="821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" name="Line 16"/>
            <p:cNvSpPr>
              <a:spLocks noChangeShapeType="1"/>
            </p:cNvSpPr>
            <p:nvPr/>
          </p:nvSpPr>
          <p:spPr bwMode="auto">
            <a:xfrm>
              <a:off x="420" y="2387"/>
              <a:ext cx="4989" cy="0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68" name="Line 17"/>
            <p:cNvSpPr>
              <a:spLocks noChangeShapeType="1"/>
            </p:cNvSpPr>
            <p:nvPr/>
          </p:nvSpPr>
          <p:spPr bwMode="auto">
            <a:xfrm>
              <a:off x="420" y="2670"/>
              <a:ext cx="4989" cy="0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9" name="Line 20"/>
            <p:cNvSpPr>
              <a:spLocks noChangeShapeType="1"/>
            </p:cNvSpPr>
            <p:nvPr/>
          </p:nvSpPr>
          <p:spPr bwMode="auto">
            <a:xfrm>
              <a:off x="420" y="2118"/>
              <a:ext cx="4989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0" name="Line 18"/>
            <p:cNvSpPr>
              <a:spLocks noChangeShapeType="1"/>
            </p:cNvSpPr>
            <p:nvPr/>
          </p:nvSpPr>
          <p:spPr bwMode="auto">
            <a:xfrm>
              <a:off x="420" y="2118"/>
              <a:ext cx="0" cy="821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1" name="Line 19"/>
            <p:cNvSpPr>
              <a:spLocks noChangeShapeType="1"/>
            </p:cNvSpPr>
            <p:nvPr/>
          </p:nvSpPr>
          <p:spPr bwMode="auto">
            <a:xfrm>
              <a:off x="5409" y="2118"/>
              <a:ext cx="0" cy="821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2" name="Line 21"/>
            <p:cNvSpPr>
              <a:spLocks noChangeShapeType="1"/>
            </p:cNvSpPr>
            <p:nvPr/>
          </p:nvSpPr>
          <p:spPr bwMode="auto">
            <a:xfrm>
              <a:off x="420" y="2939"/>
              <a:ext cx="4989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25" name="直接连接符 14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819436" y="46964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00"/>
                </a:solidFill>
                <a:latin typeface="微软雅黑" charset="-122"/>
                <a:ea typeface="微软雅黑" charset="-122"/>
              </a:rPr>
              <a:t>分析问题</a:t>
            </a:r>
            <a:endParaRPr lang="zh-CN" altLang="en-US" sz="3200" b="1" dirty="0">
              <a:solidFill>
                <a:srgbClr val="FFFF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369287" y="4807517"/>
            <a:ext cx="5750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问题</a:t>
            </a:r>
            <a:r>
              <a:rPr lang="en-US" altLang="zh-CN" sz="2800" b="1" dirty="0">
                <a:solidFill>
                  <a:srgbClr val="FFFF00"/>
                </a:solidFill>
                <a:latin typeface="+mn-ea"/>
              </a:rPr>
              <a:t>1:</a:t>
            </a:r>
            <a:r>
              <a:rPr lang="zh-CN" altLang="zh-CN" sz="2800" b="1" dirty="0">
                <a:solidFill>
                  <a:srgbClr val="FFFF00"/>
                </a:solidFill>
                <a:latin typeface="+mn-ea"/>
              </a:rPr>
              <a:t>题目中一共有多少人乘车？ </a:t>
            </a:r>
            <a:endParaRPr lang="zh-CN" altLang="en-US" sz="2800" b="1" dirty="0">
              <a:solidFill>
                <a:srgbClr val="FFFF0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Box 6"/>
          <p:cNvSpPr>
            <a:spLocks noChangeArrowheads="1"/>
          </p:cNvSpPr>
          <p:nvPr/>
        </p:nvSpPr>
        <p:spPr bwMode="auto">
          <a:xfrm>
            <a:off x="655093" y="953321"/>
            <a:ext cx="10972800" cy="160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    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某学校计划在总费用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2300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元的限额内，租用汽车送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234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名学生和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名教师集体外出活动，每辆汽车上至少要有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名教师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．</a:t>
            </a:r>
            <a:endParaRPr lang="en-US" altLang="zh-CN" sz="2800" b="1" dirty="0">
              <a:solidFill>
                <a:schemeClr val="bg1"/>
              </a:solidFill>
              <a:latin typeface="+mn-ea"/>
            </a:endParaRPr>
          </a:p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    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现在有甲、乙两种大客车，它们的载客量和租金如下表：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055" name="Group 7"/>
          <p:cNvGrpSpPr/>
          <p:nvPr/>
        </p:nvGrpSpPr>
        <p:grpSpPr bwMode="auto">
          <a:xfrm>
            <a:off x="1458554" y="3077142"/>
            <a:ext cx="7920038" cy="1303338"/>
            <a:chOff x="420" y="2118"/>
            <a:chExt cx="4989" cy="821"/>
          </a:xfrm>
          <a:solidFill>
            <a:srgbClr val="0066CC"/>
          </a:solidFill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420" y="2118"/>
              <a:ext cx="2787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indent="2667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zh-CN" sz="2800" b="1">
                <a:latin typeface="Times New Roman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3207" y="2118"/>
              <a:ext cx="1174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甲种客车</a:t>
              </a:r>
              <a:endParaRPr lang="zh-CN" altLang="en-US" sz="28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4381" y="2118"/>
              <a:ext cx="1028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800" b="1">
                  <a:solidFill>
                    <a:schemeClr val="bg1"/>
                  </a:solidFill>
                  <a:latin typeface="Times New Roman" charset="0"/>
                </a:rPr>
                <a:t>乙种客车</a:t>
              </a:r>
              <a:endParaRPr lang="zh-CN" altLang="en-US" sz="2800" b="1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420" y="2387"/>
              <a:ext cx="2787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载客量（单位：人</a:t>
              </a:r>
              <a:r>
                <a:rPr lang="en-US" altLang="zh-CN" sz="2800" b="1" dirty="0">
                  <a:solidFill>
                    <a:schemeClr val="bg1"/>
                  </a:solidFill>
                  <a:latin typeface="宋体" charset="-122"/>
                </a:rPr>
                <a:t>/</a:t>
              </a: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辆）</a:t>
              </a:r>
              <a:endParaRPr lang="zh-CN" altLang="en-US" sz="28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207" y="2387"/>
              <a:ext cx="1174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45</a:t>
              </a:r>
              <a:endParaRPr lang="zh-CN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4381" y="2387"/>
              <a:ext cx="1028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30</a:t>
              </a:r>
              <a:endParaRPr lang="zh-CN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420" y="2670"/>
              <a:ext cx="2787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租金（单位：元</a:t>
              </a:r>
              <a:r>
                <a:rPr lang="en-US" altLang="zh-CN" sz="2800" b="1" dirty="0">
                  <a:solidFill>
                    <a:schemeClr val="bg1"/>
                  </a:solidFill>
                  <a:latin typeface="宋体" charset="-122"/>
                </a:rPr>
                <a:t>/</a:t>
              </a: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辆）</a:t>
              </a:r>
              <a:endParaRPr lang="zh-CN" altLang="en-US" sz="28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3207" y="2670"/>
              <a:ext cx="1174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400</a:t>
              </a:r>
              <a:endParaRPr lang="zh-CN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4381" y="2670"/>
              <a:ext cx="1028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280</a:t>
              </a:r>
              <a:endParaRPr lang="zh-CN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65" name="Line 14"/>
            <p:cNvSpPr>
              <a:spLocks noChangeShapeType="1"/>
            </p:cNvSpPr>
            <p:nvPr/>
          </p:nvSpPr>
          <p:spPr bwMode="auto">
            <a:xfrm>
              <a:off x="3207" y="2118"/>
              <a:ext cx="0" cy="821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" name="Line 15"/>
            <p:cNvSpPr>
              <a:spLocks noChangeShapeType="1"/>
            </p:cNvSpPr>
            <p:nvPr/>
          </p:nvSpPr>
          <p:spPr bwMode="auto">
            <a:xfrm>
              <a:off x="4381" y="2118"/>
              <a:ext cx="0" cy="821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" name="Line 16"/>
            <p:cNvSpPr>
              <a:spLocks noChangeShapeType="1"/>
            </p:cNvSpPr>
            <p:nvPr/>
          </p:nvSpPr>
          <p:spPr bwMode="auto">
            <a:xfrm>
              <a:off x="420" y="2387"/>
              <a:ext cx="4989" cy="0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68" name="Line 17"/>
            <p:cNvSpPr>
              <a:spLocks noChangeShapeType="1"/>
            </p:cNvSpPr>
            <p:nvPr/>
          </p:nvSpPr>
          <p:spPr bwMode="auto">
            <a:xfrm>
              <a:off x="420" y="2670"/>
              <a:ext cx="4989" cy="0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9" name="Line 20"/>
            <p:cNvSpPr>
              <a:spLocks noChangeShapeType="1"/>
            </p:cNvSpPr>
            <p:nvPr/>
          </p:nvSpPr>
          <p:spPr bwMode="auto">
            <a:xfrm>
              <a:off x="420" y="2118"/>
              <a:ext cx="4989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0" name="Line 18"/>
            <p:cNvSpPr>
              <a:spLocks noChangeShapeType="1"/>
            </p:cNvSpPr>
            <p:nvPr/>
          </p:nvSpPr>
          <p:spPr bwMode="auto">
            <a:xfrm>
              <a:off x="420" y="2118"/>
              <a:ext cx="0" cy="821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1" name="Line 19"/>
            <p:cNvSpPr>
              <a:spLocks noChangeShapeType="1"/>
            </p:cNvSpPr>
            <p:nvPr/>
          </p:nvSpPr>
          <p:spPr bwMode="auto">
            <a:xfrm>
              <a:off x="5409" y="2118"/>
              <a:ext cx="0" cy="821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2" name="Line 21"/>
            <p:cNvSpPr>
              <a:spLocks noChangeShapeType="1"/>
            </p:cNvSpPr>
            <p:nvPr/>
          </p:nvSpPr>
          <p:spPr bwMode="auto">
            <a:xfrm>
              <a:off x="420" y="2939"/>
              <a:ext cx="4989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25" name="直接连接符 14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819436" y="46964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00"/>
                </a:solidFill>
                <a:latin typeface="微软雅黑" charset="-122"/>
                <a:ea typeface="微软雅黑" charset="-122"/>
              </a:rPr>
              <a:t>分析问题</a:t>
            </a:r>
            <a:endParaRPr lang="zh-CN" altLang="en-US" sz="3200" b="1" dirty="0">
              <a:solidFill>
                <a:srgbClr val="FFFF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313410" y="4807517"/>
            <a:ext cx="10238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问题</a:t>
            </a:r>
            <a:r>
              <a:rPr lang="en-US" altLang="zh-CN" sz="2800" b="1" dirty="0">
                <a:solidFill>
                  <a:srgbClr val="FFFF00"/>
                </a:solidFill>
                <a:latin typeface="+mn-ea"/>
              </a:rPr>
              <a:t>2: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“</a:t>
            </a:r>
            <a:r>
              <a:rPr lang="zh-CN" altLang="zh-CN" sz="2800" b="1" dirty="0">
                <a:solidFill>
                  <a:srgbClr val="FFFF00"/>
                </a:solidFill>
                <a:latin typeface="+mn-ea"/>
              </a:rPr>
              <a:t>每辆汽车上至少一名教师”这句话你是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怎么</a:t>
            </a:r>
            <a:r>
              <a:rPr lang="zh-CN" altLang="zh-CN" sz="2800" b="1" dirty="0">
                <a:solidFill>
                  <a:srgbClr val="FFFF00"/>
                </a:solidFill>
                <a:latin typeface="+mn-ea"/>
              </a:rPr>
              <a:t>理解的</a:t>
            </a:r>
            <a:r>
              <a:rPr lang="en-US" altLang="zh-CN" sz="2800" b="1" dirty="0">
                <a:solidFill>
                  <a:srgbClr val="FFFF00"/>
                </a:solidFill>
                <a:latin typeface="+mn-ea"/>
              </a:rPr>
              <a:t>?</a:t>
            </a:r>
            <a:r>
              <a:rPr lang="zh-CN" altLang="zh-CN" sz="2800" b="1" dirty="0">
                <a:solidFill>
                  <a:srgbClr val="FFFF00"/>
                </a:solidFill>
                <a:latin typeface="+mn-ea"/>
              </a:rPr>
              <a:t> </a:t>
            </a:r>
            <a:endParaRPr lang="zh-CN" altLang="en-US" sz="2800" b="1" dirty="0">
              <a:solidFill>
                <a:srgbClr val="FFFF0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Box 6"/>
          <p:cNvSpPr>
            <a:spLocks noChangeArrowheads="1"/>
          </p:cNvSpPr>
          <p:nvPr/>
        </p:nvSpPr>
        <p:spPr bwMode="auto">
          <a:xfrm>
            <a:off x="655093" y="953321"/>
            <a:ext cx="10972800" cy="160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    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某学校计划在总费用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2300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元的限额内，租用汽车送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234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名学生和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名教师集体外出活动，每辆汽车上至少要有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名教师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．</a:t>
            </a:r>
            <a:endParaRPr lang="en-US" altLang="zh-CN" sz="2800" b="1" dirty="0">
              <a:solidFill>
                <a:schemeClr val="bg1"/>
              </a:solidFill>
              <a:latin typeface="+mn-ea"/>
            </a:endParaRPr>
          </a:p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    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现在有甲、乙两种大客车，它们的载客量和租金如下表：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055" name="Group 7"/>
          <p:cNvGrpSpPr/>
          <p:nvPr/>
        </p:nvGrpSpPr>
        <p:grpSpPr bwMode="auto">
          <a:xfrm>
            <a:off x="1458554" y="3077142"/>
            <a:ext cx="7920038" cy="1303338"/>
            <a:chOff x="420" y="2118"/>
            <a:chExt cx="4989" cy="821"/>
          </a:xfrm>
          <a:solidFill>
            <a:srgbClr val="0066CC"/>
          </a:solidFill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420" y="2118"/>
              <a:ext cx="2787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indent="2667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zh-CN" sz="2800" b="1">
                <a:latin typeface="Times New Roman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3207" y="2118"/>
              <a:ext cx="1174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甲种客车</a:t>
              </a:r>
              <a:endParaRPr lang="zh-CN" altLang="en-US" sz="28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4381" y="2118"/>
              <a:ext cx="1028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800" b="1">
                  <a:solidFill>
                    <a:schemeClr val="bg1"/>
                  </a:solidFill>
                  <a:latin typeface="Times New Roman" charset="0"/>
                </a:rPr>
                <a:t>乙种客车</a:t>
              </a:r>
              <a:endParaRPr lang="zh-CN" altLang="en-US" sz="2800" b="1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420" y="2387"/>
              <a:ext cx="2787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载客量（单位：人</a:t>
              </a:r>
              <a:r>
                <a:rPr lang="en-US" altLang="zh-CN" sz="2800" b="1" dirty="0">
                  <a:solidFill>
                    <a:schemeClr val="bg1"/>
                  </a:solidFill>
                  <a:latin typeface="宋体" charset="-122"/>
                </a:rPr>
                <a:t>/</a:t>
              </a: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辆）</a:t>
              </a:r>
              <a:endParaRPr lang="zh-CN" altLang="en-US" sz="28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207" y="2387"/>
              <a:ext cx="1174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45</a:t>
              </a:r>
              <a:endParaRPr lang="zh-CN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4381" y="2387"/>
              <a:ext cx="1028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30</a:t>
              </a:r>
              <a:endParaRPr lang="zh-CN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420" y="2670"/>
              <a:ext cx="2787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租金（单位：元</a:t>
              </a:r>
              <a:r>
                <a:rPr lang="en-US" altLang="zh-CN" sz="2800" b="1" dirty="0">
                  <a:solidFill>
                    <a:schemeClr val="bg1"/>
                  </a:solidFill>
                  <a:latin typeface="宋体" charset="-122"/>
                </a:rPr>
                <a:t>/</a:t>
              </a: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辆）</a:t>
              </a:r>
              <a:endParaRPr lang="zh-CN" altLang="en-US" sz="28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3207" y="2670"/>
              <a:ext cx="1174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400</a:t>
              </a:r>
              <a:endParaRPr lang="zh-CN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4381" y="2670"/>
              <a:ext cx="1028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280</a:t>
              </a:r>
              <a:endParaRPr lang="zh-CN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65" name="Line 14"/>
            <p:cNvSpPr>
              <a:spLocks noChangeShapeType="1"/>
            </p:cNvSpPr>
            <p:nvPr/>
          </p:nvSpPr>
          <p:spPr bwMode="auto">
            <a:xfrm>
              <a:off x="3207" y="2118"/>
              <a:ext cx="0" cy="821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" name="Line 15"/>
            <p:cNvSpPr>
              <a:spLocks noChangeShapeType="1"/>
            </p:cNvSpPr>
            <p:nvPr/>
          </p:nvSpPr>
          <p:spPr bwMode="auto">
            <a:xfrm>
              <a:off x="4381" y="2118"/>
              <a:ext cx="0" cy="821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" name="Line 16"/>
            <p:cNvSpPr>
              <a:spLocks noChangeShapeType="1"/>
            </p:cNvSpPr>
            <p:nvPr/>
          </p:nvSpPr>
          <p:spPr bwMode="auto">
            <a:xfrm>
              <a:off x="420" y="2387"/>
              <a:ext cx="4989" cy="0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68" name="Line 17"/>
            <p:cNvSpPr>
              <a:spLocks noChangeShapeType="1"/>
            </p:cNvSpPr>
            <p:nvPr/>
          </p:nvSpPr>
          <p:spPr bwMode="auto">
            <a:xfrm>
              <a:off x="420" y="2670"/>
              <a:ext cx="4989" cy="0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9" name="Line 20"/>
            <p:cNvSpPr>
              <a:spLocks noChangeShapeType="1"/>
            </p:cNvSpPr>
            <p:nvPr/>
          </p:nvSpPr>
          <p:spPr bwMode="auto">
            <a:xfrm>
              <a:off x="420" y="2118"/>
              <a:ext cx="4989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0" name="Line 18"/>
            <p:cNvSpPr>
              <a:spLocks noChangeShapeType="1"/>
            </p:cNvSpPr>
            <p:nvPr/>
          </p:nvSpPr>
          <p:spPr bwMode="auto">
            <a:xfrm>
              <a:off x="420" y="2118"/>
              <a:ext cx="0" cy="821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1" name="Line 19"/>
            <p:cNvSpPr>
              <a:spLocks noChangeShapeType="1"/>
            </p:cNvSpPr>
            <p:nvPr/>
          </p:nvSpPr>
          <p:spPr bwMode="auto">
            <a:xfrm>
              <a:off x="5409" y="2118"/>
              <a:ext cx="0" cy="821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2" name="Line 21"/>
            <p:cNvSpPr>
              <a:spLocks noChangeShapeType="1"/>
            </p:cNvSpPr>
            <p:nvPr/>
          </p:nvSpPr>
          <p:spPr bwMode="auto">
            <a:xfrm>
              <a:off x="420" y="2939"/>
              <a:ext cx="4989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25" name="直接连接符 14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819436" y="46964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00"/>
                </a:solidFill>
                <a:latin typeface="微软雅黑" charset="-122"/>
                <a:ea typeface="微软雅黑" charset="-122"/>
              </a:rPr>
              <a:t>分析问题</a:t>
            </a:r>
            <a:endParaRPr lang="zh-CN" altLang="en-US" sz="3200" b="1" dirty="0">
              <a:solidFill>
                <a:srgbClr val="FFFF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235154" y="4525371"/>
            <a:ext cx="1095684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问题</a:t>
            </a:r>
            <a:r>
              <a:rPr lang="en-US" altLang="zh-CN" sz="2800" b="1" dirty="0">
                <a:solidFill>
                  <a:srgbClr val="FFFF00"/>
                </a:solidFill>
                <a:latin typeface="+mn-ea"/>
              </a:rPr>
              <a:t>3: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从人数考虑，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  <a:sym typeface="Arial" charset="0"/>
              </a:rPr>
              <a:t>如果单独租甲种汽车需要多少辆？乙种汽车呢？</a:t>
            </a:r>
            <a:endParaRPr lang="zh-CN" altLang="en-US" sz="2800" b="1" dirty="0">
              <a:solidFill>
                <a:schemeClr val="bg1"/>
              </a:solidFill>
              <a:latin typeface="+mn-ea"/>
              <a:sym typeface="Arial" charset="0"/>
            </a:endParaRPr>
          </a:p>
        </p:txBody>
      </p:sp>
      <p:sp>
        <p:nvSpPr>
          <p:cNvPr id="28" name="文本框 9"/>
          <p:cNvSpPr>
            <a:spLocks noChangeArrowheads="1"/>
          </p:cNvSpPr>
          <p:nvPr/>
        </p:nvSpPr>
        <p:spPr bwMode="auto">
          <a:xfrm>
            <a:off x="1435827" y="6033494"/>
            <a:ext cx="44522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0" hangingPunct="0"/>
            <a:r>
              <a:rPr lang="zh-CN" altLang="en-US" sz="2800" b="1" dirty="0">
                <a:solidFill>
                  <a:schemeClr val="bg1"/>
                </a:solidFill>
                <a:latin typeface="+mn-ea"/>
                <a:ea typeface="+mn-ea"/>
              </a:rPr>
              <a:t>单独租甲种汽车需要</a:t>
            </a:r>
            <a:r>
              <a:rPr lang="zh-CN" alt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Arial" charset="0"/>
              </a:rPr>
              <a:t>6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ea typeface="+mn-ea"/>
                <a:sym typeface="Arial" charset="0"/>
              </a:rPr>
              <a:t>辆，</a:t>
            </a:r>
            <a:endParaRPr lang="zh-CN" altLang="en-US" sz="2400" b="1" dirty="0">
              <a:solidFill>
                <a:schemeClr val="bg1"/>
              </a:solidFill>
              <a:latin typeface="+mn-ea"/>
              <a:ea typeface="+mn-ea"/>
              <a:sym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矩形 28"/>
              <p:cNvSpPr/>
              <p:nvPr/>
            </p:nvSpPr>
            <p:spPr>
              <a:xfrm>
                <a:off x="2462174" y="5290178"/>
                <a:ext cx="2399311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240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÷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𝟒𝟓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altLang="zh-CN" sz="2800" b="1" i="1" smtClean="0">
                        <a:solidFill>
                          <a:schemeClr val="bg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𝟓</m:t>
                    </m:r>
                    <m:f>
                      <m:fPr>
                        <m:ctrlPr>
                          <a:rPr lang="bg-BG" altLang="zh-CN" sz="2800" b="1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𝟑</m:t>
                        </m:r>
                      </m:den>
                    </m:f>
                  </m:oMath>
                </a14:m>
                <a:endParaRPr lang="zh-CN" altLang="en-US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174" y="5290178"/>
                <a:ext cx="2399311" cy="714683"/>
              </a:xfrm>
              <a:prstGeom prst="rect">
                <a:avLst/>
              </a:prstGeom>
              <a:blipFill rotWithShape="0">
                <a:blip r:embed="rId1"/>
                <a:stretch>
                  <a:fillRect l="-5344" b="-94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矩形 29"/>
              <p:cNvSpPr/>
              <p:nvPr/>
            </p:nvSpPr>
            <p:spPr>
              <a:xfrm>
                <a:off x="5622381" y="5401670"/>
                <a:ext cx="218239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bg1"/>
                    </a:solidFill>
                    <a:latin typeface="Times New Roman" charset="0"/>
                    <a:ea typeface="Times New Roman" charset="0"/>
                    <a:cs typeface="Times New Roman" charset="0"/>
                  </a:rPr>
                  <a:t>240</a:t>
                </a:r>
                <a14:m>
                  <m:oMath xmlns:m="http://schemas.openxmlformats.org/officeDocument/2006/math">
                    <m:r>
                      <a:rPr lang="en-US" altLang="zh-CN" sz="2800" b="1">
                        <a:solidFill>
                          <a:schemeClr val="bg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÷</m:t>
                    </m:r>
                    <m:r>
                      <a:rPr lang="en-US" altLang="zh-CN" sz="2800" b="1">
                        <a:solidFill>
                          <a:schemeClr val="bg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𝟑𝟎</m:t>
                    </m:r>
                    <m:r>
                      <a:rPr lang="en-US" altLang="zh-CN" sz="2800" b="1">
                        <a:solidFill>
                          <a:schemeClr val="bg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=</m:t>
                    </m:r>
                    <m:r>
                      <a:rPr lang="en-US" altLang="zh-CN" sz="2800" b="1">
                        <a:solidFill>
                          <a:schemeClr val="bg1"/>
                        </a:solidFill>
                        <a:latin typeface="Cambria Math" charset="0"/>
                        <a:ea typeface="Times New Roman" charset="0"/>
                        <a:cs typeface="Times New Roman" charset="0"/>
                      </a:rPr>
                      <m:t>𝟖</m:t>
                    </m:r>
                  </m:oMath>
                </a14:m>
                <a:endParaRPr lang="zh-CN" altLang="en-US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381" y="5401670"/>
                <a:ext cx="2182392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5587" t="-11628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31" name="矩形 30"/>
          <p:cNvSpPr/>
          <p:nvPr/>
        </p:nvSpPr>
        <p:spPr>
          <a:xfrm>
            <a:off x="5464196" y="6062525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ea"/>
                <a:sym typeface="Arial" charset="0"/>
              </a:rPr>
              <a:t>单独租乙种汽车需要</a:t>
            </a:r>
            <a:r>
              <a:rPr lang="zh-CN" altLang="en-US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Arial" charset="0"/>
              </a:rPr>
              <a:t>8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sym typeface="Arial" charset="0"/>
              </a:rPr>
              <a:t>辆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  <a:sym typeface="Arial" charset="0"/>
              </a:rPr>
              <a:t>.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sym typeface="Arial" charset="0"/>
              </a:rPr>
              <a:t> 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Box 6"/>
          <p:cNvSpPr>
            <a:spLocks noChangeArrowheads="1"/>
          </p:cNvSpPr>
          <p:nvPr/>
        </p:nvSpPr>
        <p:spPr bwMode="auto">
          <a:xfrm>
            <a:off x="655093" y="953321"/>
            <a:ext cx="10972800" cy="160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    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某学校计划在总费用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2300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元的限额内，租用汽车送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234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名学生和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6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名教师集体外出活动，每辆汽车上至少要有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名教师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．</a:t>
            </a:r>
            <a:endParaRPr lang="en-US" altLang="zh-CN" sz="2800" b="1" dirty="0">
              <a:solidFill>
                <a:schemeClr val="bg1"/>
              </a:solidFill>
              <a:latin typeface="+mn-ea"/>
            </a:endParaRPr>
          </a:p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    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现在有甲、乙两种大客车，它们的载客量和租金如下表：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055" name="Group 7"/>
          <p:cNvGrpSpPr/>
          <p:nvPr/>
        </p:nvGrpSpPr>
        <p:grpSpPr bwMode="auto">
          <a:xfrm>
            <a:off x="1458554" y="3077142"/>
            <a:ext cx="7920038" cy="1303338"/>
            <a:chOff x="420" y="2118"/>
            <a:chExt cx="4989" cy="821"/>
          </a:xfrm>
          <a:solidFill>
            <a:srgbClr val="0066CC"/>
          </a:solidFill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420" y="2118"/>
              <a:ext cx="2787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indent="2667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zh-CN" sz="2800" b="1">
                <a:latin typeface="Times New Roman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3207" y="2118"/>
              <a:ext cx="1174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甲种客车</a:t>
              </a:r>
              <a:endParaRPr lang="zh-CN" altLang="en-US" sz="28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4381" y="2118"/>
              <a:ext cx="1028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800" b="1">
                  <a:solidFill>
                    <a:schemeClr val="bg1"/>
                  </a:solidFill>
                  <a:latin typeface="Times New Roman" charset="0"/>
                </a:rPr>
                <a:t>乙种客车</a:t>
              </a:r>
              <a:endParaRPr lang="zh-CN" altLang="en-US" sz="2800" b="1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420" y="2387"/>
              <a:ext cx="2787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载客量（单位：人</a:t>
              </a:r>
              <a:r>
                <a:rPr lang="en-US" altLang="zh-CN" sz="2800" b="1" dirty="0">
                  <a:solidFill>
                    <a:schemeClr val="bg1"/>
                  </a:solidFill>
                  <a:latin typeface="宋体" charset="-122"/>
                </a:rPr>
                <a:t>/</a:t>
              </a: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辆）</a:t>
              </a:r>
              <a:endParaRPr lang="zh-CN" altLang="en-US" sz="28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207" y="2387"/>
              <a:ext cx="1174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45</a:t>
              </a:r>
              <a:endParaRPr lang="zh-CN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4381" y="2387"/>
              <a:ext cx="1028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30</a:t>
              </a:r>
              <a:endParaRPr lang="zh-CN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420" y="2670"/>
              <a:ext cx="2787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租金（单位：元</a:t>
              </a:r>
              <a:r>
                <a:rPr lang="en-US" altLang="zh-CN" sz="2800" b="1" dirty="0">
                  <a:solidFill>
                    <a:schemeClr val="bg1"/>
                  </a:solidFill>
                  <a:latin typeface="宋体" charset="-122"/>
                </a:rPr>
                <a:t>/</a:t>
              </a: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辆）</a:t>
              </a:r>
              <a:endParaRPr lang="zh-CN" altLang="en-US" sz="28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3207" y="2670"/>
              <a:ext cx="1174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400</a:t>
              </a:r>
              <a:endParaRPr lang="zh-CN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4381" y="2670"/>
              <a:ext cx="1028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280</a:t>
              </a:r>
              <a:endParaRPr lang="zh-CN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65" name="Line 14"/>
            <p:cNvSpPr>
              <a:spLocks noChangeShapeType="1"/>
            </p:cNvSpPr>
            <p:nvPr/>
          </p:nvSpPr>
          <p:spPr bwMode="auto">
            <a:xfrm>
              <a:off x="3207" y="2118"/>
              <a:ext cx="0" cy="821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6" name="Line 15"/>
            <p:cNvSpPr>
              <a:spLocks noChangeShapeType="1"/>
            </p:cNvSpPr>
            <p:nvPr/>
          </p:nvSpPr>
          <p:spPr bwMode="auto">
            <a:xfrm>
              <a:off x="4381" y="2118"/>
              <a:ext cx="0" cy="821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7" name="Line 16"/>
            <p:cNvSpPr>
              <a:spLocks noChangeShapeType="1"/>
            </p:cNvSpPr>
            <p:nvPr/>
          </p:nvSpPr>
          <p:spPr bwMode="auto">
            <a:xfrm>
              <a:off x="420" y="2387"/>
              <a:ext cx="4989" cy="0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68" name="Line 17"/>
            <p:cNvSpPr>
              <a:spLocks noChangeShapeType="1"/>
            </p:cNvSpPr>
            <p:nvPr/>
          </p:nvSpPr>
          <p:spPr bwMode="auto">
            <a:xfrm>
              <a:off x="420" y="2670"/>
              <a:ext cx="4989" cy="0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69" name="Line 20"/>
            <p:cNvSpPr>
              <a:spLocks noChangeShapeType="1"/>
            </p:cNvSpPr>
            <p:nvPr/>
          </p:nvSpPr>
          <p:spPr bwMode="auto">
            <a:xfrm>
              <a:off x="420" y="2118"/>
              <a:ext cx="4989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0" name="Line 18"/>
            <p:cNvSpPr>
              <a:spLocks noChangeShapeType="1"/>
            </p:cNvSpPr>
            <p:nvPr/>
          </p:nvSpPr>
          <p:spPr bwMode="auto">
            <a:xfrm>
              <a:off x="420" y="2118"/>
              <a:ext cx="0" cy="821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1" name="Line 19"/>
            <p:cNvSpPr>
              <a:spLocks noChangeShapeType="1"/>
            </p:cNvSpPr>
            <p:nvPr/>
          </p:nvSpPr>
          <p:spPr bwMode="auto">
            <a:xfrm>
              <a:off x="5409" y="2118"/>
              <a:ext cx="0" cy="821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72" name="Line 21"/>
            <p:cNvSpPr>
              <a:spLocks noChangeShapeType="1"/>
            </p:cNvSpPr>
            <p:nvPr/>
          </p:nvSpPr>
          <p:spPr bwMode="auto">
            <a:xfrm>
              <a:off x="420" y="2939"/>
              <a:ext cx="4989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25" name="直接连接符 14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819436" y="46964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00"/>
                </a:solidFill>
                <a:latin typeface="微软雅黑" charset="-122"/>
                <a:ea typeface="微软雅黑" charset="-122"/>
              </a:rPr>
              <a:t>分析问题</a:t>
            </a:r>
            <a:endParaRPr lang="zh-CN" altLang="en-US" sz="3200" b="1" dirty="0">
              <a:solidFill>
                <a:srgbClr val="FFFF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301843" y="4535427"/>
            <a:ext cx="8802410" cy="637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问题</a:t>
            </a:r>
            <a:r>
              <a:rPr lang="en-US" altLang="zh-CN" sz="2800" b="1" dirty="0">
                <a:solidFill>
                  <a:srgbClr val="FFFF00"/>
                </a:solidFill>
                <a:latin typeface="+mn-ea"/>
              </a:rPr>
              <a:t>4: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  <a:sym typeface="Arial" charset="0"/>
              </a:rPr>
              <a:t>如果甲、乙都租，你能确定合租车辆的范围吗？</a:t>
            </a:r>
            <a:endParaRPr lang="zh-CN" altLang="en-US" sz="2800" b="1" dirty="0">
              <a:solidFill>
                <a:srgbClr val="FFFF00"/>
              </a:solidFill>
              <a:latin typeface="+mn-ea"/>
              <a:sym typeface="Arial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301843" y="5386269"/>
            <a:ext cx="3659505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ea"/>
                <a:sym typeface="Arial" charset="0"/>
              </a:rPr>
              <a:t>汽车总数不能小于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Arial" charset="0"/>
              </a:rPr>
              <a:t>6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sym typeface="Arial" charset="0"/>
              </a:rPr>
              <a:t>辆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  <a:sym typeface="Arial" charset="0"/>
              </a:rPr>
              <a:t>.</a:t>
            </a:r>
            <a:endParaRPr lang="en-US" altLang="zh-CN" sz="2800" b="1" dirty="0">
              <a:solidFill>
                <a:schemeClr val="bg1"/>
              </a:solidFill>
              <a:latin typeface="+mn-ea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文本框 4"/>
          <p:cNvSpPr>
            <a:spLocks noChangeArrowheads="1"/>
          </p:cNvSpPr>
          <p:nvPr/>
        </p:nvSpPr>
        <p:spPr bwMode="auto">
          <a:xfrm>
            <a:off x="966512" y="2171928"/>
            <a:ext cx="80540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SzPct val="100000"/>
              <a:buFont typeface="Arial" charset="0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800" b="1" dirty="0">
                <a:solidFill>
                  <a:schemeClr val="bg1"/>
                </a:solidFill>
                <a:latin typeface="+mn-ea"/>
                <a:ea typeface="+mn-ea"/>
              </a:rPr>
              <a:t>根据以上分析，我们从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  <a:ea typeface="+mn-ea"/>
              </a:rPr>
              <a:t>乘车人数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  <a:ea typeface="+mn-ea"/>
              </a:rPr>
              <a:t>的角度考虑：</a:t>
            </a:r>
            <a:endParaRPr lang="en-US" altLang="zh-CN" sz="28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14" name="直接连接符 14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819437" y="46964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00"/>
                </a:solidFill>
                <a:latin typeface="微软雅黑" charset="-122"/>
                <a:ea typeface="微软雅黑" charset="-122"/>
              </a:rPr>
              <a:t>解决问题</a:t>
            </a:r>
            <a:endParaRPr lang="zh-CN" altLang="en-US" sz="3200" b="1" dirty="0">
              <a:solidFill>
                <a:srgbClr val="FFFF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66512" y="2802496"/>
            <a:ext cx="10760267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①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要保证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240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名师生都有车坐，汽车总数不能小于</a:t>
            </a:r>
            <a:r>
              <a:rPr lang="zh-CN" altLang="en-US" sz="2800" b="1" u="sng" dirty="0">
                <a:solidFill>
                  <a:schemeClr val="bg1"/>
                </a:solidFill>
                <a:latin typeface="+mn-ea"/>
              </a:rPr>
              <a:t>     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辆；</a:t>
            </a:r>
            <a:endParaRPr lang="en-US" altLang="zh-CN" sz="28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②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要使每辆汽车上至少有</a:t>
            </a:r>
            <a:r>
              <a:rPr lang="en-US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名教师，汽车总数不能大于</a:t>
            </a:r>
            <a:r>
              <a:rPr lang="zh-CN" altLang="en-US" sz="2800" b="1" u="sng" dirty="0">
                <a:solidFill>
                  <a:schemeClr val="bg1"/>
                </a:solidFill>
                <a:latin typeface="+mn-ea"/>
              </a:rPr>
              <a:t>     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辆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．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6512" y="4392175"/>
            <a:ext cx="8084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综合起来可知汽车总数为</a:t>
            </a:r>
            <a:r>
              <a:rPr lang="zh-CN" altLang="en-US" sz="2800" b="1" u="sng" dirty="0">
                <a:solidFill>
                  <a:schemeClr val="bg1"/>
                </a:solidFill>
                <a:latin typeface="+mn-ea"/>
              </a:rPr>
              <a:t>      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辆</a:t>
            </a:r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.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             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39512" y="1471718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）共需租多少辆汽车？</a:t>
            </a:r>
            <a:endParaRPr lang="en-US" altLang="zh-CN" sz="2800" b="1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65099" y="438101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6</a:t>
            </a:r>
            <a:endParaRPr kumimoji="1" lang="zh-CN" altLang="en-US" sz="2800" b="1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619835" y="363141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6</a:t>
            </a:r>
            <a:endParaRPr kumimoji="1" lang="zh-CN" altLang="en-US" sz="2800" b="1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020563" y="287213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6</a:t>
            </a:r>
            <a:endParaRPr kumimoji="1" lang="zh-CN" altLang="en-US" sz="2800" b="1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1" grpId="0"/>
      <p:bldP spid="2" grpId="0"/>
      <p:bldP spid="3" grpId="0"/>
      <p:bldP spid="5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14"/>
          <p:cNvSpPr txBox="1">
            <a:spLocks noChangeArrowheads="1"/>
          </p:cNvSpPr>
          <p:nvPr/>
        </p:nvSpPr>
        <p:spPr bwMode="auto">
          <a:xfrm>
            <a:off x="3719513" y="836613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 sz="2400">
              <a:latin typeface="Times New Roman" charset="0"/>
            </a:endParaRPr>
          </a:p>
        </p:txBody>
      </p:sp>
      <p:cxnSp>
        <p:nvCxnSpPr>
          <p:cNvPr id="14" name="直接连接符 14"/>
          <p:cNvCxnSpPr/>
          <p:nvPr/>
        </p:nvCxnSpPr>
        <p:spPr>
          <a:xfrm>
            <a:off x="655093" y="1078173"/>
            <a:ext cx="10809026" cy="2729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819432" y="46964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FF00"/>
                </a:solidFill>
                <a:latin typeface="微软雅黑" charset="-122"/>
                <a:ea typeface="微软雅黑" charset="-122"/>
              </a:rPr>
              <a:t>分析问题</a:t>
            </a:r>
            <a:endParaRPr lang="zh-CN" altLang="en-US" sz="3200" b="1" dirty="0">
              <a:solidFill>
                <a:srgbClr val="FFFF00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6081" y="2795027"/>
            <a:ext cx="6109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2800" b="1" dirty="0">
                <a:solidFill>
                  <a:srgbClr val="FFFF00"/>
                </a:solidFill>
                <a:latin typeface="+mn-ea"/>
                <a:cs typeface="Times New Roman" charset="0"/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zh-CN" altLang="zh-CN" sz="2800" b="1" dirty="0">
                <a:solidFill>
                  <a:srgbClr val="FFFF00"/>
                </a:solidFill>
                <a:latin typeface="+mn-ea"/>
                <a:cs typeface="Times New Roman" charset="0"/>
              </a:rPr>
              <a:t>）</a:t>
            </a:r>
            <a:r>
              <a:rPr lang="zh-CN" altLang="zh-CN" sz="2800" b="1" dirty="0">
                <a:solidFill>
                  <a:srgbClr val="FFFF00"/>
                </a:solidFill>
                <a:latin typeface="+mn-ea"/>
              </a:rPr>
              <a:t>规划出最节省费用的租车方案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．</a:t>
            </a:r>
            <a:endParaRPr lang="zh-CN" altLang="en-US" sz="2800" b="1" dirty="0">
              <a:solidFill>
                <a:srgbClr val="FFFF00"/>
              </a:solidFill>
              <a:latin typeface="+mn-ea"/>
            </a:endParaRPr>
          </a:p>
        </p:txBody>
      </p:sp>
      <p:grpSp>
        <p:nvGrpSpPr>
          <p:cNvPr id="6" name="Group 7"/>
          <p:cNvGrpSpPr/>
          <p:nvPr/>
        </p:nvGrpSpPr>
        <p:grpSpPr bwMode="auto">
          <a:xfrm>
            <a:off x="1772483" y="1197364"/>
            <a:ext cx="7920038" cy="1303338"/>
            <a:chOff x="420" y="2118"/>
            <a:chExt cx="4989" cy="821"/>
          </a:xfrm>
          <a:solidFill>
            <a:srgbClr val="0066CC"/>
          </a:solidFill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20" y="2118"/>
              <a:ext cx="2787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indent="26670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endParaRPr lang="en-US" altLang="zh-CN" sz="2800" b="1"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207" y="2118"/>
              <a:ext cx="1174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甲种客车</a:t>
              </a:r>
              <a:endParaRPr lang="zh-CN" altLang="en-US" sz="28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381" y="2118"/>
              <a:ext cx="1028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800" b="1">
                  <a:solidFill>
                    <a:schemeClr val="bg1"/>
                  </a:solidFill>
                  <a:latin typeface="Times New Roman" charset="0"/>
                </a:rPr>
                <a:t>乙种客车</a:t>
              </a:r>
              <a:endParaRPr lang="zh-CN" altLang="en-US" sz="2800" b="1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20" y="2387"/>
              <a:ext cx="2787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载客量（单位：人</a:t>
              </a:r>
              <a:r>
                <a:rPr lang="en-US" altLang="zh-CN" sz="2800" b="1" dirty="0">
                  <a:solidFill>
                    <a:schemeClr val="bg1"/>
                  </a:solidFill>
                  <a:latin typeface="宋体" charset="-122"/>
                </a:rPr>
                <a:t>/</a:t>
              </a: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辆）</a:t>
              </a:r>
              <a:endParaRPr lang="zh-CN" altLang="en-US" sz="28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207" y="2387"/>
              <a:ext cx="1174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45</a:t>
              </a:r>
              <a:endParaRPr lang="zh-CN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381" y="2387"/>
              <a:ext cx="1028" cy="28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30</a:t>
              </a:r>
              <a:endParaRPr lang="zh-CN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20" y="2670"/>
              <a:ext cx="2787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租金（单位：元</a:t>
              </a:r>
              <a:r>
                <a:rPr lang="en-US" altLang="zh-CN" sz="2800" b="1" dirty="0">
                  <a:solidFill>
                    <a:schemeClr val="bg1"/>
                  </a:solidFill>
                  <a:latin typeface="宋体" charset="-122"/>
                </a:rPr>
                <a:t>/</a:t>
              </a:r>
              <a:r>
                <a:rPr lang="zh-CN" altLang="en-US" sz="2800" b="1" dirty="0">
                  <a:solidFill>
                    <a:schemeClr val="bg1"/>
                  </a:solidFill>
                  <a:latin typeface="Times New Roman" charset="0"/>
                </a:rPr>
                <a:t>辆）</a:t>
              </a:r>
              <a:endParaRPr lang="zh-CN" altLang="en-US" sz="2800" b="1" dirty="0">
                <a:solidFill>
                  <a:schemeClr val="bg1"/>
                </a:solidFill>
                <a:latin typeface="Times New Roman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207" y="2670"/>
              <a:ext cx="1174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400</a:t>
              </a:r>
              <a:endParaRPr lang="zh-CN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381" y="2670"/>
              <a:ext cx="1028" cy="26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SzPct val="100000"/>
                <a:buFont typeface="Arial" charset="0"/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280</a:t>
              </a:r>
              <a:endParaRPr lang="zh-CN" altLang="zh-CN" sz="2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3207" y="2118"/>
              <a:ext cx="0" cy="821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4381" y="2118"/>
              <a:ext cx="0" cy="821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420" y="2387"/>
              <a:ext cx="4989" cy="0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420" y="2670"/>
              <a:ext cx="4989" cy="0"/>
            </a:xfrm>
            <a:prstGeom prst="line">
              <a:avLst/>
            </a:prstGeom>
            <a:grpFill/>
            <a:ln w="1270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420" y="2118"/>
              <a:ext cx="4989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algn="ctr"/>
              <a:endParaRPr lang="zh-CN" altLang="en-US" dirty="0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420" y="2118"/>
              <a:ext cx="0" cy="821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5409" y="2118"/>
              <a:ext cx="0" cy="821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420" y="2939"/>
              <a:ext cx="4989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575062" y="3473720"/>
            <a:ext cx="6288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问题</a:t>
            </a:r>
            <a:r>
              <a:rPr lang="en-US" altLang="zh-CN" sz="28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altLang="zh-CN" sz="2800" dirty="0">
                <a:solidFill>
                  <a:srgbClr val="FFFF00"/>
                </a:solidFill>
                <a:latin typeface="+mn-ea"/>
              </a:rPr>
              <a:t>:</a:t>
            </a:r>
            <a:r>
              <a:rPr lang="zh-CN" altLang="zh-CN" sz="2800" b="1" dirty="0">
                <a:solidFill>
                  <a:srgbClr val="FFFF00"/>
                </a:solidFill>
                <a:latin typeface="+mn-ea"/>
              </a:rPr>
              <a:t>影响租车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总</a:t>
            </a:r>
            <a:r>
              <a:rPr lang="zh-CN" altLang="zh-CN" sz="2800" b="1" dirty="0">
                <a:solidFill>
                  <a:srgbClr val="FFFF00"/>
                </a:solidFill>
                <a:latin typeface="+mn-ea"/>
              </a:rPr>
              <a:t>费用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</a:rPr>
              <a:t>的</a:t>
            </a:r>
            <a:r>
              <a:rPr lang="zh-CN" altLang="zh-CN" sz="2800" b="1" dirty="0">
                <a:solidFill>
                  <a:srgbClr val="FFFF00"/>
                </a:solidFill>
                <a:latin typeface="+mn-ea"/>
              </a:rPr>
              <a:t>因素有哪些？</a:t>
            </a:r>
            <a:endParaRPr lang="zh-CN" altLang="en-US" sz="2800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5062" y="4194815"/>
            <a:ext cx="7007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主要影响因素是甲、乙两种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汽</a:t>
            </a:r>
            <a:r>
              <a:rPr lang="zh-CN" altLang="zh-CN" sz="2800" b="1" dirty="0">
                <a:solidFill>
                  <a:schemeClr val="bg1"/>
                </a:solidFill>
                <a:latin typeface="+mn-ea"/>
              </a:rPr>
              <a:t>车所租辆数</a:t>
            </a:r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．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75062" y="4890510"/>
            <a:ext cx="11345429" cy="128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FF00"/>
                </a:solidFill>
                <a:latin typeface="+mn-ea"/>
                <a:sym typeface="Arial" charset="0"/>
              </a:rPr>
              <a:t>问题</a:t>
            </a:r>
            <a:r>
              <a:rPr lang="en-US" altLang="zh-CN" sz="2800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  <a:sym typeface="Arial" charset="0"/>
              </a:rPr>
              <a:t>6</a:t>
            </a:r>
            <a:r>
              <a:rPr lang="en-US" altLang="zh-CN" sz="2800" b="1" dirty="0">
                <a:solidFill>
                  <a:srgbClr val="FFFF00"/>
                </a:solidFill>
                <a:latin typeface="+mn-ea"/>
                <a:sym typeface="Arial" charset="0"/>
              </a:rPr>
              <a:t>: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  <a:sym typeface="Arial" charset="0"/>
              </a:rPr>
              <a:t>合租甲、乙两种汽车的时候，又有很多种情况，我们</a:t>
            </a:r>
            <a:endParaRPr lang="en-US" altLang="zh-CN" sz="2800" b="1" dirty="0">
              <a:solidFill>
                <a:srgbClr val="FFFF00"/>
              </a:solidFill>
              <a:latin typeface="+mn-ea"/>
              <a:sym typeface="Arial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FF00"/>
                </a:solidFill>
                <a:latin typeface="+mn-ea"/>
                <a:sym typeface="Arial" charset="0"/>
              </a:rPr>
              <a:t>怎样处理呢？</a:t>
            </a:r>
            <a:endParaRPr lang="zh-CN" altLang="en-US" sz="2800" b="1" dirty="0">
              <a:solidFill>
                <a:srgbClr val="FFFF00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5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TEMPLATE_THUMBS_INDEX" val="1、2、3、4、8、9、10、11、13、14、15"/>
  <p:tag name="KSO_WM_TEMPLATE_SUBCATEGORY" val="0"/>
  <p:tag name="KSO_WM_TEMPLATE_MASTER_TYPE" val="0"/>
  <p:tag name="KSO_WM_TEMPLATE_COLOR_TYPE" val="0"/>
  <p:tag name="KSO_WM_TAG_VERSION" val="1.0"/>
  <p:tag name="KSO_WM_BEAUTIFY_FLAG" val="#wm#"/>
  <p:tag name="KSO_WM_TEMPLATE_CATEGORY" val="custom"/>
  <p:tag name="KSO_WM_TEMPLATE_INDEX" val="20191204"/>
</p:tagLst>
</file>

<file path=ppt/tags/tag102.xml><?xml version="1.0" encoding="utf-8"?>
<p:tagLst xmlns:p="http://schemas.openxmlformats.org/presentationml/2006/main">
  <p:tag name="KSO_WM_TEMPLATE_CATEGORY" val="custom"/>
  <p:tag name="KSO_WM_TEMPLATE_INDEX" val="20191204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204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91204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20191204">
      <a:dk1>
        <a:srgbClr val="000000"/>
      </a:dk1>
      <a:lt1>
        <a:srgbClr val="FFFFFF"/>
      </a:lt1>
      <a:dk2>
        <a:srgbClr val="768394"/>
      </a:dk2>
      <a:lt2>
        <a:srgbClr val="9BD0FC"/>
      </a:lt2>
      <a:accent1>
        <a:srgbClr val="001E4C"/>
      </a:accent1>
      <a:accent2>
        <a:srgbClr val="2B66AA"/>
      </a:accent2>
      <a:accent3>
        <a:srgbClr val="4C7DFF"/>
      </a:accent3>
      <a:accent4>
        <a:srgbClr val="9BD0FC"/>
      </a:accent4>
      <a:accent5>
        <a:srgbClr val="001E4C"/>
      </a:accent5>
      <a:accent6>
        <a:srgbClr val="2B66AA"/>
      </a:accent6>
      <a:hlink>
        <a:srgbClr val="4276AA"/>
      </a:hlink>
      <a:folHlink>
        <a:srgbClr val="BFBFB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宽屏</PresentationFormat>
  <Paragraphs>261</Paragraphs>
  <Slides>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楷体</vt:lpstr>
      <vt:lpstr>Times New Roman</vt:lpstr>
      <vt:lpstr>Calibri</vt:lpstr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iPhone</cp:lastModifiedBy>
  <cp:revision>225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2052-9.1.2</vt:lpwstr>
  </property>
</Properties>
</file>