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56" r:id="rId4"/>
    <p:sldId id="296" r:id="rId5"/>
    <p:sldId id="257" r:id="rId6"/>
    <p:sldId id="299" r:id="rId7"/>
    <p:sldId id="298" r:id="rId8"/>
    <p:sldId id="300" r:id="rId9"/>
    <p:sldId id="304" r:id="rId10"/>
    <p:sldId id="305" r:id="rId11"/>
    <p:sldId id="303" r:id="rId12"/>
    <p:sldId id="306" r:id="rId13"/>
    <p:sldId id="274" r:id="rId14"/>
    <p:sldId id="318" r:id="rId15"/>
    <p:sldId id="311" r:id="rId16"/>
    <p:sldId id="312" r:id="rId17"/>
    <p:sldId id="313" r:id="rId18"/>
    <p:sldId id="314" r:id="rId19"/>
    <p:sldId id="308" r:id="rId20"/>
    <p:sldId id="317" r:id="rId21"/>
    <p:sldId id="278" r:id="rId22"/>
    <p:sldId id="315" r:id="rId23"/>
    <p:sldId id="29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94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002B3-361B-46BF-95CC-59508501C012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949A7-38A7-4479-ABBF-3B71C79E13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65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65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65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65"/>
            </a:lvl2pPr>
            <a:lvl3pPr marL="914400" indent="0">
              <a:buNone/>
              <a:defRPr sz="1200"/>
            </a:lvl3pPr>
            <a:lvl4pPr marL="1371600" indent="0">
              <a:buNone/>
              <a:defRPr sz="1065"/>
            </a:lvl4pPr>
            <a:lvl5pPr marL="1828800" indent="0">
              <a:buNone/>
              <a:defRPr sz="1065"/>
            </a:lvl5pPr>
            <a:lvl6pPr marL="2286000" indent="0">
              <a:buNone/>
              <a:defRPr sz="1065"/>
            </a:lvl6pPr>
            <a:lvl7pPr marL="2743200" indent="0">
              <a:buNone/>
              <a:defRPr sz="1065"/>
            </a:lvl7pPr>
            <a:lvl8pPr marL="3200400" indent="0">
              <a:buNone/>
              <a:defRPr sz="1065"/>
            </a:lvl8pPr>
            <a:lvl9pPr marL="3657600" indent="0">
              <a:buNone/>
              <a:defRPr sz="10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65"/>
            </a:lvl2pPr>
            <a:lvl3pPr marL="914400" indent="0">
              <a:buNone/>
              <a:defRPr sz="1200"/>
            </a:lvl3pPr>
            <a:lvl4pPr marL="1371600" indent="0">
              <a:buNone/>
              <a:defRPr sz="1065"/>
            </a:lvl4pPr>
            <a:lvl5pPr marL="1828800" indent="0">
              <a:buNone/>
              <a:defRPr sz="1065"/>
            </a:lvl5pPr>
            <a:lvl6pPr marL="2286000" indent="0">
              <a:buNone/>
              <a:defRPr sz="1065"/>
            </a:lvl6pPr>
            <a:lvl7pPr marL="2743200" indent="0">
              <a:buNone/>
              <a:defRPr sz="1065"/>
            </a:lvl7pPr>
            <a:lvl8pPr marL="3200400" indent="0">
              <a:buNone/>
              <a:defRPr sz="1065"/>
            </a:lvl8pPr>
            <a:lvl9pPr marL="3657600" indent="0">
              <a:buNone/>
              <a:defRPr sz="10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796617"/>
            <a:ext cx="12192000" cy="613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84" y="1700808"/>
            <a:ext cx="9326232" cy="408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0CC6-B8AC-4AF4-A42C-FADF71630C5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E4644-291D-4F0A-9CD7-F990DBF43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E2600-8D5F-4C4E-AF61-B897824AC6B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5E4BF-5765-444E-A150-8119E2BF4DD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06C4-C24B-4E44-8754-B005BE55ACF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892CD-E077-4725-8ED6-C3CBCFCB46F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AAF66-E29F-44C4-9C63-40B0EC4B776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9C146-C0D1-439D-8CD3-57CA770434A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E5A3-0E11-4FAA-8BD9-3A27F905941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4D1B-C286-4465-AECF-27DE75DD385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82799-FBF0-47ED-944A-92CC46EB7A7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CD27-E85E-42ED-AD7C-C98754E6DF0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104E0-2706-411D-85A3-C981FCE19F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7B9D1-4C5A-40EA-B7F6-9F5B8A2D175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25D8-0504-4D69-AAF6-12CD85AF39F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0E5B8-FE7E-457D-A7BB-601C5DECE65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70A7-3A81-4949-87B4-4E40BF3B031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B211-E25F-4D85-AC3D-8344859FB85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DD988E66-2F97-407E-879B-1C8527E9FA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188AB3C2-4627-4A96-838A-FA3A4C4EC74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20989;&#25968;&#22270;&#35937;.gsp" TargetMode="Externa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20989;&#25968;&#22270;&#35937;.gsp" TargetMode="Externa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20989;&#25968;&#22270;&#35937;.gsp" TargetMode="Externa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49187" y="2075433"/>
            <a:ext cx="8893629" cy="695551"/>
          </a:xfrm>
        </p:spPr>
        <p:txBody>
          <a:bodyPr>
            <a:noAutofit/>
          </a:bodyPr>
          <a:lstStyle/>
          <a:p>
            <a:r>
              <a:rPr lang="en-US" altLang="zh-CN" sz="51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19.3</a:t>
            </a:r>
            <a:r>
              <a:rPr lang="en-US" altLang="zh-CN" sz="51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51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课题学习 选择方案</a:t>
            </a:r>
            <a:r>
              <a:rPr lang="en-US" altLang="zh-CN" sz="51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75798"/>
            <a:ext cx="9144000" cy="484983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zh-CN" altLang="en-US" sz="31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授课教师</a:t>
            </a:r>
            <a:r>
              <a:rPr lang="zh-CN" altLang="en-US" sz="31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：马瑞莹</a:t>
            </a:r>
            <a:endParaRPr lang="en-US" altLang="zh-CN" sz="31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1524000" y="738417"/>
            <a:ext cx="9144000" cy="695551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空中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课堂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—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八年级数学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6" name="副标题 2"/>
          <p:cNvSpPr txBox="1"/>
          <p:nvPr/>
        </p:nvSpPr>
        <p:spPr>
          <a:xfrm>
            <a:off x="1524000" y="5484473"/>
            <a:ext cx="9144000" cy="48498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7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邯郸市第二十五中学</a:t>
            </a:r>
            <a:endParaRPr lang="en-US" altLang="zh-CN" sz="27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7" name="副标题 2"/>
          <p:cNvSpPr txBox="1"/>
          <p:nvPr/>
        </p:nvSpPr>
        <p:spPr>
          <a:xfrm>
            <a:off x="3661058" y="4445849"/>
            <a:ext cx="9018813" cy="106232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教师简介：中学二级教师，学校优秀教师</a:t>
            </a:r>
            <a:endParaRPr lang="en-US" altLang="zh-CN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8867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解决问题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143687" y="4906379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Rectangle 118"/>
          <p:cNvSpPr/>
          <p:nvPr/>
        </p:nvSpPr>
        <p:spPr>
          <a:xfrm>
            <a:off x="7411476" y="2142576"/>
            <a:ext cx="695544" cy="3698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120</a:t>
            </a:r>
          </a:p>
        </p:txBody>
      </p:sp>
      <p:sp>
        <p:nvSpPr>
          <p:cNvPr id="21" name="Rectangle 130"/>
          <p:cNvSpPr/>
          <p:nvPr/>
        </p:nvSpPr>
        <p:spPr>
          <a:xfrm>
            <a:off x="7513108" y="4047578"/>
            <a:ext cx="308072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24" name="Rectangle 133"/>
          <p:cNvSpPr/>
          <p:nvPr/>
        </p:nvSpPr>
        <p:spPr>
          <a:xfrm>
            <a:off x="7500404" y="4603204"/>
            <a:ext cx="308072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33" name="Rectangle 183"/>
          <p:cNvSpPr/>
          <p:nvPr/>
        </p:nvSpPr>
        <p:spPr>
          <a:xfrm>
            <a:off x="8561232" y="5893489"/>
            <a:ext cx="308072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42" name="Rectangle 193"/>
          <p:cNvSpPr/>
          <p:nvPr/>
        </p:nvSpPr>
        <p:spPr>
          <a:xfrm>
            <a:off x="9523516" y="5910003"/>
            <a:ext cx="384296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50</a:t>
            </a:r>
            <a:r>
              <a:rPr lang="en-US" altLang="zh-CN" sz="2400" b="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0" name="Line 262"/>
          <p:cNvSpPr/>
          <p:nvPr/>
        </p:nvSpPr>
        <p:spPr>
          <a:xfrm>
            <a:off x="7897404" y="4792116"/>
            <a:ext cx="887692" cy="1588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4" name="组合 89"/>
          <p:cNvGrpSpPr/>
          <p:nvPr/>
        </p:nvGrpSpPr>
        <p:grpSpPr>
          <a:xfrm>
            <a:off x="8756511" y="272956"/>
            <a:ext cx="2298175" cy="4519162"/>
            <a:chOff x="8756512" y="1010688"/>
            <a:chExt cx="1907188" cy="3781429"/>
          </a:xfrm>
        </p:grpSpPr>
        <p:sp>
          <p:nvSpPr>
            <p:cNvPr id="48" name="Freeform 247"/>
            <p:cNvSpPr/>
            <p:nvPr/>
          </p:nvSpPr>
          <p:spPr>
            <a:xfrm>
              <a:off x="8756512" y="1542501"/>
              <a:ext cx="1275164" cy="3249616"/>
            </a:xfrm>
            <a:custGeom>
              <a:avLst/>
              <a:gdLst>
                <a:gd name="txL" fmla="*/ 0 w 864"/>
                <a:gd name="txT" fmla="*/ 0 h 1230"/>
                <a:gd name="txR" fmla="*/ 864 w 864"/>
                <a:gd name="txB" fmla="*/ 1230 h 1230"/>
              </a:gdLst>
              <a:ahLst/>
              <a:cxnLst>
                <a:cxn ang="0">
                  <a:pos x="12" y="1145"/>
                </a:cxn>
                <a:cxn ang="0">
                  <a:pos x="27" y="1128"/>
                </a:cxn>
                <a:cxn ang="0">
                  <a:pos x="39" y="1106"/>
                </a:cxn>
                <a:cxn ang="0">
                  <a:pos x="51" y="1083"/>
                </a:cxn>
                <a:cxn ang="0">
                  <a:pos x="69" y="1066"/>
                </a:cxn>
                <a:cxn ang="0">
                  <a:pos x="79" y="1043"/>
                </a:cxn>
                <a:cxn ang="0">
                  <a:pos x="96" y="1026"/>
                </a:cxn>
                <a:cxn ang="0">
                  <a:pos x="108" y="1004"/>
                </a:cxn>
                <a:cxn ang="0">
                  <a:pos x="126" y="981"/>
                </a:cxn>
                <a:cxn ang="0">
                  <a:pos x="141" y="964"/>
                </a:cxn>
                <a:cxn ang="0">
                  <a:pos x="153" y="941"/>
                </a:cxn>
                <a:cxn ang="0">
                  <a:pos x="171" y="918"/>
                </a:cxn>
                <a:cxn ang="0">
                  <a:pos x="186" y="901"/>
                </a:cxn>
                <a:cxn ang="0">
                  <a:pos x="198" y="879"/>
                </a:cxn>
                <a:cxn ang="0">
                  <a:pos x="216" y="862"/>
                </a:cxn>
                <a:cxn ang="0">
                  <a:pos x="228" y="839"/>
                </a:cxn>
                <a:cxn ang="0">
                  <a:pos x="243" y="816"/>
                </a:cxn>
                <a:cxn ang="0">
                  <a:pos x="255" y="794"/>
                </a:cxn>
                <a:cxn ang="0">
                  <a:pos x="273" y="777"/>
                </a:cxn>
                <a:cxn ang="0">
                  <a:pos x="284" y="754"/>
                </a:cxn>
                <a:cxn ang="0">
                  <a:pos x="300" y="737"/>
                </a:cxn>
                <a:cxn ang="0">
                  <a:pos x="312" y="714"/>
                </a:cxn>
                <a:cxn ang="0">
                  <a:pos x="330" y="697"/>
                </a:cxn>
                <a:cxn ang="0">
                  <a:pos x="340" y="675"/>
                </a:cxn>
                <a:cxn ang="0">
                  <a:pos x="357" y="657"/>
                </a:cxn>
                <a:cxn ang="0">
                  <a:pos x="369" y="635"/>
                </a:cxn>
                <a:cxn ang="0">
                  <a:pos x="386" y="618"/>
                </a:cxn>
                <a:cxn ang="0">
                  <a:pos x="397" y="595"/>
                </a:cxn>
                <a:cxn ang="0">
                  <a:pos x="414" y="573"/>
                </a:cxn>
                <a:cxn ang="0">
                  <a:pos x="432" y="555"/>
                </a:cxn>
                <a:cxn ang="0">
                  <a:pos x="442" y="533"/>
                </a:cxn>
                <a:cxn ang="0">
                  <a:pos x="459" y="516"/>
                </a:cxn>
                <a:cxn ang="0">
                  <a:pos x="471" y="493"/>
                </a:cxn>
                <a:cxn ang="0">
                  <a:pos x="488" y="471"/>
                </a:cxn>
                <a:cxn ang="0">
                  <a:pos x="499" y="447"/>
                </a:cxn>
                <a:cxn ang="0">
                  <a:pos x="516" y="431"/>
                </a:cxn>
                <a:cxn ang="0">
                  <a:pos x="528" y="408"/>
                </a:cxn>
                <a:cxn ang="0">
                  <a:pos x="545" y="391"/>
                </a:cxn>
                <a:cxn ang="0">
                  <a:pos x="556" y="369"/>
                </a:cxn>
                <a:cxn ang="0">
                  <a:pos x="573" y="351"/>
                </a:cxn>
                <a:cxn ang="0">
                  <a:pos x="585" y="329"/>
                </a:cxn>
                <a:cxn ang="0">
                  <a:pos x="601" y="312"/>
                </a:cxn>
                <a:cxn ang="0">
                  <a:pos x="612" y="289"/>
                </a:cxn>
                <a:cxn ang="0">
                  <a:pos x="630" y="273"/>
                </a:cxn>
                <a:cxn ang="0">
                  <a:pos x="641" y="249"/>
                </a:cxn>
                <a:cxn ang="0">
                  <a:pos x="658" y="228"/>
                </a:cxn>
                <a:cxn ang="0">
                  <a:pos x="675" y="210"/>
                </a:cxn>
                <a:cxn ang="0">
                  <a:pos x="687" y="186"/>
                </a:cxn>
                <a:cxn ang="0">
                  <a:pos x="703" y="171"/>
                </a:cxn>
                <a:cxn ang="0">
                  <a:pos x="715" y="147"/>
                </a:cxn>
                <a:cxn ang="0">
                  <a:pos x="732" y="126"/>
                </a:cxn>
                <a:cxn ang="0">
                  <a:pos x="743" y="102"/>
                </a:cxn>
                <a:cxn ang="0">
                  <a:pos x="760" y="79"/>
                </a:cxn>
                <a:cxn ang="0">
                  <a:pos x="777" y="63"/>
                </a:cxn>
                <a:cxn ang="0">
                  <a:pos x="789" y="39"/>
                </a:cxn>
                <a:cxn ang="0">
                  <a:pos x="806" y="24"/>
                </a:cxn>
                <a:cxn ang="0">
                  <a:pos x="817" y="0"/>
                </a:cxn>
              </a:cxnLst>
              <a:rect l="txL" t="txT" r="txR" b="txB"/>
              <a:pathLst>
                <a:path w="864" h="1230">
                  <a:moveTo>
                    <a:pt x="0" y="1230"/>
                  </a:moveTo>
                  <a:lnTo>
                    <a:pt x="0" y="1224"/>
                  </a:lnTo>
                  <a:lnTo>
                    <a:pt x="6" y="1224"/>
                  </a:lnTo>
                  <a:lnTo>
                    <a:pt x="6" y="1218"/>
                  </a:lnTo>
                  <a:lnTo>
                    <a:pt x="12" y="1218"/>
                  </a:lnTo>
                  <a:lnTo>
                    <a:pt x="12" y="1212"/>
                  </a:lnTo>
                  <a:lnTo>
                    <a:pt x="12" y="1206"/>
                  </a:lnTo>
                  <a:lnTo>
                    <a:pt x="18" y="1206"/>
                  </a:lnTo>
                  <a:lnTo>
                    <a:pt x="18" y="1200"/>
                  </a:lnTo>
                  <a:lnTo>
                    <a:pt x="24" y="1200"/>
                  </a:lnTo>
                  <a:lnTo>
                    <a:pt x="24" y="1194"/>
                  </a:lnTo>
                  <a:lnTo>
                    <a:pt x="30" y="1194"/>
                  </a:lnTo>
                  <a:lnTo>
                    <a:pt x="30" y="1188"/>
                  </a:lnTo>
                  <a:lnTo>
                    <a:pt x="30" y="1182"/>
                  </a:lnTo>
                  <a:lnTo>
                    <a:pt x="36" y="1182"/>
                  </a:lnTo>
                  <a:lnTo>
                    <a:pt x="36" y="1176"/>
                  </a:lnTo>
                  <a:lnTo>
                    <a:pt x="42" y="1176"/>
                  </a:lnTo>
                  <a:lnTo>
                    <a:pt x="42" y="1170"/>
                  </a:lnTo>
                  <a:lnTo>
                    <a:pt x="42" y="1164"/>
                  </a:lnTo>
                  <a:lnTo>
                    <a:pt x="48" y="1164"/>
                  </a:lnTo>
                  <a:lnTo>
                    <a:pt x="48" y="1158"/>
                  </a:lnTo>
                  <a:lnTo>
                    <a:pt x="54" y="1158"/>
                  </a:lnTo>
                  <a:lnTo>
                    <a:pt x="54" y="1152"/>
                  </a:lnTo>
                  <a:lnTo>
                    <a:pt x="54" y="1146"/>
                  </a:lnTo>
                  <a:lnTo>
                    <a:pt x="60" y="1146"/>
                  </a:lnTo>
                  <a:lnTo>
                    <a:pt x="60" y="1140"/>
                  </a:lnTo>
                  <a:lnTo>
                    <a:pt x="66" y="1140"/>
                  </a:lnTo>
                  <a:lnTo>
                    <a:pt x="66" y="1134"/>
                  </a:lnTo>
                  <a:lnTo>
                    <a:pt x="72" y="1134"/>
                  </a:lnTo>
                  <a:lnTo>
                    <a:pt x="72" y="1128"/>
                  </a:lnTo>
                  <a:lnTo>
                    <a:pt x="72" y="1122"/>
                  </a:lnTo>
                  <a:lnTo>
                    <a:pt x="78" y="1122"/>
                  </a:lnTo>
                  <a:lnTo>
                    <a:pt x="78" y="1116"/>
                  </a:lnTo>
                  <a:lnTo>
                    <a:pt x="84" y="1116"/>
                  </a:lnTo>
                  <a:lnTo>
                    <a:pt x="84" y="1110"/>
                  </a:lnTo>
                  <a:lnTo>
                    <a:pt x="84" y="1104"/>
                  </a:lnTo>
                  <a:lnTo>
                    <a:pt x="90" y="1104"/>
                  </a:lnTo>
                  <a:lnTo>
                    <a:pt x="90" y="1098"/>
                  </a:lnTo>
                  <a:lnTo>
                    <a:pt x="96" y="1098"/>
                  </a:lnTo>
                  <a:lnTo>
                    <a:pt x="96" y="1092"/>
                  </a:lnTo>
                  <a:lnTo>
                    <a:pt x="102" y="1092"/>
                  </a:lnTo>
                  <a:lnTo>
                    <a:pt x="102" y="1086"/>
                  </a:lnTo>
                  <a:lnTo>
                    <a:pt x="102" y="1080"/>
                  </a:lnTo>
                  <a:lnTo>
                    <a:pt x="108" y="1080"/>
                  </a:lnTo>
                  <a:lnTo>
                    <a:pt x="108" y="1074"/>
                  </a:lnTo>
                  <a:lnTo>
                    <a:pt x="114" y="1074"/>
                  </a:lnTo>
                  <a:lnTo>
                    <a:pt x="114" y="1068"/>
                  </a:lnTo>
                  <a:lnTo>
                    <a:pt x="114" y="1062"/>
                  </a:lnTo>
                  <a:lnTo>
                    <a:pt x="120" y="1062"/>
                  </a:lnTo>
                  <a:lnTo>
                    <a:pt x="120" y="1056"/>
                  </a:lnTo>
                  <a:lnTo>
                    <a:pt x="126" y="1056"/>
                  </a:lnTo>
                  <a:lnTo>
                    <a:pt x="126" y="1050"/>
                  </a:lnTo>
                  <a:lnTo>
                    <a:pt x="132" y="1044"/>
                  </a:lnTo>
                  <a:lnTo>
                    <a:pt x="132" y="1038"/>
                  </a:lnTo>
                  <a:lnTo>
                    <a:pt x="138" y="1038"/>
                  </a:lnTo>
                  <a:lnTo>
                    <a:pt x="138" y="1032"/>
                  </a:lnTo>
                  <a:lnTo>
                    <a:pt x="144" y="1032"/>
                  </a:lnTo>
                  <a:lnTo>
                    <a:pt x="144" y="1026"/>
                  </a:lnTo>
                  <a:lnTo>
                    <a:pt x="144" y="1020"/>
                  </a:lnTo>
                  <a:lnTo>
                    <a:pt x="150" y="1020"/>
                  </a:lnTo>
                  <a:lnTo>
                    <a:pt x="150" y="1014"/>
                  </a:lnTo>
                  <a:lnTo>
                    <a:pt x="156" y="1014"/>
                  </a:lnTo>
                  <a:lnTo>
                    <a:pt x="156" y="1008"/>
                  </a:lnTo>
                  <a:lnTo>
                    <a:pt x="156" y="1002"/>
                  </a:lnTo>
                  <a:lnTo>
                    <a:pt x="162" y="1002"/>
                  </a:lnTo>
                  <a:lnTo>
                    <a:pt x="162" y="996"/>
                  </a:lnTo>
                  <a:lnTo>
                    <a:pt x="168" y="996"/>
                  </a:lnTo>
                  <a:lnTo>
                    <a:pt x="168" y="990"/>
                  </a:lnTo>
                  <a:lnTo>
                    <a:pt x="174" y="984"/>
                  </a:lnTo>
                  <a:lnTo>
                    <a:pt x="174" y="978"/>
                  </a:lnTo>
                  <a:lnTo>
                    <a:pt x="180" y="978"/>
                  </a:lnTo>
                  <a:lnTo>
                    <a:pt x="180" y="972"/>
                  </a:lnTo>
                  <a:lnTo>
                    <a:pt x="186" y="972"/>
                  </a:lnTo>
                  <a:lnTo>
                    <a:pt x="186" y="966"/>
                  </a:lnTo>
                  <a:lnTo>
                    <a:pt x="186" y="960"/>
                  </a:lnTo>
                  <a:lnTo>
                    <a:pt x="192" y="960"/>
                  </a:lnTo>
                  <a:lnTo>
                    <a:pt x="192" y="954"/>
                  </a:lnTo>
                  <a:lnTo>
                    <a:pt x="198" y="954"/>
                  </a:lnTo>
                  <a:lnTo>
                    <a:pt x="198" y="948"/>
                  </a:lnTo>
                  <a:lnTo>
                    <a:pt x="198" y="942"/>
                  </a:lnTo>
                  <a:lnTo>
                    <a:pt x="204" y="942"/>
                  </a:lnTo>
                  <a:lnTo>
                    <a:pt x="204" y="936"/>
                  </a:lnTo>
                  <a:lnTo>
                    <a:pt x="210" y="936"/>
                  </a:lnTo>
                  <a:lnTo>
                    <a:pt x="210" y="930"/>
                  </a:lnTo>
                  <a:lnTo>
                    <a:pt x="216" y="930"/>
                  </a:lnTo>
                  <a:lnTo>
                    <a:pt x="216" y="924"/>
                  </a:lnTo>
                  <a:lnTo>
                    <a:pt x="216" y="918"/>
                  </a:lnTo>
                  <a:lnTo>
                    <a:pt x="222" y="918"/>
                  </a:lnTo>
                  <a:lnTo>
                    <a:pt x="222" y="912"/>
                  </a:lnTo>
                  <a:lnTo>
                    <a:pt x="228" y="912"/>
                  </a:lnTo>
                  <a:lnTo>
                    <a:pt x="228" y="906"/>
                  </a:lnTo>
                  <a:lnTo>
                    <a:pt x="228" y="900"/>
                  </a:lnTo>
                  <a:lnTo>
                    <a:pt x="234" y="900"/>
                  </a:lnTo>
                  <a:lnTo>
                    <a:pt x="234" y="894"/>
                  </a:lnTo>
                  <a:lnTo>
                    <a:pt x="240" y="894"/>
                  </a:lnTo>
                  <a:lnTo>
                    <a:pt x="240" y="888"/>
                  </a:lnTo>
                  <a:lnTo>
                    <a:pt x="246" y="882"/>
                  </a:lnTo>
                  <a:lnTo>
                    <a:pt x="246" y="876"/>
                  </a:lnTo>
                  <a:lnTo>
                    <a:pt x="252" y="876"/>
                  </a:lnTo>
                  <a:lnTo>
                    <a:pt x="252" y="870"/>
                  </a:lnTo>
                  <a:lnTo>
                    <a:pt x="258" y="870"/>
                  </a:lnTo>
                  <a:lnTo>
                    <a:pt x="258" y="864"/>
                  </a:lnTo>
                  <a:lnTo>
                    <a:pt x="258" y="858"/>
                  </a:lnTo>
                  <a:lnTo>
                    <a:pt x="264" y="858"/>
                  </a:lnTo>
                  <a:lnTo>
                    <a:pt x="264" y="852"/>
                  </a:lnTo>
                  <a:lnTo>
                    <a:pt x="270" y="852"/>
                  </a:lnTo>
                  <a:lnTo>
                    <a:pt x="270" y="846"/>
                  </a:lnTo>
                  <a:lnTo>
                    <a:pt x="270" y="840"/>
                  </a:lnTo>
                  <a:lnTo>
                    <a:pt x="276" y="840"/>
                  </a:lnTo>
                  <a:lnTo>
                    <a:pt x="276" y="834"/>
                  </a:lnTo>
                  <a:lnTo>
                    <a:pt x="282" y="834"/>
                  </a:lnTo>
                  <a:lnTo>
                    <a:pt x="282" y="828"/>
                  </a:lnTo>
                  <a:lnTo>
                    <a:pt x="288" y="828"/>
                  </a:lnTo>
                  <a:lnTo>
                    <a:pt x="288" y="822"/>
                  </a:lnTo>
                  <a:lnTo>
                    <a:pt x="288" y="816"/>
                  </a:lnTo>
                  <a:lnTo>
                    <a:pt x="294" y="816"/>
                  </a:lnTo>
                  <a:lnTo>
                    <a:pt x="294" y="810"/>
                  </a:lnTo>
                  <a:lnTo>
                    <a:pt x="300" y="810"/>
                  </a:lnTo>
                  <a:lnTo>
                    <a:pt x="300" y="804"/>
                  </a:lnTo>
                  <a:lnTo>
                    <a:pt x="300" y="798"/>
                  </a:lnTo>
                  <a:lnTo>
                    <a:pt x="306" y="798"/>
                  </a:lnTo>
                  <a:lnTo>
                    <a:pt x="306" y="792"/>
                  </a:lnTo>
                  <a:lnTo>
                    <a:pt x="312" y="792"/>
                  </a:lnTo>
                  <a:lnTo>
                    <a:pt x="312" y="786"/>
                  </a:lnTo>
                  <a:lnTo>
                    <a:pt x="312" y="780"/>
                  </a:lnTo>
                  <a:lnTo>
                    <a:pt x="318" y="780"/>
                  </a:lnTo>
                  <a:lnTo>
                    <a:pt x="318" y="774"/>
                  </a:lnTo>
                  <a:lnTo>
                    <a:pt x="324" y="774"/>
                  </a:lnTo>
                  <a:lnTo>
                    <a:pt x="324" y="768"/>
                  </a:lnTo>
                  <a:lnTo>
                    <a:pt x="330" y="768"/>
                  </a:lnTo>
                  <a:lnTo>
                    <a:pt x="330" y="762"/>
                  </a:lnTo>
                  <a:lnTo>
                    <a:pt x="330" y="756"/>
                  </a:lnTo>
                  <a:lnTo>
                    <a:pt x="336" y="756"/>
                  </a:lnTo>
                  <a:lnTo>
                    <a:pt x="336" y="750"/>
                  </a:lnTo>
                  <a:lnTo>
                    <a:pt x="342" y="750"/>
                  </a:lnTo>
                  <a:lnTo>
                    <a:pt x="342" y="744"/>
                  </a:lnTo>
                  <a:lnTo>
                    <a:pt x="342" y="738"/>
                  </a:lnTo>
                  <a:lnTo>
                    <a:pt x="348" y="738"/>
                  </a:lnTo>
                  <a:lnTo>
                    <a:pt x="348" y="732"/>
                  </a:lnTo>
                  <a:lnTo>
                    <a:pt x="354" y="732"/>
                  </a:lnTo>
                  <a:lnTo>
                    <a:pt x="354" y="726"/>
                  </a:lnTo>
                  <a:lnTo>
                    <a:pt x="360" y="726"/>
                  </a:lnTo>
                  <a:lnTo>
                    <a:pt x="360" y="720"/>
                  </a:lnTo>
                  <a:lnTo>
                    <a:pt x="360" y="714"/>
                  </a:lnTo>
                  <a:lnTo>
                    <a:pt x="366" y="714"/>
                  </a:lnTo>
                  <a:lnTo>
                    <a:pt x="366" y="708"/>
                  </a:lnTo>
                  <a:lnTo>
                    <a:pt x="372" y="708"/>
                  </a:lnTo>
                  <a:lnTo>
                    <a:pt x="372" y="702"/>
                  </a:lnTo>
                  <a:lnTo>
                    <a:pt x="372" y="696"/>
                  </a:lnTo>
                  <a:lnTo>
                    <a:pt x="378" y="696"/>
                  </a:lnTo>
                  <a:lnTo>
                    <a:pt x="378" y="690"/>
                  </a:lnTo>
                  <a:lnTo>
                    <a:pt x="384" y="690"/>
                  </a:lnTo>
                  <a:lnTo>
                    <a:pt x="384" y="684"/>
                  </a:lnTo>
                  <a:lnTo>
                    <a:pt x="384" y="678"/>
                  </a:lnTo>
                  <a:lnTo>
                    <a:pt x="390" y="678"/>
                  </a:lnTo>
                  <a:lnTo>
                    <a:pt x="390" y="672"/>
                  </a:lnTo>
                  <a:lnTo>
                    <a:pt x="396" y="672"/>
                  </a:lnTo>
                  <a:lnTo>
                    <a:pt x="396" y="666"/>
                  </a:lnTo>
                  <a:lnTo>
                    <a:pt x="402" y="666"/>
                  </a:lnTo>
                  <a:lnTo>
                    <a:pt x="402" y="660"/>
                  </a:lnTo>
                  <a:lnTo>
                    <a:pt x="402" y="654"/>
                  </a:lnTo>
                  <a:lnTo>
                    <a:pt x="408" y="654"/>
                  </a:lnTo>
                  <a:lnTo>
                    <a:pt x="408" y="648"/>
                  </a:lnTo>
                  <a:lnTo>
                    <a:pt x="414" y="648"/>
                  </a:lnTo>
                  <a:lnTo>
                    <a:pt x="414" y="642"/>
                  </a:lnTo>
                  <a:lnTo>
                    <a:pt x="414" y="636"/>
                  </a:lnTo>
                  <a:lnTo>
                    <a:pt x="420" y="636"/>
                  </a:lnTo>
                  <a:lnTo>
                    <a:pt x="420" y="630"/>
                  </a:lnTo>
                  <a:lnTo>
                    <a:pt x="426" y="630"/>
                  </a:lnTo>
                  <a:lnTo>
                    <a:pt x="426" y="624"/>
                  </a:lnTo>
                  <a:lnTo>
                    <a:pt x="432" y="618"/>
                  </a:lnTo>
                  <a:lnTo>
                    <a:pt x="432" y="612"/>
                  </a:lnTo>
                  <a:lnTo>
                    <a:pt x="438" y="612"/>
                  </a:lnTo>
                  <a:lnTo>
                    <a:pt x="438" y="606"/>
                  </a:lnTo>
                  <a:lnTo>
                    <a:pt x="444" y="606"/>
                  </a:lnTo>
                  <a:lnTo>
                    <a:pt x="444" y="600"/>
                  </a:lnTo>
                  <a:lnTo>
                    <a:pt x="444" y="594"/>
                  </a:lnTo>
                  <a:lnTo>
                    <a:pt x="450" y="594"/>
                  </a:lnTo>
                  <a:lnTo>
                    <a:pt x="450" y="588"/>
                  </a:lnTo>
                  <a:lnTo>
                    <a:pt x="456" y="588"/>
                  </a:lnTo>
                  <a:lnTo>
                    <a:pt x="456" y="582"/>
                  </a:lnTo>
                  <a:lnTo>
                    <a:pt x="456" y="576"/>
                  </a:lnTo>
                  <a:lnTo>
                    <a:pt x="462" y="576"/>
                  </a:lnTo>
                  <a:lnTo>
                    <a:pt x="462" y="570"/>
                  </a:lnTo>
                  <a:lnTo>
                    <a:pt x="468" y="570"/>
                  </a:lnTo>
                  <a:lnTo>
                    <a:pt x="468" y="564"/>
                  </a:lnTo>
                  <a:lnTo>
                    <a:pt x="474" y="564"/>
                  </a:lnTo>
                  <a:lnTo>
                    <a:pt x="474" y="558"/>
                  </a:lnTo>
                  <a:lnTo>
                    <a:pt x="474" y="552"/>
                  </a:lnTo>
                  <a:lnTo>
                    <a:pt x="480" y="552"/>
                  </a:lnTo>
                  <a:lnTo>
                    <a:pt x="480" y="546"/>
                  </a:lnTo>
                  <a:lnTo>
                    <a:pt x="486" y="546"/>
                  </a:lnTo>
                  <a:lnTo>
                    <a:pt x="486" y="540"/>
                  </a:lnTo>
                  <a:lnTo>
                    <a:pt x="486" y="534"/>
                  </a:lnTo>
                  <a:lnTo>
                    <a:pt x="492" y="534"/>
                  </a:lnTo>
                  <a:lnTo>
                    <a:pt x="492" y="528"/>
                  </a:lnTo>
                  <a:lnTo>
                    <a:pt x="498" y="528"/>
                  </a:lnTo>
                  <a:lnTo>
                    <a:pt x="498" y="522"/>
                  </a:lnTo>
                  <a:lnTo>
                    <a:pt x="504" y="516"/>
                  </a:lnTo>
                  <a:lnTo>
                    <a:pt x="504" y="510"/>
                  </a:lnTo>
                  <a:lnTo>
                    <a:pt x="510" y="510"/>
                  </a:lnTo>
                  <a:lnTo>
                    <a:pt x="510" y="504"/>
                  </a:lnTo>
                  <a:lnTo>
                    <a:pt x="516" y="504"/>
                  </a:lnTo>
                  <a:lnTo>
                    <a:pt x="516" y="498"/>
                  </a:lnTo>
                  <a:lnTo>
                    <a:pt x="516" y="492"/>
                  </a:lnTo>
                  <a:lnTo>
                    <a:pt x="522" y="492"/>
                  </a:lnTo>
                  <a:lnTo>
                    <a:pt x="522" y="486"/>
                  </a:lnTo>
                  <a:lnTo>
                    <a:pt x="528" y="486"/>
                  </a:lnTo>
                  <a:lnTo>
                    <a:pt x="528" y="480"/>
                  </a:lnTo>
                  <a:lnTo>
                    <a:pt x="528" y="474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8"/>
                  </a:lnTo>
                  <a:lnTo>
                    <a:pt x="540" y="462"/>
                  </a:lnTo>
                  <a:lnTo>
                    <a:pt x="546" y="462"/>
                  </a:lnTo>
                  <a:lnTo>
                    <a:pt x="546" y="456"/>
                  </a:lnTo>
                  <a:lnTo>
                    <a:pt x="546" y="450"/>
                  </a:lnTo>
                  <a:lnTo>
                    <a:pt x="552" y="450"/>
                  </a:lnTo>
                  <a:lnTo>
                    <a:pt x="552" y="444"/>
                  </a:lnTo>
                  <a:lnTo>
                    <a:pt x="558" y="444"/>
                  </a:lnTo>
                  <a:lnTo>
                    <a:pt x="558" y="438"/>
                  </a:lnTo>
                  <a:lnTo>
                    <a:pt x="558" y="432"/>
                  </a:lnTo>
                  <a:lnTo>
                    <a:pt x="564" y="432"/>
                  </a:lnTo>
                  <a:lnTo>
                    <a:pt x="564" y="426"/>
                  </a:lnTo>
                  <a:lnTo>
                    <a:pt x="570" y="426"/>
                  </a:lnTo>
                  <a:lnTo>
                    <a:pt x="570" y="420"/>
                  </a:lnTo>
                  <a:lnTo>
                    <a:pt x="570" y="414"/>
                  </a:lnTo>
                  <a:lnTo>
                    <a:pt x="576" y="414"/>
                  </a:lnTo>
                  <a:lnTo>
                    <a:pt x="576" y="408"/>
                  </a:lnTo>
                  <a:lnTo>
                    <a:pt x="582" y="408"/>
                  </a:lnTo>
                  <a:lnTo>
                    <a:pt x="582" y="402"/>
                  </a:lnTo>
                  <a:lnTo>
                    <a:pt x="588" y="402"/>
                  </a:lnTo>
                  <a:lnTo>
                    <a:pt x="588" y="396"/>
                  </a:lnTo>
                  <a:lnTo>
                    <a:pt x="588" y="390"/>
                  </a:lnTo>
                  <a:lnTo>
                    <a:pt x="594" y="390"/>
                  </a:lnTo>
                  <a:lnTo>
                    <a:pt x="594" y="384"/>
                  </a:lnTo>
                  <a:lnTo>
                    <a:pt x="600" y="384"/>
                  </a:lnTo>
                  <a:lnTo>
                    <a:pt x="600" y="378"/>
                  </a:lnTo>
                  <a:lnTo>
                    <a:pt x="600" y="372"/>
                  </a:lnTo>
                  <a:lnTo>
                    <a:pt x="606" y="372"/>
                  </a:lnTo>
                  <a:lnTo>
                    <a:pt x="606" y="366"/>
                  </a:lnTo>
                  <a:lnTo>
                    <a:pt x="612" y="366"/>
                  </a:lnTo>
                  <a:lnTo>
                    <a:pt x="612" y="360"/>
                  </a:lnTo>
                  <a:lnTo>
                    <a:pt x="618" y="360"/>
                  </a:lnTo>
                  <a:lnTo>
                    <a:pt x="618" y="354"/>
                  </a:lnTo>
                  <a:lnTo>
                    <a:pt x="618" y="348"/>
                  </a:lnTo>
                  <a:lnTo>
                    <a:pt x="624" y="348"/>
                  </a:lnTo>
                  <a:lnTo>
                    <a:pt x="624" y="342"/>
                  </a:lnTo>
                  <a:lnTo>
                    <a:pt x="630" y="342"/>
                  </a:lnTo>
                  <a:lnTo>
                    <a:pt x="630" y="336"/>
                  </a:lnTo>
                  <a:lnTo>
                    <a:pt x="630" y="330"/>
                  </a:lnTo>
                  <a:lnTo>
                    <a:pt x="636" y="330"/>
                  </a:lnTo>
                  <a:lnTo>
                    <a:pt x="636" y="324"/>
                  </a:lnTo>
                  <a:lnTo>
                    <a:pt x="642" y="324"/>
                  </a:lnTo>
                  <a:lnTo>
                    <a:pt x="642" y="318"/>
                  </a:lnTo>
                  <a:lnTo>
                    <a:pt x="642" y="312"/>
                  </a:lnTo>
                  <a:lnTo>
                    <a:pt x="648" y="312"/>
                  </a:lnTo>
                  <a:lnTo>
                    <a:pt x="648" y="306"/>
                  </a:lnTo>
                  <a:lnTo>
                    <a:pt x="654" y="306"/>
                  </a:lnTo>
                  <a:lnTo>
                    <a:pt x="654" y="300"/>
                  </a:lnTo>
                  <a:lnTo>
                    <a:pt x="660" y="300"/>
                  </a:lnTo>
                  <a:lnTo>
                    <a:pt x="660" y="294"/>
                  </a:lnTo>
                  <a:lnTo>
                    <a:pt x="660" y="288"/>
                  </a:lnTo>
                  <a:lnTo>
                    <a:pt x="666" y="288"/>
                  </a:lnTo>
                  <a:lnTo>
                    <a:pt x="666" y="282"/>
                  </a:lnTo>
                  <a:lnTo>
                    <a:pt x="672" y="282"/>
                  </a:lnTo>
                  <a:lnTo>
                    <a:pt x="672" y="276"/>
                  </a:lnTo>
                  <a:lnTo>
                    <a:pt x="672" y="270"/>
                  </a:lnTo>
                  <a:lnTo>
                    <a:pt x="678" y="270"/>
                  </a:lnTo>
                  <a:lnTo>
                    <a:pt x="678" y="264"/>
                  </a:lnTo>
                  <a:lnTo>
                    <a:pt x="684" y="264"/>
                  </a:lnTo>
                  <a:lnTo>
                    <a:pt x="684" y="258"/>
                  </a:lnTo>
                  <a:lnTo>
                    <a:pt x="690" y="252"/>
                  </a:lnTo>
                  <a:lnTo>
                    <a:pt x="690" y="246"/>
                  </a:lnTo>
                  <a:lnTo>
                    <a:pt x="696" y="246"/>
                  </a:lnTo>
                  <a:lnTo>
                    <a:pt x="696" y="240"/>
                  </a:lnTo>
                  <a:lnTo>
                    <a:pt x="702" y="240"/>
                  </a:lnTo>
                  <a:lnTo>
                    <a:pt x="702" y="234"/>
                  </a:lnTo>
                  <a:lnTo>
                    <a:pt x="702" y="228"/>
                  </a:lnTo>
                  <a:lnTo>
                    <a:pt x="708" y="228"/>
                  </a:lnTo>
                  <a:lnTo>
                    <a:pt x="708" y="222"/>
                  </a:lnTo>
                  <a:lnTo>
                    <a:pt x="714" y="222"/>
                  </a:lnTo>
                  <a:lnTo>
                    <a:pt x="714" y="216"/>
                  </a:lnTo>
                  <a:lnTo>
                    <a:pt x="714" y="210"/>
                  </a:lnTo>
                  <a:lnTo>
                    <a:pt x="720" y="210"/>
                  </a:lnTo>
                  <a:lnTo>
                    <a:pt x="720" y="204"/>
                  </a:lnTo>
                  <a:lnTo>
                    <a:pt x="726" y="204"/>
                  </a:lnTo>
                  <a:lnTo>
                    <a:pt x="726" y="198"/>
                  </a:lnTo>
                  <a:lnTo>
                    <a:pt x="732" y="198"/>
                  </a:lnTo>
                  <a:lnTo>
                    <a:pt x="732" y="192"/>
                  </a:lnTo>
                  <a:lnTo>
                    <a:pt x="732" y="186"/>
                  </a:lnTo>
                  <a:lnTo>
                    <a:pt x="738" y="186"/>
                  </a:lnTo>
                  <a:lnTo>
                    <a:pt x="738" y="180"/>
                  </a:lnTo>
                  <a:lnTo>
                    <a:pt x="744" y="180"/>
                  </a:lnTo>
                  <a:lnTo>
                    <a:pt x="744" y="174"/>
                  </a:lnTo>
                  <a:lnTo>
                    <a:pt x="744" y="168"/>
                  </a:lnTo>
                  <a:lnTo>
                    <a:pt x="750" y="168"/>
                  </a:lnTo>
                  <a:lnTo>
                    <a:pt x="750" y="162"/>
                  </a:lnTo>
                  <a:lnTo>
                    <a:pt x="756" y="162"/>
                  </a:lnTo>
                  <a:lnTo>
                    <a:pt x="756" y="156"/>
                  </a:lnTo>
                  <a:lnTo>
                    <a:pt x="762" y="150"/>
                  </a:lnTo>
                  <a:lnTo>
                    <a:pt x="762" y="144"/>
                  </a:lnTo>
                  <a:lnTo>
                    <a:pt x="768" y="144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74" y="132"/>
                  </a:lnTo>
                  <a:lnTo>
                    <a:pt x="774" y="126"/>
                  </a:lnTo>
                  <a:lnTo>
                    <a:pt x="780" y="126"/>
                  </a:lnTo>
                  <a:lnTo>
                    <a:pt x="780" y="120"/>
                  </a:lnTo>
                  <a:lnTo>
                    <a:pt x="786" y="120"/>
                  </a:lnTo>
                  <a:lnTo>
                    <a:pt x="786" y="114"/>
                  </a:lnTo>
                  <a:lnTo>
                    <a:pt x="786" y="108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98" y="102"/>
                  </a:lnTo>
                  <a:lnTo>
                    <a:pt x="798" y="96"/>
                  </a:lnTo>
                  <a:lnTo>
                    <a:pt x="804" y="90"/>
                  </a:lnTo>
                  <a:lnTo>
                    <a:pt x="804" y="84"/>
                  </a:lnTo>
                  <a:lnTo>
                    <a:pt x="810" y="84"/>
                  </a:lnTo>
                  <a:lnTo>
                    <a:pt x="810" y="78"/>
                  </a:lnTo>
                  <a:lnTo>
                    <a:pt x="816" y="78"/>
                  </a:lnTo>
                  <a:lnTo>
                    <a:pt x="816" y="72"/>
                  </a:lnTo>
                  <a:lnTo>
                    <a:pt x="816" y="66"/>
                  </a:lnTo>
                  <a:lnTo>
                    <a:pt x="822" y="66"/>
                  </a:lnTo>
                  <a:lnTo>
                    <a:pt x="822" y="60"/>
                  </a:lnTo>
                  <a:lnTo>
                    <a:pt x="828" y="60"/>
                  </a:lnTo>
                  <a:lnTo>
                    <a:pt x="828" y="54"/>
                  </a:lnTo>
                  <a:lnTo>
                    <a:pt x="828" y="48"/>
                  </a:lnTo>
                  <a:lnTo>
                    <a:pt x="834" y="48"/>
                  </a:lnTo>
                  <a:lnTo>
                    <a:pt x="834" y="42"/>
                  </a:lnTo>
                  <a:lnTo>
                    <a:pt x="840" y="42"/>
                  </a:lnTo>
                  <a:lnTo>
                    <a:pt x="840" y="36"/>
                  </a:lnTo>
                  <a:lnTo>
                    <a:pt x="846" y="36"/>
                  </a:lnTo>
                  <a:lnTo>
                    <a:pt x="846" y="30"/>
                  </a:lnTo>
                  <a:lnTo>
                    <a:pt x="846" y="24"/>
                  </a:lnTo>
                  <a:lnTo>
                    <a:pt x="852" y="24"/>
                  </a:lnTo>
                  <a:lnTo>
                    <a:pt x="852" y="18"/>
                  </a:lnTo>
                  <a:lnTo>
                    <a:pt x="858" y="18"/>
                  </a:lnTo>
                  <a:lnTo>
                    <a:pt x="858" y="12"/>
                  </a:lnTo>
                  <a:lnTo>
                    <a:pt x="858" y="6"/>
                  </a:lnTo>
                  <a:lnTo>
                    <a:pt x="864" y="6"/>
                  </a:lnTo>
                  <a:lnTo>
                    <a:pt x="864" y="0"/>
                  </a:ln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Text Box 276"/>
            <p:cNvSpPr txBox="1"/>
            <p:nvPr/>
          </p:nvSpPr>
          <p:spPr>
            <a:xfrm>
              <a:off x="9893520" y="1010688"/>
              <a:ext cx="770180" cy="4378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y</a:t>
              </a:r>
              <a:r>
                <a:rPr lang="en-US" altLang="zh-CN" sz="2800" b="1" baseline="-250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zh-CN" sz="2800" b="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zh-CN" altLang="en-US" sz="2800" b="0" dirty="0">
                  <a:latin typeface="Times New Roman" panose="02020603050405020304" pitchFamily="18" charset="0"/>
                </a:rPr>
                <a:t>　</a:t>
              </a:r>
            </a:p>
          </p:txBody>
        </p:sp>
      </p:grpSp>
      <p:grpSp>
        <p:nvGrpSpPr>
          <p:cNvPr id="5" name="组合 90"/>
          <p:cNvGrpSpPr/>
          <p:nvPr/>
        </p:nvGrpSpPr>
        <p:grpSpPr>
          <a:xfrm>
            <a:off x="9647380" y="875750"/>
            <a:ext cx="1453020" cy="3317878"/>
            <a:chOff x="9647380" y="875750"/>
            <a:chExt cx="1453020" cy="3317878"/>
          </a:xfrm>
        </p:grpSpPr>
        <p:sp>
          <p:nvSpPr>
            <p:cNvPr id="47" name="Freeform 242"/>
            <p:cNvSpPr/>
            <p:nvPr/>
          </p:nvSpPr>
          <p:spPr>
            <a:xfrm>
              <a:off x="9647380" y="1405975"/>
              <a:ext cx="1106836" cy="2787653"/>
            </a:xfrm>
            <a:custGeom>
              <a:avLst/>
              <a:gdLst>
                <a:gd name="txL" fmla="*/ 0 w 726"/>
                <a:gd name="txT" fmla="*/ 0 h 1032"/>
                <a:gd name="txR" fmla="*/ 726 w 726"/>
                <a:gd name="txB" fmla="*/ 1032 h 1032"/>
              </a:gdLst>
              <a:ahLst/>
              <a:cxnLst>
                <a:cxn ang="0">
                  <a:pos x="12" y="962"/>
                </a:cxn>
                <a:cxn ang="0">
                  <a:pos x="24" y="945"/>
                </a:cxn>
                <a:cxn ang="0">
                  <a:pos x="33" y="928"/>
                </a:cxn>
                <a:cxn ang="0">
                  <a:pos x="45" y="911"/>
                </a:cxn>
                <a:cxn ang="0">
                  <a:pos x="57" y="894"/>
                </a:cxn>
                <a:cxn ang="0">
                  <a:pos x="69" y="877"/>
                </a:cxn>
                <a:cxn ang="0">
                  <a:pos x="78" y="860"/>
                </a:cxn>
                <a:cxn ang="0">
                  <a:pos x="90" y="843"/>
                </a:cxn>
                <a:cxn ang="0">
                  <a:pos x="108" y="826"/>
                </a:cxn>
                <a:cxn ang="0">
                  <a:pos x="120" y="809"/>
                </a:cxn>
                <a:cxn ang="0">
                  <a:pos x="129" y="792"/>
                </a:cxn>
                <a:cxn ang="0">
                  <a:pos x="141" y="775"/>
                </a:cxn>
                <a:cxn ang="0">
                  <a:pos x="153" y="758"/>
                </a:cxn>
                <a:cxn ang="0">
                  <a:pos x="165" y="741"/>
                </a:cxn>
                <a:cxn ang="0">
                  <a:pos x="175" y="724"/>
                </a:cxn>
                <a:cxn ang="0">
                  <a:pos x="186" y="707"/>
                </a:cxn>
                <a:cxn ang="0">
                  <a:pos x="198" y="690"/>
                </a:cxn>
                <a:cxn ang="0">
                  <a:pos x="216" y="673"/>
                </a:cxn>
                <a:cxn ang="0">
                  <a:pos x="226" y="657"/>
                </a:cxn>
                <a:cxn ang="0">
                  <a:pos x="237" y="639"/>
                </a:cxn>
                <a:cxn ang="0">
                  <a:pos x="249" y="622"/>
                </a:cxn>
                <a:cxn ang="0">
                  <a:pos x="261" y="606"/>
                </a:cxn>
                <a:cxn ang="0">
                  <a:pos x="272" y="582"/>
                </a:cxn>
                <a:cxn ang="0">
                  <a:pos x="282" y="566"/>
                </a:cxn>
                <a:cxn ang="0">
                  <a:pos x="294" y="549"/>
                </a:cxn>
                <a:cxn ang="0">
                  <a:pos x="312" y="537"/>
                </a:cxn>
                <a:cxn ang="0">
                  <a:pos x="323" y="521"/>
                </a:cxn>
                <a:cxn ang="0">
                  <a:pos x="333" y="504"/>
                </a:cxn>
                <a:cxn ang="0">
                  <a:pos x="345" y="486"/>
                </a:cxn>
                <a:cxn ang="0">
                  <a:pos x="357" y="470"/>
                </a:cxn>
                <a:cxn ang="0">
                  <a:pos x="368" y="453"/>
                </a:cxn>
                <a:cxn ang="0">
                  <a:pos x="379" y="435"/>
                </a:cxn>
                <a:cxn ang="0">
                  <a:pos x="390" y="419"/>
                </a:cxn>
                <a:cxn ang="0">
                  <a:pos x="402" y="402"/>
                </a:cxn>
                <a:cxn ang="0">
                  <a:pos x="414" y="384"/>
                </a:cxn>
                <a:cxn ang="0">
                  <a:pos x="424" y="368"/>
                </a:cxn>
                <a:cxn ang="0">
                  <a:pos x="435" y="351"/>
                </a:cxn>
                <a:cxn ang="0">
                  <a:pos x="453" y="333"/>
                </a:cxn>
                <a:cxn ang="0">
                  <a:pos x="465" y="317"/>
                </a:cxn>
                <a:cxn ang="0">
                  <a:pos x="475" y="300"/>
                </a:cxn>
                <a:cxn ang="0">
                  <a:pos x="486" y="282"/>
                </a:cxn>
                <a:cxn ang="0">
                  <a:pos x="498" y="267"/>
                </a:cxn>
                <a:cxn ang="0">
                  <a:pos x="510" y="249"/>
                </a:cxn>
                <a:cxn ang="0">
                  <a:pos x="526" y="231"/>
                </a:cxn>
                <a:cxn ang="0">
                  <a:pos x="537" y="216"/>
                </a:cxn>
                <a:cxn ang="0">
                  <a:pos x="549" y="198"/>
                </a:cxn>
                <a:cxn ang="0">
                  <a:pos x="561" y="180"/>
                </a:cxn>
                <a:cxn ang="0">
                  <a:pos x="572" y="165"/>
                </a:cxn>
                <a:cxn ang="0">
                  <a:pos x="583" y="147"/>
                </a:cxn>
                <a:cxn ang="0">
                  <a:pos x="594" y="129"/>
                </a:cxn>
                <a:cxn ang="0">
                  <a:pos x="606" y="114"/>
                </a:cxn>
                <a:cxn ang="0">
                  <a:pos x="617" y="96"/>
                </a:cxn>
                <a:cxn ang="0">
                  <a:pos x="634" y="78"/>
                </a:cxn>
                <a:cxn ang="0">
                  <a:pos x="645" y="63"/>
                </a:cxn>
                <a:cxn ang="0">
                  <a:pos x="657" y="45"/>
                </a:cxn>
                <a:cxn ang="0">
                  <a:pos x="668" y="27"/>
                </a:cxn>
                <a:cxn ang="0">
                  <a:pos x="679" y="12"/>
                </a:cxn>
              </a:cxnLst>
              <a:rect l="txL" t="txT" r="txR" b="txB"/>
              <a:pathLst>
                <a:path w="726" h="1032">
                  <a:moveTo>
                    <a:pt x="0" y="1032"/>
                  </a:moveTo>
                  <a:lnTo>
                    <a:pt x="0" y="1026"/>
                  </a:lnTo>
                  <a:lnTo>
                    <a:pt x="6" y="1026"/>
                  </a:lnTo>
                  <a:lnTo>
                    <a:pt x="6" y="1020"/>
                  </a:lnTo>
                  <a:lnTo>
                    <a:pt x="12" y="1020"/>
                  </a:lnTo>
                  <a:lnTo>
                    <a:pt x="12" y="1014"/>
                  </a:lnTo>
                  <a:lnTo>
                    <a:pt x="12" y="1008"/>
                  </a:lnTo>
                  <a:lnTo>
                    <a:pt x="18" y="1008"/>
                  </a:lnTo>
                  <a:lnTo>
                    <a:pt x="18" y="1002"/>
                  </a:lnTo>
                  <a:lnTo>
                    <a:pt x="24" y="1002"/>
                  </a:lnTo>
                  <a:lnTo>
                    <a:pt x="24" y="996"/>
                  </a:lnTo>
                  <a:lnTo>
                    <a:pt x="30" y="996"/>
                  </a:lnTo>
                  <a:lnTo>
                    <a:pt x="30" y="990"/>
                  </a:lnTo>
                  <a:lnTo>
                    <a:pt x="30" y="984"/>
                  </a:lnTo>
                  <a:lnTo>
                    <a:pt x="36" y="984"/>
                  </a:lnTo>
                  <a:lnTo>
                    <a:pt x="36" y="978"/>
                  </a:lnTo>
                  <a:lnTo>
                    <a:pt x="42" y="978"/>
                  </a:lnTo>
                  <a:lnTo>
                    <a:pt x="42" y="972"/>
                  </a:lnTo>
                  <a:lnTo>
                    <a:pt x="42" y="966"/>
                  </a:lnTo>
                  <a:lnTo>
                    <a:pt x="48" y="966"/>
                  </a:lnTo>
                  <a:lnTo>
                    <a:pt x="48" y="960"/>
                  </a:lnTo>
                  <a:lnTo>
                    <a:pt x="54" y="960"/>
                  </a:lnTo>
                  <a:lnTo>
                    <a:pt x="54" y="954"/>
                  </a:lnTo>
                  <a:lnTo>
                    <a:pt x="54" y="948"/>
                  </a:lnTo>
                  <a:lnTo>
                    <a:pt x="60" y="948"/>
                  </a:lnTo>
                  <a:lnTo>
                    <a:pt x="60" y="942"/>
                  </a:lnTo>
                  <a:lnTo>
                    <a:pt x="66" y="942"/>
                  </a:lnTo>
                  <a:lnTo>
                    <a:pt x="66" y="936"/>
                  </a:lnTo>
                  <a:lnTo>
                    <a:pt x="72" y="936"/>
                  </a:lnTo>
                  <a:lnTo>
                    <a:pt x="72" y="930"/>
                  </a:lnTo>
                  <a:lnTo>
                    <a:pt x="72" y="924"/>
                  </a:lnTo>
                  <a:lnTo>
                    <a:pt x="78" y="924"/>
                  </a:lnTo>
                  <a:lnTo>
                    <a:pt x="78" y="918"/>
                  </a:lnTo>
                  <a:lnTo>
                    <a:pt x="84" y="918"/>
                  </a:lnTo>
                  <a:lnTo>
                    <a:pt x="84" y="912"/>
                  </a:lnTo>
                  <a:lnTo>
                    <a:pt x="84" y="906"/>
                  </a:lnTo>
                  <a:lnTo>
                    <a:pt x="90" y="90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894"/>
                  </a:lnTo>
                  <a:lnTo>
                    <a:pt x="102" y="888"/>
                  </a:lnTo>
                  <a:lnTo>
                    <a:pt x="102" y="882"/>
                  </a:lnTo>
                  <a:lnTo>
                    <a:pt x="108" y="882"/>
                  </a:lnTo>
                  <a:lnTo>
                    <a:pt x="108" y="876"/>
                  </a:lnTo>
                  <a:lnTo>
                    <a:pt x="114" y="876"/>
                  </a:lnTo>
                  <a:lnTo>
                    <a:pt x="114" y="870"/>
                  </a:lnTo>
                  <a:lnTo>
                    <a:pt x="114" y="864"/>
                  </a:lnTo>
                  <a:lnTo>
                    <a:pt x="120" y="864"/>
                  </a:lnTo>
                  <a:lnTo>
                    <a:pt x="120" y="858"/>
                  </a:lnTo>
                  <a:lnTo>
                    <a:pt x="126" y="858"/>
                  </a:lnTo>
                  <a:lnTo>
                    <a:pt x="126" y="852"/>
                  </a:lnTo>
                  <a:lnTo>
                    <a:pt x="126" y="846"/>
                  </a:lnTo>
                  <a:lnTo>
                    <a:pt x="132" y="846"/>
                  </a:lnTo>
                  <a:lnTo>
                    <a:pt x="132" y="840"/>
                  </a:lnTo>
                  <a:lnTo>
                    <a:pt x="138" y="840"/>
                  </a:lnTo>
                  <a:lnTo>
                    <a:pt x="138" y="834"/>
                  </a:lnTo>
                  <a:lnTo>
                    <a:pt x="144" y="834"/>
                  </a:lnTo>
                  <a:lnTo>
                    <a:pt x="144" y="828"/>
                  </a:lnTo>
                  <a:lnTo>
                    <a:pt x="144" y="822"/>
                  </a:lnTo>
                  <a:lnTo>
                    <a:pt x="150" y="822"/>
                  </a:lnTo>
                  <a:lnTo>
                    <a:pt x="150" y="816"/>
                  </a:lnTo>
                  <a:lnTo>
                    <a:pt x="156" y="816"/>
                  </a:lnTo>
                  <a:lnTo>
                    <a:pt x="156" y="810"/>
                  </a:lnTo>
                  <a:lnTo>
                    <a:pt x="156" y="804"/>
                  </a:lnTo>
                  <a:lnTo>
                    <a:pt x="162" y="804"/>
                  </a:lnTo>
                  <a:lnTo>
                    <a:pt x="162" y="798"/>
                  </a:lnTo>
                  <a:lnTo>
                    <a:pt x="168" y="798"/>
                  </a:lnTo>
                  <a:lnTo>
                    <a:pt x="168" y="792"/>
                  </a:lnTo>
                  <a:lnTo>
                    <a:pt x="168" y="786"/>
                  </a:lnTo>
                  <a:lnTo>
                    <a:pt x="174" y="786"/>
                  </a:lnTo>
                  <a:lnTo>
                    <a:pt x="174" y="780"/>
                  </a:lnTo>
                  <a:lnTo>
                    <a:pt x="180" y="780"/>
                  </a:lnTo>
                  <a:lnTo>
                    <a:pt x="180" y="774"/>
                  </a:lnTo>
                  <a:lnTo>
                    <a:pt x="186" y="774"/>
                  </a:lnTo>
                  <a:lnTo>
                    <a:pt x="186" y="768"/>
                  </a:lnTo>
                  <a:lnTo>
                    <a:pt x="186" y="762"/>
                  </a:lnTo>
                  <a:lnTo>
                    <a:pt x="192" y="762"/>
                  </a:lnTo>
                  <a:lnTo>
                    <a:pt x="192" y="756"/>
                  </a:lnTo>
                  <a:lnTo>
                    <a:pt x="198" y="756"/>
                  </a:lnTo>
                  <a:lnTo>
                    <a:pt x="198" y="750"/>
                  </a:lnTo>
                  <a:lnTo>
                    <a:pt x="198" y="744"/>
                  </a:lnTo>
                  <a:lnTo>
                    <a:pt x="204" y="744"/>
                  </a:lnTo>
                  <a:lnTo>
                    <a:pt x="204" y="738"/>
                  </a:lnTo>
                  <a:lnTo>
                    <a:pt x="210" y="738"/>
                  </a:lnTo>
                  <a:lnTo>
                    <a:pt x="210" y="732"/>
                  </a:lnTo>
                  <a:lnTo>
                    <a:pt x="216" y="726"/>
                  </a:lnTo>
                  <a:lnTo>
                    <a:pt x="216" y="720"/>
                  </a:lnTo>
                  <a:lnTo>
                    <a:pt x="222" y="720"/>
                  </a:lnTo>
                  <a:lnTo>
                    <a:pt x="222" y="714"/>
                  </a:lnTo>
                  <a:lnTo>
                    <a:pt x="228" y="714"/>
                  </a:lnTo>
                  <a:lnTo>
                    <a:pt x="228" y="708"/>
                  </a:lnTo>
                  <a:lnTo>
                    <a:pt x="228" y="702"/>
                  </a:lnTo>
                  <a:lnTo>
                    <a:pt x="234" y="702"/>
                  </a:lnTo>
                  <a:lnTo>
                    <a:pt x="234" y="696"/>
                  </a:lnTo>
                  <a:lnTo>
                    <a:pt x="240" y="696"/>
                  </a:lnTo>
                  <a:lnTo>
                    <a:pt x="240" y="690"/>
                  </a:lnTo>
                  <a:lnTo>
                    <a:pt x="240" y="684"/>
                  </a:lnTo>
                  <a:lnTo>
                    <a:pt x="246" y="684"/>
                  </a:lnTo>
                  <a:lnTo>
                    <a:pt x="246" y="678"/>
                  </a:lnTo>
                  <a:lnTo>
                    <a:pt x="252" y="678"/>
                  </a:lnTo>
                  <a:lnTo>
                    <a:pt x="252" y="672"/>
                  </a:lnTo>
                  <a:lnTo>
                    <a:pt x="258" y="672"/>
                  </a:lnTo>
                  <a:lnTo>
                    <a:pt x="258" y="666"/>
                  </a:lnTo>
                  <a:lnTo>
                    <a:pt x="258" y="660"/>
                  </a:lnTo>
                  <a:lnTo>
                    <a:pt x="264" y="660"/>
                  </a:lnTo>
                  <a:lnTo>
                    <a:pt x="264" y="654"/>
                  </a:lnTo>
                  <a:lnTo>
                    <a:pt x="270" y="654"/>
                  </a:lnTo>
                  <a:lnTo>
                    <a:pt x="270" y="648"/>
                  </a:lnTo>
                  <a:lnTo>
                    <a:pt x="270" y="642"/>
                  </a:lnTo>
                  <a:lnTo>
                    <a:pt x="276" y="642"/>
                  </a:lnTo>
                  <a:lnTo>
                    <a:pt x="276" y="636"/>
                  </a:lnTo>
                  <a:lnTo>
                    <a:pt x="282" y="636"/>
                  </a:lnTo>
                  <a:lnTo>
                    <a:pt x="282" y="630"/>
                  </a:lnTo>
                  <a:lnTo>
                    <a:pt x="288" y="624"/>
                  </a:lnTo>
                  <a:lnTo>
                    <a:pt x="288" y="618"/>
                  </a:lnTo>
                  <a:lnTo>
                    <a:pt x="294" y="618"/>
                  </a:lnTo>
                  <a:lnTo>
                    <a:pt x="294" y="612"/>
                  </a:lnTo>
                  <a:lnTo>
                    <a:pt x="300" y="612"/>
                  </a:lnTo>
                  <a:lnTo>
                    <a:pt x="300" y="606"/>
                  </a:lnTo>
                  <a:lnTo>
                    <a:pt x="300" y="600"/>
                  </a:lnTo>
                  <a:lnTo>
                    <a:pt x="306" y="600"/>
                  </a:lnTo>
                  <a:lnTo>
                    <a:pt x="306" y="594"/>
                  </a:lnTo>
                  <a:lnTo>
                    <a:pt x="312" y="594"/>
                  </a:lnTo>
                  <a:lnTo>
                    <a:pt x="312" y="588"/>
                  </a:lnTo>
                  <a:lnTo>
                    <a:pt x="312" y="582"/>
                  </a:lnTo>
                  <a:lnTo>
                    <a:pt x="318" y="582"/>
                  </a:lnTo>
                  <a:lnTo>
                    <a:pt x="318" y="576"/>
                  </a:lnTo>
                  <a:lnTo>
                    <a:pt x="324" y="576"/>
                  </a:lnTo>
                  <a:lnTo>
                    <a:pt x="324" y="570"/>
                  </a:lnTo>
                  <a:lnTo>
                    <a:pt x="330" y="570"/>
                  </a:lnTo>
                  <a:lnTo>
                    <a:pt x="330" y="564"/>
                  </a:lnTo>
                  <a:lnTo>
                    <a:pt x="330" y="558"/>
                  </a:lnTo>
                  <a:lnTo>
                    <a:pt x="336" y="558"/>
                  </a:lnTo>
                  <a:lnTo>
                    <a:pt x="336" y="552"/>
                  </a:lnTo>
                  <a:lnTo>
                    <a:pt x="342" y="552"/>
                  </a:lnTo>
                  <a:lnTo>
                    <a:pt x="342" y="546"/>
                  </a:lnTo>
                  <a:lnTo>
                    <a:pt x="342" y="540"/>
                  </a:lnTo>
                  <a:lnTo>
                    <a:pt x="348" y="540"/>
                  </a:lnTo>
                  <a:lnTo>
                    <a:pt x="348" y="534"/>
                  </a:lnTo>
                  <a:lnTo>
                    <a:pt x="354" y="534"/>
                  </a:lnTo>
                  <a:lnTo>
                    <a:pt x="354" y="528"/>
                  </a:lnTo>
                  <a:lnTo>
                    <a:pt x="354" y="522"/>
                  </a:lnTo>
                  <a:lnTo>
                    <a:pt x="360" y="522"/>
                  </a:lnTo>
                  <a:lnTo>
                    <a:pt x="360" y="516"/>
                  </a:lnTo>
                  <a:lnTo>
                    <a:pt x="366" y="516"/>
                  </a:lnTo>
                  <a:lnTo>
                    <a:pt x="366" y="510"/>
                  </a:lnTo>
                  <a:lnTo>
                    <a:pt x="372" y="510"/>
                  </a:lnTo>
                  <a:lnTo>
                    <a:pt x="372" y="504"/>
                  </a:lnTo>
                  <a:lnTo>
                    <a:pt x="372" y="498"/>
                  </a:lnTo>
                  <a:lnTo>
                    <a:pt x="378" y="498"/>
                  </a:lnTo>
                  <a:lnTo>
                    <a:pt x="378" y="492"/>
                  </a:lnTo>
                  <a:lnTo>
                    <a:pt x="384" y="492"/>
                  </a:lnTo>
                  <a:lnTo>
                    <a:pt x="384" y="486"/>
                  </a:lnTo>
                  <a:lnTo>
                    <a:pt x="384" y="480"/>
                  </a:lnTo>
                  <a:lnTo>
                    <a:pt x="390" y="480"/>
                  </a:lnTo>
                  <a:lnTo>
                    <a:pt x="390" y="474"/>
                  </a:lnTo>
                  <a:lnTo>
                    <a:pt x="396" y="474"/>
                  </a:lnTo>
                  <a:lnTo>
                    <a:pt x="396" y="468"/>
                  </a:lnTo>
                  <a:lnTo>
                    <a:pt x="402" y="468"/>
                  </a:lnTo>
                  <a:lnTo>
                    <a:pt x="402" y="462"/>
                  </a:lnTo>
                  <a:lnTo>
                    <a:pt x="402" y="456"/>
                  </a:lnTo>
                  <a:lnTo>
                    <a:pt x="408" y="456"/>
                  </a:lnTo>
                  <a:lnTo>
                    <a:pt x="408" y="450"/>
                  </a:lnTo>
                  <a:lnTo>
                    <a:pt x="414" y="450"/>
                  </a:lnTo>
                  <a:lnTo>
                    <a:pt x="414" y="444"/>
                  </a:lnTo>
                  <a:lnTo>
                    <a:pt x="414" y="438"/>
                  </a:lnTo>
                  <a:lnTo>
                    <a:pt x="420" y="438"/>
                  </a:lnTo>
                  <a:lnTo>
                    <a:pt x="420" y="432"/>
                  </a:lnTo>
                  <a:lnTo>
                    <a:pt x="426" y="432"/>
                  </a:lnTo>
                  <a:lnTo>
                    <a:pt x="426" y="426"/>
                  </a:lnTo>
                  <a:lnTo>
                    <a:pt x="426" y="420"/>
                  </a:lnTo>
                  <a:lnTo>
                    <a:pt x="432" y="420"/>
                  </a:lnTo>
                  <a:lnTo>
                    <a:pt x="432" y="414"/>
                  </a:lnTo>
                  <a:lnTo>
                    <a:pt x="438" y="414"/>
                  </a:lnTo>
                  <a:lnTo>
                    <a:pt x="438" y="408"/>
                  </a:lnTo>
                  <a:lnTo>
                    <a:pt x="444" y="408"/>
                  </a:lnTo>
                  <a:lnTo>
                    <a:pt x="444" y="402"/>
                  </a:lnTo>
                  <a:lnTo>
                    <a:pt x="444" y="396"/>
                  </a:lnTo>
                  <a:lnTo>
                    <a:pt x="450" y="396"/>
                  </a:lnTo>
                  <a:lnTo>
                    <a:pt x="450" y="390"/>
                  </a:lnTo>
                  <a:lnTo>
                    <a:pt x="456" y="390"/>
                  </a:lnTo>
                  <a:lnTo>
                    <a:pt x="456" y="384"/>
                  </a:lnTo>
                  <a:lnTo>
                    <a:pt x="456" y="378"/>
                  </a:lnTo>
                  <a:lnTo>
                    <a:pt x="462" y="378"/>
                  </a:lnTo>
                  <a:lnTo>
                    <a:pt x="462" y="372"/>
                  </a:lnTo>
                  <a:lnTo>
                    <a:pt x="468" y="372"/>
                  </a:lnTo>
                  <a:lnTo>
                    <a:pt x="468" y="366"/>
                  </a:lnTo>
                  <a:lnTo>
                    <a:pt x="474" y="360"/>
                  </a:lnTo>
                  <a:lnTo>
                    <a:pt x="474" y="354"/>
                  </a:lnTo>
                  <a:lnTo>
                    <a:pt x="480" y="354"/>
                  </a:lnTo>
                  <a:lnTo>
                    <a:pt x="480" y="348"/>
                  </a:lnTo>
                  <a:lnTo>
                    <a:pt x="486" y="348"/>
                  </a:lnTo>
                  <a:lnTo>
                    <a:pt x="486" y="342"/>
                  </a:lnTo>
                  <a:lnTo>
                    <a:pt x="486" y="336"/>
                  </a:lnTo>
                  <a:lnTo>
                    <a:pt x="492" y="336"/>
                  </a:lnTo>
                  <a:lnTo>
                    <a:pt x="492" y="330"/>
                  </a:lnTo>
                  <a:lnTo>
                    <a:pt x="498" y="330"/>
                  </a:lnTo>
                  <a:lnTo>
                    <a:pt x="498" y="324"/>
                  </a:lnTo>
                  <a:lnTo>
                    <a:pt x="498" y="318"/>
                  </a:lnTo>
                  <a:lnTo>
                    <a:pt x="504" y="318"/>
                  </a:lnTo>
                  <a:lnTo>
                    <a:pt x="504" y="312"/>
                  </a:lnTo>
                  <a:lnTo>
                    <a:pt x="510" y="312"/>
                  </a:lnTo>
                  <a:lnTo>
                    <a:pt x="510" y="306"/>
                  </a:lnTo>
                  <a:lnTo>
                    <a:pt x="516" y="306"/>
                  </a:lnTo>
                  <a:lnTo>
                    <a:pt x="516" y="300"/>
                  </a:lnTo>
                  <a:lnTo>
                    <a:pt x="516" y="294"/>
                  </a:lnTo>
                  <a:lnTo>
                    <a:pt x="522" y="294"/>
                  </a:lnTo>
                  <a:lnTo>
                    <a:pt x="522" y="288"/>
                  </a:lnTo>
                  <a:lnTo>
                    <a:pt x="528" y="288"/>
                  </a:lnTo>
                  <a:lnTo>
                    <a:pt x="528" y="282"/>
                  </a:lnTo>
                  <a:lnTo>
                    <a:pt x="528" y="276"/>
                  </a:lnTo>
                  <a:lnTo>
                    <a:pt x="534" y="276"/>
                  </a:lnTo>
                  <a:lnTo>
                    <a:pt x="534" y="270"/>
                  </a:lnTo>
                  <a:lnTo>
                    <a:pt x="540" y="270"/>
                  </a:lnTo>
                  <a:lnTo>
                    <a:pt x="540" y="264"/>
                  </a:lnTo>
                  <a:lnTo>
                    <a:pt x="546" y="258"/>
                  </a:lnTo>
                  <a:lnTo>
                    <a:pt x="546" y="252"/>
                  </a:lnTo>
                  <a:lnTo>
                    <a:pt x="552" y="252"/>
                  </a:lnTo>
                  <a:lnTo>
                    <a:pt x="552" y="246"/>
                  </a:lnTo>
                  <a:lnTo>
                    <a:pt x="558" y="246"/>
                  </a:lnTo>
                  <a:lnTo>
                    <a:pt x="558" y="240"/>
                  </a:lnTo>
                  <a:lnTo>
                    <a:pt x="558" y="234"/>
                  </a:lnTo>
                  <a:lnTo>
                    <a:pt x="564" y="234"/>
                  </a:lnTo>
                  <a:lnTo>
                    <a:pt x="564" y="228"/>
                  </a:lnTo>
                  <a:lnTo>
                    <a:pt x="570" y="228"/>
                  </a:lnTo>
                  <a:lnTo>
                    <a:pt x="570" y="222"/>
                  </a:lnTo>
                  <a:lnTo>
                    <a:pt x="570" y="216"/>
                  </a:lnTo>
                  <a:lnTo>
                    <a:pt x="576" y="216"/>
                  </a:lnTo>
                  <a:lnTo>
                    <a:pt x="576" y="210"/>
                  </a:lnTo>
                  <a:lnTo>
                    <a:pt x="582" y="210"/>
                  </a:lnTo>
                  <a:lnTo>
                    <a:pt x="582" y="204"/>
                  </a:lnTo>
                  <a:lnTo>
                    <a:pt x="588" y="204"/>
                  </a:lnTo>
                  <a:lnTo>
                    <a:pt x="588" y="198"/>
                  </a:lnTo>
                  <a:lnTo>
                    <a:pt x="588" y="192"/>
                  </a:lnTo>
                  <a:lnTo>
                    <a:pt x="594" y="192"/>
                  </a:lnTo>
                  <a:lnTo>
                    <a:pt x="594" y="186"/>
                  </a:lnTo>
                  <a:lnTo>
                    <a:pt x="600" y="186"/>
                  </a:lnTo>
                  <a:lnTo>
                    <a:pt x="600" y="180"/>
                  </a:lnTo>
                  <a:lnTo>
                    <a:pt x="600" y="174"/>
                  </a:lnTo>
                  <a:lnTo>
                    <a:pt x="606" y="174"/>
                  </a:lnTo>
                  <a:lnTo>
                    <a:pt x="606" y="168"/>
                  </a:lnTo>
                  <a:lnTo>
                    <a:pt x="612" y="168"/>
                  </a:lnTo>
                  <a:lnTo>
                    <a:pt x="612" y="162"/>
                  </a:lnTo>
                  <a:lnTo>
                    <a:pt x="612" y="156"/>
                  </a:lnTo>
                  <a:lnTo>
                    <a:pt x="618" y="156"/>
                  </a:lnTo>
                  <a:lnTo>
                    <a:pt x="618" y="150"/>
                  </a:lnTo>
                  <a:lnTo>
                    <a:pt x="624" y="150"/>
                  </a:lnTo>
                  <a:lnTo>
                    <a:pt x="624" y="144"/>
                  </a:lnTo>
                  <a:lnTo>
                    <a:pt x="630" y="144"/>
                  </a:lnTo>
                  <a:lnTo>
                    <a:pt x="630" y="138"/>
                  </a:lnTo>
                  <a:lnTo>
                    <a:pt x="630" y="132"/>
                  </a:lnTo>
                  <a:lnTo>
                    <a:pt x="636" y="132"/>
                  </a:lnTo>
                  <a:lnTo>
                    <a:pt x="636" y="126"/>
                  </a:lnTo>
                  <a:lnTo>
                    <a:pt x="642" y="126"/>
                  </a:lnTo>
                  <a:lnTo>
                    <a:pt x="642" y="120"/>
                  </a:lnTo>
                  <a:lnTo>
                    <a:pt x="642" y="114"/>
                  </a:lnTo>
                  <a:lnTo>
                    <a:pt x="648" y="114"/>
                  </a:lnTo>
                  <a:lnTo>
                    <a:pt x="648" y="108"/>
                  </a:lnTo>
                  <a:lnTo>
                    <a:pt x="654" y="108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90"/>
                  </a:lnTo>
                  <a:lnTo>
                    <a:pt x="666" y="90"/>
                  </a:lnTo>
                  <a:lnTo>
                    <a:pt x="666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72" y="72"/>
                  </a:lnTo>
                  <a:lnTo>
                    <a:pt x="678" y="72"/>
                  </a:lnTo>
                  <a:lnTo>
                    <a:pt x="678" y="66"/>
                  </a:lnTo>
                  <a:lnTo>
                    <a:pt x="684" y="66"/>
                  </a:lnTo>
                  <a:lnTo>
                    <a:pt x="684" y="60"/>
                  </a:lnTo>
                  <a:lnTo>
                    <a:pt x="684" y="54"/>
                  </a:lnTo>
                  <a:lnTo>
                    <a:pt x="690" y="54"/>
                  </a:lnTo>
                  <a:lnTo>
                    <a:pt x="690" y="48"/>
                  </a:lnTo>
                  <a:lnTo>
                    <a:pt x="696" y="48"/>
                  </a:lnTo>
                  <a:lnTo>
                    <a:pt x="696" y="42"/>
                  </a:lnTo>
                  <a:lnTo>
                    <a:pt x="702" y="42"/>
                  </a:lnTo>
                  <a:lnTo>
                    <a:pt x="702" y="36"/>
                  </a:lnTo>
                  <a:lnTo>
                    <a:pt x="702" y="30"/>
                  </a:lnTo>
                  <a:lnTo>
                    <a:pt x="708" y="30"/>
                  </a:lnTo>
                  <a:lnTo>
                    <a:pt x="708" y="24"/>
                  </a:lnTo>
                  <a:lnTo>
                    <a:pt x="714" y="24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20" y="12"/>
                  </a:lnTo>
                  <a:lnTo>
                    <a:pt x="720" y="6"/>
                  </a:lnTo>
                  <a:lnTo>
                    <a:pt x="726" y="6"/>
                  </a:lnTo>
                  <a:lnTo>
                    <a:pt x="726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Text Box 277"/>
            <p:cNvSpPr txBox="1"/>
            <p:nvPr/>
          </p:nvSpPr>
          <p:spPr>
            <a:xfrm>
              <a:off x="10606532" y="875750"/>
              <a:ext cx="493868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y</a:t>
              </a:r>
              <a:r>
                <a:rPr lang="en-US" altLang="zh-CN" sz="28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800" b="0" dirty="0">
                  <a:latin typeface="Times New Roman" panose="02020603050405020304" pitchFamily="18" charset="0"/>
                </a:rPr>
                <a:t> </a:t>
              </a:r>
              <a:r>
                <a:rPr lang="zh-CN" altLang="en-US" sz="2800" b="0" dirty="0">
                  <a:latin typeface="Times New Roman" panose="02020603050405020304" pitchFamily="18" charset="0"/>
                </a:rPr>
                <a:t>　</a:t>
              </a:r>
            </a:p>
          </p:txBody>
        </p:sp>
      </p:grpSp>
      <p:sp>
        <p:nvSpPr>
          <p:cNvPr id="57" name="Text Box 278"/>
          <p:cNvSpPr txBox="1"/>
          <p:nvPr/>
        </p:nvSpPr>
        <p:spPr>
          <a:xfrm>
            <a:off x="11479932" y="2077489"/>
            <a:ext cx="49386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0" dirty="0">
                <a:latin typeface="Times New Roman" panose="02020603050405020304" pitchFamily="18" charset="0"/>
              </a:rPr>
              <a:t>　</a:t>
            </a:r>
          </a:p>
        </p:txBody>
      </p:sp>
      <p:sp>
        <p:nvSpPr>
          <p:cNvPr id="58" name="Line 303"/>
          <p:cNvSpPr/>
          <p:nvPr/>
        </p:nvSpPr>
        <p:spPr>
          <a:xfrm>
            <a:off x="7898992" y="4171403"/>
            <a:ext cx="1765856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8" name="组合 88"/>
          <p:cNvGrpSpPr/>
          <p:nvPr/>
        </p:nvGrpSpPr>
        <p:grpSpPr>
          <a:xfrm>
            <a:off x="7247267" y="1706321"/>
            <a:ext cx="4435284" cy="4585296"/>
            <a:chOff x="7233620" y="1679026"/>
            <a:chExt cx="4435284" cy="4585296"/>
          </a:xfrm>
        </p:grpSpPr>
        <p:sp>
          <p:nvSpPr>
            <p:cNvPr id="27" name="Line 151"/>
            <p:cNvSpPr/>
            <p:nvPr/>
          </p:nvSpPr>
          <p:spPr>
            <a:xfrm>
              <a:off x="7554396" y="5787480"/>
              <a:ext cx="3746092" cy="0"/>
            </a:xfrm>
            <a:prstGeom prst="line">
              <a:avLst/>
            </a:prstGeom>
            <a:ln w="38100" cap="flat" cmpd="sng">
              <a:solidFill>
                <a:schemeClr val="bg1"/>
              </a:solidFill>
              <a:prstDash val="solid"/>
              <a:headEnd type="none" w="med" len="med"/>
              <a:tailEnd type="stealth" w="med" len="med"/>
            </a:ln>
          </p:spPr>
        </p:sp>
        <p:sp>
          <p:nvSpPr>
            <p:cNvPr id="52" name="Rectangle 271"/>
            <p:cNvSpPr/>
            <p:nvPr/>
          </p:nvSpPr>
          <p:spPr>
            <a:xfrm>
              <a:off x="7625856" y="5784305"/>
              <a:ext cx="22232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4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53" name="Rectangle 272"/>
            <p:cNvSpPr/>
            <p:nvPr/>
          </p:nvSpPr>
          <p:spPr>
            <a:xfrm>
              <a:off x="11190916" y="5777955"/>
              <a:ext cx="477988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/h</a:t>
              </a:r>
              <a:endPara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" name="Rectangle 273"/>
            <p:cNvSpPr/>
            <p:nvPr/>
          </p:nvSpPr>
          <p:spPr>
            <a:xfrm>
              <a:off x="7233620" y="1679026"/>
              <a:ext cx="87340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y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元</a:t>
              </a:r>
              <a:endParaRPr lang="en-US" altLang="zh-CN" sz="2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9" name="Line 86"/>
            <p:cNvSpPr/>
            <p:nvPr/>
          </p:nvSpPr>
          <p:spPr>
            <a:xfrm flipV="1">
              <a:off x="7851872" y="1967243"/>
              <a:ext cx="45719" cy="4297079"/>
            </a:xfrm>
            <a:prstGeom prst="line">
              <a:avLst/>
            </a:prstGeom>
            <a:ln w="38100" cap="flat" cmpd="sng">
              <a:solidFill>
                <a:schemeClr val="bg1"/>
              </a:solidFill>
              <a:prstDash val="solid"/>
              <a:headEnd type="none" w="med" len="med"/>
              <a:tailEnd type="stealth" w="med" len="med"/>
            </a:ln>
          </p:spPr>
        </p:sp>
      </p:grpSp>
      <p:cxnSp>
        <p:nvCxnSpPr>
          <p:cNvPr id="62" name="直接连接符 61"/>
          <p:cNvCxnSpPr/>
          <p:nvPr/>
        </p:nvCxnSpPr>
        <p:spPr>
          <a:xfrm rot="16200000" flipH="1" flipV="1">
            <a:off x="8261705" y="5274562"/>
            <a:ext cx="990601" cy="1588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rot="16200000" flipH="1" flipV="1">
            <a:off x="8862778" y="5011876"/>
            <a:ext cx="1574612" cy="2233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7902054" y="2361063"/>
            <a:ext cx="353477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3" name="矩形 72"/>
          <p:cNvSpPr/>
          <p:nvPr/>
        </p:nvSpPr>
        <p:spPr>
          <a:xfrm>
            <a:off x="1041773" y="1206774"/>
            <a:ext cx="8279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chemeClr val="bg1"/>
                </a:solidFill>
              </a:rPr>
              <a:t>解：结合图象和解析式可知：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5088008" y="1607591"/>
            <a:ext cx="4568408" cy="4875401"/>
            <a:chOff x="5088008" y="1607591"/>
            <a:chExt cx="4568408" cy="4875401"/>
          </a:xfrm>
        </p:grpSpPr>
        <p:grpSp>
          <p:nvGrpSpPr>
            <p:cNvPr id="67" name="组合 66"/>
            <p:cNvGrpSpPr/>
            <p:nvPr/>
          </p:nvGrpSpPr>
          <p:grpSpPr>
            <a:xfrm>
              <a:off x="5088008" y="1607591"/>
              <a:ext cx="1072291" cy="683264"/>
              <a:chOff x="4678577" y="2685766"/>
              <a:chExt cx="1072291" cy="683264"/>
            </a:xfrm>
          </p:grpSpPr>
          <p:grpSp>
            <p:nvGrpSpPr>
              <p:cNvPr id="65" name="组合 64"/>
              <p:cNvGrpSpPr/>
              <p:nvPr/>
            </p:nvGrpSpPr>
            <p:grpSpPr>
              <a:xfrm>
                <a:off x="5247630" y="2685766"/>
                <a:ext cx="503238" cy="683264"/>
                <a:chOff x="5097504" y="5278846"/>
                <a:chExt cx="503238" cy="683264"/>
              </a:xfrm>
            </p:grpSpPr>
            <p:sp>
              <p:nvSpPr>
                <p:cNvPr id="46" name="Rectangle 15"/>
                <p:cNvSpPr/>
                <p:nvPr/>
              </p:nvSpPr>
              <p:spPr>
                <a:xfrm>
                  <a:off x="5097504" y="5278846"/>
                  <a:ext cx="503238" cy="683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>
                  <a:lvl1pPr marL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lvl="2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lvl="3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lvl="4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lvl="5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lvl="6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lvl="7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lvl="8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>
                    <a:lnSpc>
                      <a:spcPct val="80000"/>
                    </a:lnSpc>
                  </a:pPr>
                  <a:r>
                    <a:rPr lang="en-US" altLang="zh-CN" sz="2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altLang="zh-CN" sz="2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3</a:t>
                  </a:r>
                  <a:endParaRPr lang="zh-CN" alt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0" name="Line 16"/>
                <p:cNvSpPr/>
                <p:nvPr/>
              </p:nvSpPr>
              <p:spPr>
                <a:xfrm>
                  <a:off x="5155294" y="5594138"/>
                  <a:ext cx="215900" cy="0"/>
                </a:xfrm>
                <a:prstGeom prst="line">
                  <a:avLst/>
                </a:prstGeom>
                <a:ln w="222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66" name="矩形 65"/>
              <p:cNvSpPr/>
              <p:nvPr/>
            </p:nvSpPr>
            <p:spPr>
              <a:xfrm>
                <a:off x="4678577" y="2753013"/>
                <a:ext cx="7697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=31</a:t>
                </a:r>
                <a:endParaRPr lang="zh-CN" altLang="en-US" sz="2400" dirty="0"/>
              </a:p>
            </p:txBody>
          </p:sp>
        </p:grpSp>
        <p:cxnSp>
          <p:nvCxnSpPr>
            <p:cNvPr id="91" name="直接连接符 90"/>
            <p:cNvCxnSpPr/>
            <p:nvPr/>
          </p:nvCxnSpPr>
          <p:spPr>
            <a:xfrm rot="5400000">
              <a:off x="8208131" y="5033512"/>
              <a:ext cx="1607124" cy="8337"/>
            </a:xfrm>
            <a:prstGeom prst="line">
              <a:avLst/>
            </a:prstGeom>
            <a:ln>
              <a:solidFill>
                <a:srgbClr val="FFFF00"/>
              </a:solidFill>
              <a:prstDash val="sysDot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93" name="组合 92"/>
            <p:cNvGrpSpPr/>
            <p:nvPr/>
          </p:nvGrpSpPr>
          <p:grpSpPr>
            <a:xfrm>
              <a:off x="8816142" y="5799728"/>
              <a:ext cx="840274" cy="683264"/>
              <a:chOff x="5661234" y="2986018"/>
              <a:chExt cx="840274" cy="683264"/>
            </a:xfrm>
          </p:grpSpPr>
          <p:grpSp>
            <p:nvGrpSpPr>
              <p:cNvPr id="94" name="组合 64"/>
              <p:cNvGrpSpPr/>
              <p:nvPr/>
            </p:nvGrpSpPr>
            <p:grpSpPr>
              <a:xfrm>
                <a:off x="5998270" y="2986018"/>
                <a:ext cx="503238" cy="683264"/>
                <a:chOff x="5848144" y="5579098"/>
                <a:chExt cx="503238" cy="683264"/>
              </a:xfrm>
            </p:grpSpPr>
            <p:sp>
              <p:nvSpPr>
                <p:cNvPr id="96" name="Rectangle 15"/>
                <p:cNvSpPr/>
                <p:nvPr/>
              </p:nvSpPr>
              <p:spPr>
                <a:xfrm>
                  <a:off x="5848144" y="5579098"/>
                  <a:ext cx="503238" cy="683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>
                  <a:lvl1pPr marL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lvl="2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lvl="3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lvl="4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lvl="5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lvl="6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lvl="7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lvl="8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>
                    <a:lnSpc>
                      <a:spcPct val="80000"/>
                    </a:lnSpc>
                  </a:pPr>
                  <a:r>
                    <a:rPr lang="en-US" altLang="zh-CN" sz="24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altLang="zh-CN" sz="24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3</a:t>
                  </a:r>
                  <a:endParaRPr lang="zh-CN" alt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7" name="Line 16"/>
                <p:cNvSpPr/>
                <p:nvPr/>
              </p:nvSpPr>
              <p:spPr>
                <a:xfrm>
                  <a:off x="5892286" y="5894394"/>
                  <a:ext cx="215900" cy="0"/>
                </a:xfrm>
                <a:prstGeom prst="line">
                  <a:avLst/>
                </a:prstGeom>
                <a:ln w="222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95" name="矩形 94"/>
              <p:cNvSpPr/>
              <p:nvPr/>
            </p:nvSpPr>
            <p:spPr>
              <a:xfrm>
                <a:off x="5661234" y="3053266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31</a:t>
                </a:r>
                <a:endParaRPr lang="zh-CN" altLang="en-US" sz="2400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106" name="矩形 105"/>
          <p:cNvSpPr/>
          <p:nvPr/>
        </p:nvSpPr>
        <p:spPr>
          <a:xfrm>
            <a:off x="1030404" y="2532872"/>
            <a:ext cx="8279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altLang="zh-CN" sz="2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altLang="zh-CN" sz="2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，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即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-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100=120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5122129" y="2305434"/>
            <a:ext cx="5837645" cy="4170730"/>
            <a:chOff x="5122129" y="2305434"/>
            <a:chExt cx="5837645" cy="4170730"/>
          </a:xfrm>
        </p:grpSpPr>
        <p:grpSp>
          <p:nvGrpSpPr>
            <p:cNvPr id="107" name="组合 106"/>
            <p:cNvGrpSpPr/>
            <p:nvPr/>
          </p:nvGrpSpPr>
          <p:grpSpPr>
            <a:xfrm>
              <a:off x="5122129" y="2433272"/>
              <a:ext cx="1072291" cy="683264"/>
              <a:chOff x="5320023" y="1457460"/>
              <a:chExt cx="1072291" cy="683264"/>
            </a:xfrm>
          </p:grpSpPr>
          <p:grpSp>
            <p:nvGrpSpPr>
              <p:cNvPr id="108" name="组合 64"/>
              <p:cNvGrpSpPr/>
              <p:nvPr/>
            </p:nvGrpSpPr>
            <p:grpSpPr>
              <a:xfrm>
                <a:off x="5889076" y="1457460"/>
                <a:ext cx="503238" cy="683264"/>
                <a:chOff x="5738950" y="4050540"/>
                <a:chExt cx="503238" cy="683264"/>
              </a:xfrm>
            </p:grpSpPr>
            <p:sp>
              <p:nvSpPr>
                <p:cNvPr id="110" name="Rectangle 15"/>
                <p:cNvSpPr/>
                <p:nvPr/>
              </p:nvSpPr>
              <p:spPr>
                <a:xfrm>
                  <a:off x="5738950" y="4050540"/>
                  <a:ext cx="503238" cy="683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>
                  <a:lvl1pPr marL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lvl="2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lvl="3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lvl="4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lvl="5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lvl="6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lvl="7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lvl="8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>
                    <a:lnSpc>
                      <a:spcPct val="80000"/>
                    </a:lnSpc>
                  </a:pPr>
                  <a:r>
                    <a:rPr lang="en-US" altLang="zh-CN" sz="2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altLang="zh-CN" sz="2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3</a:t>
                  </a:r>
                  <a:endParaRPr lang="zh-CN" alt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1" name="Line 16"/>
                <p:cNvSpPr/>
                <p:nvPr/>
              </p:nvSpPr>
              <p:spPr>
                <a:xfrm>
                  <a:off x="5837684" y="4379484"/>
                  <a:ext cx="215900" cy="0"/>
                </a:xfrm>
                <a:prstGeom prst="line">
                  <a:avLst/>
                </a:prstGeom>
                <a:ln w="222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09" name="矩形 108"/>
              <p:cNvSpPr/>
              <p:nvPr/>
            </p:nvSpPr>
            <p:spPr>
              <a:xfrm>
                <a:off x="5320023" y="1552011"/>
                <a:ext cx="7521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=73</a:t>
                </a:r>
                <a:endParaRPr lang="zh-CN" altLang="en-US" sz="2400" dirty="0"/>
              </a:p>
            </p:txBody>
          </p:sp>
        </p:grpSp>
        <p:cxnSp>
          <p:nvCxnSpPr>
            <p:cNvPr id="114" name="直接连接符 113"/>
            <p:cNvCxnSpPr/>
            <p:nvPr/>
          </p:nvCxnSpPr>
          <p:spPr>
            <a:xfrm rot="16200000" flipH="1">
              <a:off x="8616525" y="4071820"/>
              <a:ext cx="3535807" cy="3036"/>
            </a:xfrm>
            <a:prstGeom prst="line">
              <a:avLst/>
            </a:prstGeom>
            <a:ln>
              <a:solidFill>
                <a:srgbClr val="FFFF00"/>
              </a:solidFill>
              <a:prstDash val="sysDot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15" name="组合 114"/>
            <p:cNvGrpSpPr/>
            <p:nvPr/>
          </p:nvGrpSpPr>
          <p:grpSpPr>
            <a:xfrm>
              <a:off x="10105851" y="5792900"/>
              <a:ext cx="853923" cy="683264"/>
              <a:chOff x="5633937" y="2972370"/>
              <a:chExt cx="853923" cy="683264"/>
            </a:xfrm>
          </p:grpSpPr>
          <p:grpSp>
            <p:nvGrpSpPr>
              <p:cNvPr id="116" name="组合 64"/>
              <p:cNvGrpSpPr/>
              <p:nvPr/>
            </p:nvGrpSpPr>
            <p:grpSpPr>
              <a:xfrm>
                <a:off x="5984622" y="2972370"/>
                <a:ext cx="503238" cy="683264"/>
                <a:chOff x="5834496" y="5565450"/>
                <a:chExt cx="503238" cy="683264"/>
              </a:xfrm>
            </p:grpSpPr>
            <p:sp>
              <p:nvSpPr>
                <p:cNvPr id="118" name="Rectangle 15"/>
                <p:cNvSpPr/>
                <p:nvPr/>
              </p:nvSpPr>
              <p:spPr>
                <a:xfrm>
                  <a:off x="5834496" y="5565450"/>
                  <a:ext cx="503238" cy="683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>
                  <a:lvl1pPr marL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lvl="2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lvl="3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lvl="4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lvl="5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lvl="6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lvl="7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lvl="8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>
                    <a:lnSpc>
                      <a:spcPct val="80000"/>
                    </a:lnSpc>
                  </a:pPr>
                  <a:r>
                    <a:rPr lang="en-US" altLang="zh-CN" sz="24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altLang="zh-CN" sz="24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3</a:t>
                  </a:r>
                  <a:endParaRPr lang="zh-CN" alt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9" name="Line 16"/>
                <p:cNvSpPr/>
                <p:nvPr/>
              </p:nvSpPr>
              <p:spPr>
                <a:xfrm>
                  <a:off x="5905934" y="5880746"/>
                  <a:ext cx="215900" cy="0"/>
                </a:xfrm>
                <a:prstGeom prst="line">
                  <a:avLst/>
                </a:prstGeom>
                <a:ln w="222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17" name="矩形 116"/>
              <p:cNvSpPr/>
              <p:nvPr/>
            </p:nvSpPr>
            <p:spPr>
              <a:xfrm>
                <a:off x="5633937" y="3066914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73</a:t>
                </a:r>
                <a:endParaRPr lang="zh-CN" altLang="en-US" sz="2400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134" name="组合 133"/>
          <p:cNvGrpSpPr/>
          <p:nvPr/>
        </p:nvGrpSpPr>
        <p:grpSpPr>
          <a:xfrm>
            <a:off x="7874758" y="2364548"/>
            <a:ext cx="3599890" cy="2453109"/>
            <a:chOff x="7874758" y="2364548"/>
            <a:chExt cx="3599890" cy="2453109"/>
          </a:xfrm>
        </p:grpSpPr>
        <p:cxnSp>
          <p:nvCxnSpPr>
            <p:cNvPr id="100" name="直接连接符 99"/>
            <p:cNvCxnSpPr/>
            <p:nvPr/>
          </p:nvCxnSpPr>
          <p:spPr>
            <a:xfrm>
              <a:off x="7874758" y="4790359"/>
              <a:ext cx="864000" cy="1588"/>
            </a:xfrm>
            <a:prstGeom prst="line">
              <a:avLst/>
            </a:prstGeom>
            <a:ln w="50800">
              <a:solidFill>
                <a:srgbClr val="EB9415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 rot="5400000" flipH="1" flipV="1">
              <a:off x="8543497" y="4353633"/>
              <a:ext cx="668741" cy="259307"/>
            </a:xfrm>
            <a:prstGeom prst="line">
              <a:avLst/>
            </a:prstGeom>
            <a:ln w="50800">
              <a:solidFill>
                <a:srgbClr val="EB9415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8966577" y="4179700"/>
              <a:ext cx="723332" cy="0"/>
            </a:xfrm>
            <a:prstGeom prst="line">
              <a:avLst/>
            </a:prstGeom>
            <a:ln w="50800">
              <a:solidFill>
                <a:srgbClr val="EB9415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rot="5340000" flipH="1" flipV="1">
              <a:off x="9121595" y="2897022"/>
              <a:ext cx="1800000" cy="756000"/>
            </a:xfrm>
            <a:prstGeom prst="line">
              <a:avLst/>
            </a:prstGeom>
            <a:ln w="50800">
              <a:solidFill>
                <a:srgbClr val="EB9415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>
              <a:off x="10358648" y="2364548"/>
              <a:ext cx="1116000" cy="0"/>
            </a:xfrm>
            <a:prstGeom prst="line">
              <a:avLst/>
            </a:prstGeom>
            <a:ln w="50800">
              <a:solidFill>
                <a:srgbClr val="EB9415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0" name="TextBox 5"/>
          <p:cNvSpPr/>
          <p:nvPr/>
        </p:nvSpPr>
        <p:spPr>
          <a:xfrm>
            <a:off x="982520" y="3453464"/>
            <a:ext cx="6919534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当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上网时间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____________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时，选择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方式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最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省钱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；</a:t>
            </a:r>
          </a:p>
        </p:txBody>
      </p:sp>
      <p:sp>
        <p:nvSpPr>
          <p:cNvPr id="141" name="TextBox 5"/>
          <p:cNvSpPr/>
          <p:nvPr/>
        </p:nvSpPr>
        <p:spPr>
          <a:xfrm>
            <a:off x="984794" y="4260957"/>
            <a:ext cx="6305383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当上网时间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__________________________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时，选择方式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最省钱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；</a:t>
            </a:r>
          </a:p>
        </p:txBody>
      </p:sp>
      <p:sp>
        <p:nvSpPr>
          <p:cNvPr id="142" name="TextBox 5"/>
          <p:cNvSpPr/>
          <p:nvPr/>
        </p:nvSpPr>
        <p:spPr>
          <a:xfrm>
            <a:off x="987069" y="5396002"/>
            <a:ext cx="630538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当上网时间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__________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时，选择方式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最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省钱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zh-CN" altLang="en-US" sz="24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grpSp>
        <p:nvGrpSpPr>
          <p:cNvPr id="147" name="组合 146"/>
          <p:cNvGrpSpPr/>
          <p:nvPr/>
        </p:nvGrpSpPr>
        <p:grpSpPr>
          <a:xfrm>
            <a:off x="2606724" y="3261245"/>
            <a:ext cx="2033516" cy="683264"/>
            <a:chOff x="2552132" y="3315837"/>
            <a:chExt cx="2033516" cy="683264"/>
          </a:xfrm>
        </p:grpSpPr>
        <p:sp>
          <p:nvSpPr>
            <p:cNvPr id="144" name="TextBox 143"/>
            <p:cNvSpPr txBox="1"/>
            <p:nvPr/>
          </p:nvSpPr>
          <p:spPr>
            <a:xfrm>
              <a:off x="2552132" y="3425589"/>
              <a:ext cx="20335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00"/>
                  </a:solidFill>
                  <a:latin typeface="+mn-ea"/>
                </a:rPr>
                <a:t>不超过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31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+mn-ea"/>
                </a:rPr>
                <a:t>  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zh-CN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Rectangle 15"/>
            <p:cNvSpPr/>
            <p:nvPr/>
          </p:nvSpPr>
          <p:spPr>
            <a:xfrm>
              <a:off x="3816901" y="3315837"/>
              <a:ext cx="503238" cy="68326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</a:p>
            <a:p>
              <a:pPr>
                <a:lnSpc>
                  <a:spcPct val="80000"/>
                </a:lnSpc>
              </a:pP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6" name="Line 16"/>
            <p:cNvSpPr/>
            <p:nvPr/>
          </p:nvSpPr>
          <p:spPr>
            <a:xfrm>
              <a:off x="3881515" y="3624301"/>
              <a:ext cx="215900" cy="0"/>
            </a:xfrm>
            <a:prstGeom prst="line">
              <a:avLst/>
            </a:prstGeom>
            <a:ln w="222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55" name="组合 154"/>
          <p:cNvGrpSpPr/>
          <p:nvPr/>
        </p:nvGrpSpPr>
        <p:grpSpPr>
          <a:xfrm>
            <a:off x="2772773" y="4055089"/>
            <a:ext cx="3791802" cy="701452"/>
            <a:chOff x="2649941" y="4123329"/>
            <a:chExt cx="3791802" cy="701452"/>
          </a:xfrm>
        </p:grpSpPr>
        <p:grpSp>
          <p:nvGrpSpPr>
            <p:cNvPr id="148" name="组合 147"/>
            <p:cNvGrpSpPr/>
            <p:nvPr/>
          </p:nvGrpSpPr>
          <p:grpSpPr>
            <a:xfrm>
              <a:off x="2649941" y="4123329"/>
              <a:ext cx="3791802" cy="683264"/>
              <a:chOff x="2552132" y="3315837"/>
              <a:chExt cx="2033516" cy="683264"/>
            </a:xfrm>
          </p:grpSpPr>
          <p:sp>
            <p:nvSpPr>
              <p:cNvPr id="149" name="TextBox 148"/>
              <p:cNvSpPr txBox="1"/>
              <p:nvPr/>
            </p:nvSpPr>
            <p:spPr>
              <a:xfrm>
                <a:off x="2552132" y="3425589"/>
                <a:ext cx="20335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smtClean="0">
                    <a:solidFill>
                      <a:srgbClr val="FFFF00"/>
                    </a:solidFill>
                    <a:latin typeface="+mn-ea"/>
                  </a:rPr>
                  <a:t>超过</a:t>
                </a:r>
                <a:r>
                  <a:rPr lang="en-US" altLang="zh-CN" sz="2400" b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31</a:t>
                </a:r>
                <a:r>
                  <a:rPr lang="en-US" altLang="zh-CN" sz="2400" b="1" smtClean="0">
                    <a:solidFill>
                      <a:srgbClr val="FFFF00"/>
                    </a:solidFill>
                    <a:latin typeface="+mn-ea"/>
                  </a:rPr>
                  <a:t>  </a:t>
                </a:r>
                <a:r>
                  <a:rPr lang="en-US" altLang="zh-CN" sz="2400" b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zh-CN" altLang="en-US" sz="2400" b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而不超过</a:t>
                </a:r>
                <a:r>
                  <a:rPr lang="en-US" altLang="zh-CN" sz="2400" b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73     h</a:t>
                </a:r>
                <a:endParaRPr lang="zh-CN" altLang="en-US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" name="Rectangle 15"/>
              <p:cNvSpPr/>
              <p:nvPr/>
            </p:nvSpPr>
            <p:spPr>
              <a:xfrm>
                <a:off x="3088324" y="3315837"/>
                <a:ext cx="503238" cy="6832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zh-CN" alt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52" name="Rectangle 15"/>
            <p:cNvSpPr/>
            <p:nvPr/>
          </p:nvSpPr>
          <p:spPr>
            <a:xfrm>
              <a:off x="5666172" y="4141517"/>
              <a:ext cx="503238" cy="68326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  <a:p>
              <a:pPr>
                <a:lnSpc>
                  <a:spcPct val="80000"/>
                </a:lnSpc>
              </a:pP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" name="Line 16"/>
            <p:cNvSpPr/>
            <p:nvPr/>
          </p:nvSpPr>
          <p:spPr>
            <a:xfrm>
              <a:off x="5737610" y="4456813"/>
              <a:ext cx="215900" cy="0"/>
            </a:xfrm>
            <a:prstGeom prst="line">
              <a:avLst/>
            </a:prstGeom>
            <a:ln w="222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4" name="Line 16"/>
            <p:cNvSpPr/>
            <p:nvPr/>
          </p:nvSpPr>
          <p:spPr>
            <a:xfrm>
              <a:off x="3706330" y="4445437"/>
              <a:ext cx="215900" cy="0"/>
            </a:xfrm>
            <a:prstGeom prst="line">
              <a:avLst/>
            </a:prstGeom>
            <a:ln w="222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56" name="组合 155"/>
          <p:cNvGrpSpPr/>
          <p:nvPr/>
        </p:nvGrpSpPr>
        <p:grpSpPr>
          <a:xfrm>
            <a:off x="2608999" y="5201501"/>
            <a:ext cx="2033516" cy="683264"/>
            <a:chOff x="2552132" y="3315837"/>
            <a:chExt cx="2033516" cy="683264"/>
          </a:xfrm>
        </p:grpSpPr>
        <p:sp>
          <p:nvSpPr>
            <p:cNvPr id="157" name="TextBox 156"/>
            <p:cNvSpPr txBox="1"/>
            <p:nvPr/>
          </p:nvSpPr>
          <p:spPr>
            <a:xfrm>
              <a:off x="2552132" y="3425589"/>
              <a:ext cx="20335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00"/>
                  </a:solidFill>
                  <a:latin typeface="+mn-ea"/>
                </a:rPr>
                <a:t>超过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73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+mn-ea"/>
                </a:rPr>
                <a:t>  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zh-CN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Rectangle 15"/>
            <p:cNvSpPr/>
            <p:nvPr/>
          </p:nvSpPr>
          <p:spPr>
            <a:xfrm>
              <a:off x="3502997" y="3315837"/>
              <a:ext cx="503238" cy="68326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9" name="Line 16"/>
            <p:cNvSpPr/>
            <p:nvPr/>
          </p:nvSpPr>
          <p:spPr>
            <a:xfrm>
              <a:off x="3581259" y="3637949"/>
              <a:ext cx="215900" cy="0"/>
            </a:xfrm>
            <a:prstGeom prst="line">
              <a:avLst/>
            </a:prstGeom>
            <a:ln w="222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81" name="椭圆 80"/>
          <p:cNvSpPr/>
          <p:nvPr/>
        </p:nvSpPr>
        <p:spPr>
          <a:xfrm>
            <a:off x="7397087" y="3944203"/>
            <a:ext cx="1774209" cy="116006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8789158" y="2169994"/>
            <a:ext cx="2019869" cy="237471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10115861" y="379828"/>
            <a:ext cx="1743204" cy="2470455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8925636" y="4094329"/>
            <a:ext cx="150125" cy="16377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/>
          <p:cNvSpPr/>
          <p:nvPr/>
        </p:nvSpPr>
        <p:spPr>
          <a:xfrm>
            <a:off x="10306334" y="2281451"/>
            <a:ext cx="150125" cy="16377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028129" y="1670793"/>
            <a:ext cx="8279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altLang="zh-CN" sz="2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altLang="zh-CN" sz="2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，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即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-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45=50  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  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06" grpId="0"/>
      <p:bldP spid="140" grpId="0"/>
      <p:bldP spid="141" grpId="0"/>
      <p:bldP spid="142" grpId="0"/>
      <p:bldP spid="81" grpId="0" animBg="1"/>
      <p:bldP spid="82" grpId="0" animBg="1"/>
      <p:bldP spid="83" grpId="0" animBg="1"/>
      <p:bldP spid="70" grpId="0" animBg="1"/>
      <p:bldP spid="112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归纳总结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 Box 7"/>
          <p:cNvSpPr txBox="1"/>
          <p:nvPr/>
        </p:nvSpPr>
        <p:spPr>
          <a:xfrm>
            <a:off x="501152" y="1286053"/>
            <a:ext cx="85693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 dirty="0">
                <a:latin typeface="Times New Roman" panose="02020603050405020304" pitchFamily="18" charset="0"/>
              </a:rPr>
              <a:t>　　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这个实际问题的解决过程中是怎样思考的？</a:t>
            </a:r>
            <a:endParaRPr lang="en-US" altLang="zh-CN" sz="2800" b="1" dirty="0">
              <a:solidFill>
                <a:schemeClr val="bg1"/>
              </a:solidFill>
              <a:latin typeface="+mn-ea"/>
            </a:endParaRPr>
          </a:p>
        </p:txBody>
      </p:sp>
      <p:sp useBgFill="1">
        <p:nvSpPr>
          <p:cNvPr id="8" name="Text Box 10"/>
          <p:cNvSpPr txBox="1"/>
          <p:nvPr/>
        </p:nvSpPr>
        <p:spPr>
          <a:xfrm>
            <a:off x="2140180" y="2347646"/>
            <a:ext cx="1855006" cy="757795"/>
          </a:xfrm>
          <a:prstGeom prst="rect">
            <a:avLst/>
          </a:prstGeom>
          <a:ln w="381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实际问题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013924" y="2153531"/>
            <a:ext cx="5156202" cy="1080698"/>
            <a:chOff x="4013924" y="2153531"/>
            <a:chExt cx="5156202" cy="1080698"/>
          </a:xfrm>
        </p:grpSpPr>
        <p:sp>
          <p:nvSpPr>
            <p:cNvPr id="9" name="Line 11"/>
            <p:cNvSpPr/>
            <p:nvPr/>
          </p:nvSpPr>
          <p:spPr>
            <a:xfrm flipV="1">
              <a:off x="4013924" y="2687348"/>
              <a:ext cx="2403502" cy="0"/>
            </a:xfrm>
            <a:prstGeom prst="line">
              <a:avLst/>
            </a:prstGeom>
            <a:ln w="38100" cap="flat" cmpd="sng">
              <a:solidFill>
                <a:srgbClr val="FFFF00"/>
              </a:solidFill>
              <a:prstDash val="solid"/>
              <a:headEnd type="none" w="med" len="med"/>
              <a:tailEnd type="triangle" w="med" len="med"/>
            </a:ln>
          </p:spPr>
        </p:sp>
        <p:sp useBgFill="1">
          <p:nvSpPr>
            <p:cNvPr id="10" name="Text Box 12"/>
            <p:cNvSpPr txBox="1"/>
            <p:nvPr/>
          </p:nvSpPr>
          <p:spPr>
            <a:xfrm>
              <a:off x="6425943" y="2347646"/>
              <a:ext cx="2744183" cy="757795"/>
            </a:xfrm>
            <a:prstGeom prst="rect">
              <a:avLst/>
            </a:prstGeom>
            <a:ln w="3810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一次函数问题</a:t>
              </a:r>
              <a:endParaRPr lang="zh-CN" altLang="en-US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Text Box 13"/>
            <p:cNvSpPr txBox="1"/>
            <p:nvPr/>
          </p:nvSpPr>
          <p:spPr>
            <a:xfrm>
              <a:off x="4584564" y="2153531"/>
              <a:ext cx="1427452" cy="53754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设变量 </a:t>
              </a:r>
              <a:endParaRPr lang="zh-CN" alt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2" name="Text Box 14"/>
            <p:cNvSpPr txBox="1"/>
            <p:nvPr/>
          </p:nvSpPr>
          <p:spPr>
            <a:xfrm>
              <a:off x="4262621" y="2696680"/>
              <a:ext cx="2389875" cy="53754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找对应关系 </a:t>
              </a:r>
              <a:endParaRPr lang="zh-CN" altLang="en-US" sz="2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63619" y="3096109"/>
            <a:ext cx="3362518" cy="2456302"/>
            <a:chOff x="6163619" y="3096109"/>
            <a:chExt cx="3362518" cy="2456302"/>
          </a:xfrm>
        </p:grpSpPr>
        <p:sp>
          <p:nvSpPr>
            <p:cNvPr id="13" name="Line 15"/>
            <p:cNvSpPr/>
            <p:nvPr/>
          </p:nvSpPr>
          <p:spPr>
            <a:xfrm>
              <a:off x="7749487" y="3096109"/>
              <a:ext cx="0" cy="1700374"/>
            </a:xfrm>
            <a:prstGeom prst="line">
              <a:avLst/>
            </a:prstGeom>
            <a:ln w="38100" cap="flat" cmpd="sng">
              <a:solidFill>
                <a:srgbClr val="FFFF00"/>
              </a:solidFill>
              <a:prstDash val="solid"/>
              <a:headEnd type="none" w="med" len="med"/>
              <a:tailEnd type="triangle" w="med" len="med"/>
            </a:ln>
          </p:spPr>
        </p:sp>
        <p:sp useBgFill="1">
          <p:nvSpPr>
            <p:cNvPr id="14" name="Text Box 16"/>
            <p:cNvSpPr txBox="1"/>
            <p:nvPr/>
          </p:nvSpPr>
          <p:spPr>
            <a:xfrm>
              <a:off x="6163619" y="4794616"/>
              <a:ext cx="3362518" cy="757795"/>
            </a:xfrm>
            <a:prstGeom prst="rect">
              <a:avLst/>
            </a:prstGeom>
            <a:ln w="3810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一次函数问题的解</a:t>
              </a:r>
              <a:endParaRPr lang="zh-CN" altLang="en-US" sz="2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671744" y="3114774"/>
            <a:ext cx="5326542" cy="2670949"/>
            <a:chOff x="1671744" y="3114774"/>
            <a:chExt cx="5326542" cy="2670949"/>
          </a:xfrm>
        </p:grpSpPr>
        <p:sp useBgFill="1">
          <p:nvSpPr>
            <p:cNvPr id="15" name="Text Box 17"/>
            <p:cNvSpPr txBox="1"/>
            <p:nvPr/>
          </p:nvSpPr>
          <p:spPr>
            <a:xfrm>
              <a:off x="1671744" y="4794616"/>
              <a:ext cx="2674343" cy="757795"/>
            </a:xfrm>
            <a:prstGeom prst="rect">
              <a:avLst/>
            </a:prstGeom>
            <a:ln w="3810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实际问题的解</a:t>
              </a:r>
              <a:endParaRPr lang="zh-CN" altLang="en-US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6" name="Line 18"/>
            <p:cNvSpPr/>
            <p:nvPr/>
          </p:nvSpPr>
          <p:spPr>
            <a:xfrm flipH="1" flipV="1">
              <a:off x="4358011" y="5160448"/>
              <a:ext cx="1800497" cy="0"/>
            </a:xfrm>
            <a:prstGeom prst="line">
              <a:avLst/>
            </a:prstGeom>
            <a:ln w="38100" cap="flat" cmpd="sng">
              <a:solidFill>
                <a:srgbClr val="FFFF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7" name="Text Box 19"/>
            <p:cNvSpPr txBox="1"/>
            <p:nvPr/>
          </p:nvSpPr>
          <p:spPr>
            <a:xfrm>
              <a:off x="4679954" y="4721823"/>
              <a:ext cx="2318332" cy="10639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buNone/>
              </a:pPr>
              <a:r>
                <a:rPr lang="zh-CN" alt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解释实</a:t>
              </a:r>
            </a:p>
            <a:p>
              <a:pPr marL="0" lvl="0" indent="0" algn="just" eaLnBrk="1" hangingPunct="1">
                <a:buNone/>
              </a:pPr>
              <a:r>
                <a:rPr lang="zh-CN" alt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际意义 </a:t>
              </a:r>
              <a:endParaRPr lang="zh-CN" alt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8" name="Line 20"/>
            <p:cNvSpPr/>
            <p:nvPr/>
          </p:nvSpPr>
          <p:spPr>
            <a:xfrm>
              <a:off x="3025950" y="3114774"/>
              <a:ext cx="0" cy="1687308"/>
            </a:xfrm>
            <a:prstGeom prst="line">
              <a:avLst/>
            </a:prstGeom>
            <a:ln w="38100" cap="flat" cmpd="sng">
              <a:solidFill>
                <a:srgbClr val="FFFF00"/>
              </a:solidFill>
              <a:prstDash val="dash"/>
              <a:headEnd type="none" w="med" len="med"/>
              <a:tailEnd type="triangle" w="med" len="med"/>
            </a:ln>
          </p:spPr>
        </p:sp>
        <p:sp>
          <p:nvSpPr>
            <p:cNvPr id="19" name="AutoShape 21"/>
            <p:cNvSpPr/>
            <p:nvPr/>
          </p:nvSpPr>
          <p:spPr>
            <a:xfrm>
              <a:off x="4882659" y="3448876"/>
              <a:ext cx="1206010" cy="1263615"/>
            </a:xfrm>
            <a:prstGeom prst="curvedLeftArrow">
              <a:avLst>
                <a:gd name="adj1" fmla="val 20000"/>
                <a:gd name="adj2" fmla="val 40000"/>
                <a:gd name="adj3" fmla="val 34859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b="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巩固练习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object 45"/>
          <p:cNvSpPr txBox="1"/>
          <p:nvPr/>
        </p:nvSpPr>
        <p:spPr>
          <a:xfrm>
            <a:off x="1275593" y="1248196"/>
            <a:ext cx="10287143" cy="3624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71120">
              <a:lnSpc>
                <a:spcPts val="3800"/>
              </a:lnSpc>
              <a:spcBef>
                <a:spcPts val="135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  <a:cs typeface="楷体" panose="02010609060101010101" charset="-122"/>
              </a:rPr>
              <a:t>某移动公司对于移动话费推出两种收费方式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楷体" panose="02010609060101010101" charset="-122"/>
              </a:rPr>
              <a:t>.</a:t>
            </a:r>
          </a:p>
          <a:p>
            <a:pPr marL="12700" marR="71120">
              <a:lnSpc>
                <a:spcPts val="3800"/>
              </a:lnSpc>
              <a:spcBef>
                <a:spcPts val="135"/>
              </a:spcBef>
            </a:pPr>
            <a:r>
              <a:rPr lang="en-US" altLang="zh-CN" sz="2800" b="1" spc="4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800" b="1" spc="4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方案：每月收取月租费</a:t>
            </a:r>
            <a:r>
              <a:rPr lang="en-US" altLang="zh-CN" sz="2800" b="1" spc="4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zh-CN" altLang="en-US" sz="2800" b="1" spc="4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元，另收通话费为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en-US" altLang="zh-CN" sz="2800" b="1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800" b="1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元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CN" altLang="en-US" sz="28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分</a:t>
            </a:r>
            <a:endParaRPr lang="en-US" sz="2800" b="1" spc="19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71120">
              <a:lnSpc>
                <a:spcPts val="3800"/>
              </a:lnSpc>
              <a:spcBef>
                <a:spcPts val="135"/>
              </a:spcBef>
            </a:pPr>
            <a:r>
              <a:rPr lang="en-US" altLang="zh-CN" sz="2800" b="1" spc="4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800" b="1" spc="4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方案：零月租费，通话费为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en-US" altLang="zh-CN" sz="2800" b="1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800" b="1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元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CN" altLang="en-US" sz="28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分</a:t>
            </a:r>
            <a:endParaRPr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125730">
              <a:lnSpc>
                <a:spcPts val="3800"/>
              </a:lnSpc>
              <a:spcBef>
                <a:spcPts val="600"/>
              </a:spcBef>
            </a:pPr>
            <a:r>
              <a:rPr lang="en-US" sz="28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zh-CN" altLang="en-US" sz="28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试写出</a:t>
            </a:r>
            <a:r>
              <a:rPr lang="en-US" altLang="zh-CN" sz="2800" b="1" spc="4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8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,B</a:t>
            </a:r>
            <a:r>
              <a:rPr lang="zh-CN" altLang="en-US" sz="2800" b="1" spc="-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两种方案所付话费</a:t>
            </a:r>
            <a:r>
              <a:rPr lang="en-US" altLang="zh-CN" sz="2800" b="1" i="1" spc="-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2800" b="1" spc="14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元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与通话时间</a:t>
            </a:r>
            <a:r>
              <a:rPr lang="en-US" altLang="zh-CN" sz="2800" b="1" i="1" spc="4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2800" b="1" spc="14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en-US" sz="2800" b="1" spc="14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之间的函数关系式；</a:t>
            </a:r>
            <a:endParaRPr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144780">
              <a:lnSpc>
                <a:spcPts val="3800"/>
              </a:lnSpc>
              <a:spcBef>
                <a:spcPts val="930"/>
              </a:spcBef>
            </a:pPr>
            <a:r>
              <a:rPr lang="en-US" sz="28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zh-CN" altLang="en-US" sz="28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在同一坐标系中画出这两个函数的图象，并指出哪种付费方式合算？</a:t>
            </a:r>
            <a:endParaRPr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巩固练习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object 62"/>
          <p:cNvSpPr txBox="1"/>
          <p:nvPr/>
        </p:nvSpPr>
        <p:spPr>
          <a:xfrm>
            <a:off x="1217873" y="1329592"/>
            <a:ext cx="9710677" cy="956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3285"/>
              </a:lnSpc>
              <a:spcBef>
                <a:spcPts val="165"/>
              </a:spcBef>
            </a:pPr>
            <a:r>
              <a:rPr lang="zh-CN" altLang="en-US" sz="3600" b="1" spc="19" baseline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解</a:t>
            </a:r>
            <a:r>
              <a:rPr lang="en-US" sz="3600" b="1" spc="25" baseline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:(1) A</a:t>
            </a:r>
            <a:r>
              <a:rPr lang="zh-CN" altLang="en-US" sz="3600" b="1" spc="19" baseline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方案</a:t>
            </a:r>
            <a:r>
              <a:rPr lang="en-US" sz="3600" b="1" spc="19" baseline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8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sz="3600" b="1" spc="0" baseline="7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baseline="7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0.2</a:t>
            </a:r>
            <a:r>
              <a:rPr lang="en-US" altLang="zh-CN" sz="3600" b="1" i="1" spc="4" baseline="7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spc="4" baseline="7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+15</a:t>
            </a:r>
            <a:r>
              <a:rPr sz="3600" b="1" spc="25" baseline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sz="3600" b="1" i="1" spc="-19" baseline="7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3600" b="1" spc="-311" baseline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≥</a:t>
            </a:r>
            <a:r>
              <a:rPr sz="3600" b="1" spc="-311" baseline="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sz="3600" b="1" spc="-311" baseline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en-US" sz="3600" b="1" spc="25" baseline="6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3285"/>
              </a:lnSpc>
              <a:spcBef>
                <a:spcPts val="165"/>
              </a:spcBef>
            </a:pPr>
            <a:r>
              <a:rPr lang="en-US" sz="3600" b="1" spc="4" baseline="7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sz="3600" b="1" spc="4" baseline="7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sz="3600" b="1" spc="0" baseline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方</a:t>
            </a:r>
            <a:r>
              <a:rPr sz="3600" b="1" spc="14" baseline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案</a:t>
            </a:r>
            <a:r>
              <a:rPr lang="en-US" sz="3600" b="1" spc="14" baseline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spc="1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8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sz="3600" b="1" spc="0" baseline="1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=0.3</a:t>
            </a:r>
            <a:r>
              <a:rPr sz="3600" b="1" i="1" spc="4" baseline="1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3600" b="1" spc="25" baseline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sz="3600" b="1" i="1" spc="4" baseline="1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3600" b="1" spc="-340" baseline="7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≥</a:t>
            </a:r>
            <a:r>
              <a:rPr sz="3600" b="1" spc="-278" baseline="7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sz="3600" b="1" spc="25" baseline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ject 63"/>
          <p:cNvSpPr txBox="1"/>
          <p:nvPr/>
        </p:nvSpPr>
        <p:spPr>
          <a:xfrm>
            <a:off x="1215890" y="2336291"/>
            <a:ext cx="5981323" cy="740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45720">
              <a:lnSpc>
                <a:spcPts val="2685"/>
              </a:lnSpc>
              <a:spcBef>
                <a:spcPts val="135"/>
              </a:spcBef>
            </a:pPr>
            <a:r>
              <a:rPr lang="en-US" sz="24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zh-CN" altLang="en-US" sz="24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这两个函数的图象如下</a:t>
            </a:r>
            <a:r>
              <a:rPr sz="2400" b="1" spc="0" dirty="0" smtClean="0">
                <a:solidFill>
                  <a:srgbClr val="FFFF00"/>
                </a:solidFill>
              </a:rPr>
              <a:t>：</a:t>
            </a:r>
            <a:endParaRPr lang="en-US" sz="2400" b="1" spc="0" dirty="0" smtClean="0">
              <a:solidFill>
                <a:srgbClr val="FFFF00"/>
              </a:solidFill>
            </a:endParaRPr>
          </a:p>
        </p:txBody>
      </p:sp>
      <p:sp>
        <p:nvSpPr>
          <p:cNvPr id="24" name="object 66"/>
          <p:cNvSpPr txBox="1"/>
          <p:nvPr/>
        </p:nvSpPr>
        <p:spPr>
          <a:xfrm>
            <a:off x="1162431" y="3477586"/>
            <a:ext cx="5858786" cy="961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905"/>
              </a:lnSpc>
              <a:spcBef>
                <a:spcPts val="145"/>
              </a:spcBef>
            </a:pPr>
            <a:r>
              <a:rPr lang="zh-CN" altLang="en-US" sz="3600" b="1" spc="19" baseline="-5000" dirty="0" smtClean="0">
                <a:solidFill>
                  <a:srgbClr val="FFFF00"/>
                </a:solidFill>
              </a:rPr>
              <a:t>观察</a:t>
            </a:r>
            <a:r>
              <a:rPr lang="zh-CN" altLang="en-US" sz="3600" b="1" baseline="-5000" dirty="0" smtClean="0">
                <a:solidFill>
                  <a:srgbClr val="FFFF00"/>
                </a:solidFill>
              </a:rPr>
              <a:t>图</a:t>
            </a:r>
            <a:r>
              <a:rPr lang="zh-CN" altLang="en-US" sz="3600" b="1" spc="14" baseline="-5000" dirty="0" smtClean="0">
                <a:solidFill>
                  <a:srgbClr val="FFFF00"/>
                </a:solidFill>
              </a:rPr>
              <a:t>象可</a:t>
            </a:r>
            <a:r>
              <a:rPr lang="zh-CN" altLang="en-US" sz="3600" b="1" baseline="-5000" dirty="0" smtClean="0">
                <a:solidFill>
                  <a:srgbClr val="FFFF00"/>
                </a:solidFill>
              </a:rPr>
              <a:t>知</a:t>
            </a:r>
            <a:r>
              <a:rPr lang="en-US" altLang="zh-CN" sz="3600" b="1" spc="14" baseline="-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2700">
              <a:lnSpc>
                <a:spcPts val="2905"/>
              </a:lnSpc>
              <a:spcBef>
                <a:spcPts val="145"/>
              </a:spcBef>
            </a:pPr>
            <a:r>
              <a:rPr lang="zh-CN" altLang="en-US" sz="3600" b="1" baseline="-5000" dirty="0" smtClean="0">
                <a:solidFill>
                  <a:srgbClr val="FFFF00"/>
                </a:solidFill>
              </a:rPr>
              <a:t>当通</a:t>
            </a:r>
            <a:r>
              <a:rPr lang="zh-CN" altLang="en-US" sz="3600" b="1" spc="14" baseline="-5000" dirty="0" smtClean="0">
                <a:solidFill>
                  <a:srgbClr val="FFFF00"/>
                </a:solidFill>
              </a:rPr>
              <a:t>话</a:t>
            </a:r>
            <a:r>
              <a:rPr lang="zh-CN" altLang="en-US" sz="3600" b="1" spc="19" baseline="-5000" dirty="0" smtClean="0">
                <a:solidFill>
                  <a:srgbClr val="FFFF00"/>
                </a:solidFill>
              </a:rPr>
              <a:t>时</a:t>
            </a:r>
            <a:r>
              <a:rPr lang="zh-CN" altLang="en-US" sz="3600" b="1" baseline="-5000" dirty="0" smtClean="0">
                <a:solidFill>
                  <a:srgbClr val="FFFF00"/>
                </a:solidFill>
              </a:rPr>
              <a:t>间为</a:t>
            </a:r>
            <a:r>
              <a:rPr lang="en-US" sz="2400" b="1" spc="2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zh-CN" altLang="en-US" sz="2400" b="1" spc="25" dirty="0" smtClean="0">
                <a:solidFill>
                  <a:srgbClr val="FFFF00"/>
                </a:solidFill>
                <a:latin typeface="+mn-ea"/>
                <a:cs typeface="Times New Roman" pitchFamily="18" charset="0"/>
              </a:rPr>
              <a:t>分时</a:t>
            </a:r>
            <a:r>
              <a:rPr sz="2400" b="1" spc="0" dirty="0" smtClean="0">
                <a:solidFill>
                  <a:srgbClr val="FFFF00"/>
                </a:solidFill>
                <a:latin typeface="+mn-ea"/>
              </a:rPr>
              <a:t>，</a:t>
            </a:r>
            <a:r>
              <a:rPr lang="en-US" sz="2400" b="1" spc="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400" b="1" spc="4" dirty="0" smtClean="0">
                <a:solidFill>
                  <a:srgbClr val="FFFF00"/>
                </a:solidFill>
                <a:latin typeface="+mn-ea"/>
                <a:cs typeface="Times New Roman" pitchFamily="18" charset="0"/>
              </a:rPr>
              <a:t>，</a:t>
            </a:r>
            <a:r>
              <a:rPr lang="en-US" sz="2400" b="1" spc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400" b="1" spc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方案费用相同</a:t>
            </a:r>
            <a:r>
              <a:rPr lang="en-US" altLang="zh-CN" sz="2400" b="1" spc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b="1" dirty="0">
              <a:solidFill>
                <a:srgbClr val="FFFF00"/>
              </a:solidFill>
              <a:latin typeface="+mn-ea"/>
              <a:cs typeface="Times New Roman" panose="02020603050405020304"/>
            </a:endParaRPr>
          </a:p>
        </p:txBody>
      </p:sp>
      <p:sp>
        <p:nvSpPr>
          <p:cNvPr id="25" name="object 69"/>
          <p:cNvSpPr txBox="1"/>
          <p:nvPr/>
        </p:nvSpPr>
        <p:spPr>
          <a:xfrm>
            <a:off x="1140489" y="4551949"/>
            <a:ext cx="6189459" cy="1648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9525">
              <a:lnSpc>
                <a:spcPts val="2685"/>
              </a:lnSpc>
              <a:spcBef>
                <a:spcPts val="135"/>
              </a:spcBef>
            </a:pPr>
            <a:r>
              <a:rPr lang="zh-CN" altLang="en-US" sz="2400" b="1" spc="19" dirty="0" smtClean="0">
                <a:solidFill>
                  <a:srgbClr val="FFFF00"/>
                </a:solidFill>
                <a:latin typeface="+mn-ea"/>
              </a:rPr>
              <a:t>当通话时间少于</a:t>
            </a:r>
            <a:r>
              <a:rPr lang="en-US" altLang="zh-CN" sz="24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zh-CN" altLang="en-US" sz="2400" b="1" spc="19" dirty="0" smtClean="0">
                <a:solidFill>
                  <a:srgbClr val="FFFF00"/>
                </a:solidFill>
                <a:latin typeface="+mn-ea"/>
              </a:rPr>
              <a:t>分时，选择</a:t>
            </a:r>
            <a:r>
              <a:rPr lang="en-US" altLang="zh-CN" sz="2400" b="1" spc="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400" b="1" spc="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方案合算；</a:t>
            </a:r>
            <a:endParaRPr lang="en-US" altLang="zh-CN" sz="2400" b="1" spc="4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9525">
              <a:lnSpc>
                <a:spcPts val="2685"/>
              </a:lnSpc>
              <a:spcBef>
                <a:spcPts val="135"/>
              </a:spcBef>
            </a:pPr>
            <a:endParaRPr lang="en-US" altLang="zh-CN" sz="2400" b="1" spc="19" dirty="0" smtClean="0">
              <a:solidFill>
                <a:srgbClr val="FFFF00"/>
              </a:solidFill>
              <a:latin typeface="+mn-ea"/>
            </a:endParaRPr>
          </a:p>
          <a:p>
            <a:pPr marL="12700" marR="9525">
              <a:lnSpc>
                <a:spcPts val="2685"/>
              </a:lnSpc>
              <a:spcBef>
                <a:spcPts val="135"/>
              </a:spcBef>
            </a:pPr>
            <a:r>
              <a:rPr lang="zh-CN" altLang="en-US" sz="2400" b="1" spc="19" dirty="0" smtClean="0">
                <a:solidFill>
                  <a:srgbClr val="FFFF00"/>
                </a:solidFill>
                <a:latin typeface="+mn-ea"/>
              </a:rPr>
              <a:t>当通话时间多于</a:t>
            </a:r>
            <a:r>
              <a:rPr lang="en-US" altLang="zh-CN" sz="24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zh-CN" altLang="en-US" sz="2400" b="1" spc="19" dirty="0" smtClean="0">
                <a:solidFill>
                  <a:srgbClr val="FFFF00"/>
                </a:solidFill>
                <a:latin typeface="+mn-ea"/>
              </a:rPr>
              <a:t>分时，选择</a:t>
            </a:r>
            <a:r>
              <a:rPr lang="en-US" altLang="zh-CN" sz="2400" b="1" spc="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400" b="1" spc="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方案合算</a:t>
            </a:r>
            <a:r>
              <a:rPr lang="en-US" altLang="zh-CN" sz="2400" b="1" spc="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700" marR="9525">
              <a:lnSpc>
                <a:spcPts val="2685"/>
              </a:lnSpc>
              <a:spcBef>
                <a:spcPts val="135"/>
              </a:spcBef>
            </a:pPr>
            <a:endParaRPr sz="2400" b="1" dirty="0">
              <a:solidFill>
                <a:srgbClr val="FFFF00"/>
              </a:solidFill>
              <a:latin typeface="+mn-ea"/>
              <a:cs typeface="仿宋" panose="02010609060101010101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7875639" y="3525545"/>
            <a:ext cx="1902542" cy="2303684"/>
            <a:chOff x="7875639" y="3525545"/>
            <a:chExt cx="1902542" cy="2303684"/>
          </a:xfrm>
        </p:grpSpPr>
        <p:cxnSp>
          <p:nvCxnSpPr>
            <p:cNvPr id="41" name="直接连接符 40"/>
            <p:cNvCxnSpPr/>
            <p:nvPr/>
          </p:nvCxnSpPr>
          <p:spPr>
            <a:xfrm rot="5400000" flipH="1" flipV="1">
              <a:off x="8608251" y="4674048"/>
              <a:ext cx="2303684" cy="6678"/>
            </a:xfrm>
            <a:prstGeom prst="line">
              <a:avLst/>
            </a:prstGeom>
            <a:ln cmpd="sng">
              <a:solidFill>
                <a:schemeClr val="bg1"/>
              </a:solidFill>
              <a:prstDash val="sysDot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7875639" y="3539627"/>
              <a:ext cx="1902542" cy="1475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9" name="组合 78"/>
          <p:cNvGrpSpPr/>
          <p:nvPr/>
        </p:nvGrpSpPr>
        <p:grpSpPr>
          <a:xfrm>
            <a:off x="7247267" y="1706321"/>
            <a:ext cx="4713674" cy="4585296"/>
            <a:chOff x="7247267" y="1706321"/>
            <a:chExt cx="4713674" cy="4585296"/>
          </a:xfrm>
        </p:grpSpPr>
        <p:sp>
          <p:nvSpPr>
            <p:cNvPr id="11" name="Line 151"/>
            <p:cNvSpPr/>
            <p:nvPr/>
          </p:nvSpPr>
          <p:spPr>
            <a:xfrm>
              <a:off x="7568043" y="5814775"/>
              <a:ext cx="3746092" cy="0"/>
            </a:xfrm>
            <a:prstGeom prst="line">
              <a:avLst/>
            </a:prstGeom>
            <a:ln w="38100" cap="flat" cmpd="sng">
              <a:solidFill>
                <a:schemeClr val="bg1"/>
              </a:solidFill>
              <a:prstDash val="solid"/>
              <a:headEnd type="none" w="med" len="med"/>
              <a:tailEnd type="stealth" w="med" len="med"/>
            </a:ln>
          </p:spPr>
        </p:sp>
        <p:sp>
          <p:nvSpPr>
            <p:cNvPr id="12" name="Rectangle 271"/>
            <p:cNvSpPr/>
            <p:nvPr/>
          </p:nvSpPr>
          <p:spPr>
            <a:xfrm>
              <a:off x="7639503" y="5811600"/>
              <a:ext cx="22232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4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3" name="Rectangle 272"/>
            <p:cNvSpPr/>
            <p:nvPr/>
          </p:nvSpPr>
          <p:spPr>
            <a:xfrm>
              <a:off x="11204562" y="5805250"/>
              <a:ext cx="75637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/min</a:t>
              </a:r>
              <a:endPara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273"/>
            <p:cNvSpPr/>
            <p:nvPr/>
          </p:nvSpPr>
          <p:spPr>
            <a:xfrm>
              <a:off x="7247267" y="1706321"/>
              <a:ext cx="87340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y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元</a:t>
              </a:r>
              <a:endParaRPr lang="en-US" altLang="zh-CN" sz="2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2" name="Line 86"/>
            <p:cNvSpPr/>
            <p:nvPr/>
          </p:nvSpPr>
          <p:spPr>
            <a:xfrm flipV="1">
              <a:off x="7865519" y="1994538"/>
              <a:ext cx="45719" cy="4297079"/>
            </a:xfrm>
            <a:prstGeom prst="line">
              <a:avLst/>
            </a:prstGeom>
            <a:ln w="38100" cap="flat" cmpd="sng">
              <a:solidFill>
                <a:schemeClr val="bg1"/>
              </a:solidFill>
              <a:prstDash val="solid"/>
              <a:headEnd type="none" w="med" len="med"/>
              <a:tailEnd type="stealth" w="med" len="med"/>
            </a:ln>
          </p:spPr>
        </p:sp>
        <p:grpSp>
          <p:nvGrpSpPr>
            <p:cNvPr id="78" name="组合 77"/>
            <p:cNvGrpSpPr/>
            <p:nvPr/>
          </p:nvGrpSpPr>
          <p:grpSpPr>
            <a:xfrm>
              <a:off x="7485654" y="2457225"/>
              <a:ext cx="3468695" cy="3726574"/>
              <a:chOff x="7485654" y="2457225"/>
              <a:chExt cx="3468695" cy="3726574"/>
            </a:xfrm>
          </p:grpSpPr>
          <p:sp>
            <p:nvSpPr>
              <p:cNvPr id="29" name="Rectangle 183"/>
              <p:cNvSpPr/>
              <p:nvPr/>
            </p:nvSpPr>
            <p:spPr>
              <a:xfrm>
                <a:off x="8658968" y="5813801"/>
                <a:ext cx="307777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altLang="zh-CN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50</a:t>
                </a:r>
                <a:endPara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" name="Rectangle 193"/>
              <p:cNvSpPr/>
              <p:nvPr/>
            </p:nvSpPr>
            <p:spPr>
              <a:xfrm>
                <a:off x="9523516" y="5814467"/>
                <a:ext cx="538609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altLang="zh-CN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100</a:t>
                </a:r>
                <a:r>
                  <a:rPr lang="en-US" altLang="zh-CN" sz="2400" b="0" dirty="0" smtClean="0">
                    <a:latin typeface="Times New Roman" panose="02020603050405020304" pitchFamily="18" charset="0"/>
                  </a:rPr>
                  <a:t> </a:t>
                </a:r>
                <a:endParaRPr lang="en-US" altLang="zh-CN" sz="2400" b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" name="Rectangle 183"/>
              <p:cNvSpPr/>
              <p:nvPr/>
            </p:nvSpPr>
            <p:spPr>
              <a:xfrm>
                <a:off x="10492684" y="5789222"/>
                <a:ext cx="461665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altLang="zh-CN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150</a:t>
                </a:r>
                <a:endPara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63" name="组合 62"/>
              <p:cNvGrpSpPr/>
              <p:nvPr/>
            </p:nvGrpSpPr>
            <p:grpSpPr>
              <a:xfrm>
                <a:off x="7485654" y="2457225"/>
                <a:ext cx="714765" cy="2898766"/>
                <a:chOff x="7485654" y="2457225"/>
                <a:chExt cx="714765" cy="2898766"/>
              </a:xfrm>
            </p:grpSpPr>
            <p:sp>
              <p:nvSpPr>
                <p:cNvPr id="26" name="Rectangle 118"/>
                <p:cNvSpPr/>
                <p:nvPr/>
              </p:nvSpPr>
              <p:spPr>
                <a:xfrm>
                  <a:off x="7499960" y="3705920"/>
                  <a:ext cx="695544" cy="3698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lIns="0" tIns="0" rIns="0" bIns="0"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b="1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b="1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r>
                    <a:rPr lang="en-US" altLang="zh-CN" sz="2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30</a:t>
                  </a:r>
                  <a:endParaRPr lang="en-US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130"/>
                <p:cNvSpPr/>
                <p:nvPr/>
              </p:nvSpPr>
              <p:spPr>
                <a:xfrm>
                  <a:off x="7498359" y="4327808"/>
                  <a:ext cx="307777" cy="3693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b="1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b="1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r>
                    <a:rPr lang="en-US" altLang="zh-CN" sz="2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20</a:t>
                  </a:r>
                  <a:endParaRPr lang="en-US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" name="Rectangle 133"/>
                <p:cNvSpPr/>
                <p:nvPr/>
              </p:nvSpPr>
              <p:spPr>
                <a:xfrm>
                  <a:off x="7485654" y="4986659"/>
                  <a:ext cx="307777" cy="3693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b="1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b="1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r>
                    <a:rPr lang="en-US" altLang="zh-CN" sz="2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10</a:t>
                  </a:r>
                  <a:endParaRPr lang="en-US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59" name="组合 58"/>
                <p:cNvGrpSpPr/>
                <p:nvPr/>
              </p:nvGrpSpPr>
              <p:grpSpPr>
                <a:xfrm>
                  <a:off x="7855971" y="2640004"/>
                  <a:ext cx="150576" cy="2548072"/>
                  <a:chOff x="2797273" y="4277075"/>
                  <a:chExt cx="150576" cy="2548072"/>
                </a:xfrm>
              </p:grpSpPr>
              <p:cxnSp>
                <p:nvCxnSpPr>
                  <p:cNvPr id="54" name="直接连接符 53"/>
                  <p:cNvCxnSpPr/>
                  <p:nvPr/>
                </p:nvCxnSpPr>
                <p:spPr>
                  <a:xfrm>
                    <a:off x="2816942" y="4881728"/>
                    <a:ext cx="126000" cy="158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接连接符 54"/>
                  <p:cNvCxnSpPr/>
                  <p:nvPr/>
                </p:nvCxnSpPr>
                <p:spPr>
                  <a:xfrm>
                    <a:off x="2821849" y="5506067"/>
                    <a:ext cx="126000" cy="158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接连接符 55"/>
                  <p:cNvCxnSpPr/>
                  <p:nvPr/>
                </p:nvCxnSpPr>
                <p:spPr>
                  <a:xfrm>
                    <a:off x="2797273" y="6823559"/>
                    <a:ext cx="126000" cy="158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接连接符 56"/>
                  <p:cNvCxnSpPr/>
                  <p:nvPr/>
                </p:nvCxnSpPr>
                <p:spPr>
                  <a:xfrm>
                    <a:off x="2831689" y="4277075"/>
                    <a:ext cx="108000" cy="158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接连接符 57"/>
                  <p:cNvCxnSpPr/>
                  <p:nvPr/>
                </p:nvCxnSpPr>
                <p:spPr>
                  <a:xfrm>
                    <a:off x="2807113" y="6154991"/>
                    <a:ext cx="122400" cy="158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1" name="Rectangle 118"/>
                <p:cNvSpPr/>
                <p:nvPr/>
              </p:nvSpPr>
              <p:spPr>
                <a:xfrm>
                  <a:off x="7504871" y="3076657"/>
                  <a:ext cx="695544" cy="3698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lIns="0" tIns="0" rIns="0" bIns="0"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b="1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b="1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r>
                    <a:rPr lang="en-US" altLang="zh-CN" sz="2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40</a:t>
                  </a:r>
                  <a:endParaRPr lang="en-US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 118"/>
                <p:cNvSpPr/>
                <p:nvPr/>
              </p:nvSpPr>
              <p:spPr>
                <a:xfrm>
                  <a:off x="7504875" y="2457225"/>
                  <a:ext cx="695544" cy="3698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lIns="0" tIns="0" rIns="0" bIns="0"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b="1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b="1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r>
                    <a:rPr lang="en-US" altLang="zh-CN" sz="2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50</a:t>
                  </a:r>
                  <a:endParaRPr lang="en-US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7" name="组合 76"/>
              <p:cNvGrpSpPr/>
              <p:nvPr/>
            </p:nvGrpSpPr>
            <p:grpSpPr>
              <a:xfrm>
                <a:off x="8691742" y="5689633"/>
                <a:ext cx="2045064" cy="134316"/>
                <a:chOff x="5093136" y="3329892"/>
                <a:chExt cx="2045064" cy="134316"/>
              </a:xfrm>
            </p:grpSpPr>
            <p:sp>
              <p:nvSpPr>
                <p:cNvPr id="74" name="object 41"/>
                <p:cNvSpPr/>
                <p:nvPr/>
              </p:nvSpPr>
              <p:spPr>
                <a:xfrm>
                  <a:off x="5093136" y="3329892"/>
                  <a:ext cx="0" cy="10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09727">
                      <a:moveTo>
                        <a:pt x="0" y="0"/>
                      </a:moveTo>
                      <a:lnTo>
                        <a:pt x="0" y="109728"/>
                      </a:lnTo>
                    </a:path>
                  </a:pathLst>
                </a:custGeom>
                <a:ln w="25400">
                  <a:solidFill>
                    <a:schemeClr val="bg1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/>
                </a:p>
              </p:txBody>
            </p:sp>
            <p:sp>
              <p:nvSpPr>
                <p:cNvPr id="75" name="object 41"/>
                <p:cNvSpPr/>
                <p:nvPr/>
              </p:nvSpPr>
              <p:spPr>
                <a:xfrm>
                  <a:off x="6161012" y="3348880"/>
                  <a:ext cx="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09727">
                      <a:moveTo>
                        <a:pt x="0" y="0"/>
                      </a:moveTo>
                      <a:lnTo>
                        <a:pt x="0" y="109728"/>
                      </a:lnTo>
                    </a:path>
                  </a:pathLst>
                </a:custGeom>
                <a:ln w="25400">
                  <a:solidFill>
                    <a:schemeClr val="bg1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/>
                </a:p>
              </p:txBody>
            </p:sp>
            <p:sp>
              <p:nvSpPr>
                <p:cNvPr id="76" name="object 41"/>
                <p:cNvSpPr/>
                <p:nvPr/>
              </p:nvSpPr>
              <p:spPr>
                <a:xfrm>
                  <a:off x="7138200" y="3354480"/>
                  <a:ext cx="0" cy="10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09727">
                      <a:moveTo>
                        <a:pt x="0" y="0"/>
                      </a:moveTo>
                      <a:lnTo>
                        <a:pt x="0" y="109728"/>
                      </a:lnTo>
                    </a:path>
                  </a:pathLst>
                </a:custGeom>
                <a:ln w="25400">
                  <a:solidFill>
                    <a:schemeClr val="bg1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/>
                </a:p>
              </p:txBody>
            </p:sp>
          </p:grpSp>
        </p:grpSp>
      </p:grpSp>
      <p:cxnSp>
        <p:nvCxnSpPr>
          <p:cNvPr id="83" name="直接连接符 82"/>
          <p:cNvCxnSpPr/>
          <p:nvPr/>
        </p:nvCxnSpPr>
        <p:spPr>
          <a:xfrm flipV="1">
            <a:off x="7880064" y="3854258"/>
            <a:ext cx="1902542" cy="1475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88" name="组合 87"/>
          <p:cNvGrpSpPr/>
          <p:nvPr/>
        </p:nvGrpSpPr>
        <p:grpSpPr>
          <a:xfrm>
            <a:off x="7890388" y="2094271"/>
            <a:ext cx="4970679" cy="2772711"/>
            <a:chOff x="7890388" y="2094271"/>
            <a:chExt cx="4970679" cy="2772711"/>
          </a:xfrm>
        </p:grpSpPr>
        <p:cxnSp>
          <p:nvCxnSpPr>
            <p:cNvPr id="34" name="直接连接符 33"/>
            <p:cNvCxnSpPr/>
            <p:nvPr/>
          </p:nvCxnSpPr>
          <p:spPr>
            <a:xfrm flipV="1">
              <a:off x="7890388" y="2094271"/>
              <a:ext cx="3967315" cy="277271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11522932" y="2101985"/>
              <a:ext cx="1338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altLang="zh-CN" sz="2800" b="1" baseline="-25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2800" dirty="0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7860889" y="1547486"/>
            <a:ext cx="4598403" cy="4248632"/>
            <a:chOff x="7860889" y="1547486"/>
            <a:chExt cx="4598403" cy="4248632"/>
          </a:xfrm>
        </p:grpSpPr>
        <p:cxnSp>
          <p:nvCxnSpPr>
            <p:cNvPr id="36" name="直接连接符 35"/>
            <p:cNvCxnSpPr/>
            <p:nvPr/>
          </p:nvCxnSpPr>
          <p:spPr>
            <a:xfrm rot="5400000" flipH="1" flipV="1">
              <a:off x="7831392" y="2094271"/>
              <a:ext cx="3731344" cy="367235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11294170" y="1547486"/>
              <a:ext cx="1165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altLang="zh-CN" sz="2800" b="1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10666828" y="2802988"/>
            <a:ext cx="152400" cy="2986235"/>
            <a:chOff x="10666828" y="2802988"/>
            <a:chExt cx="152400" cy="2986235"/>
          </a:xfrm>
        </p:grpSpPr>
        <p:cxnSp>
          <p:nvCxnSpPr>
            <p:cNvPr id="92" name="直接连接符 91"/>
            <p:cNvCxnSpPr/>
            <p:nvPr/>
          </p:nvCxnSpPr>
          <p:spPr>
            <a:xfrm rot="5400000" flipH="1" flipV="1">
              <a:off x="9285875" y="4332070"/>
              <a:ext cx="2908862" cy="5443"/>
            </a:xfrm>
            <a:prstGeom prst="line">
              <a:avLst/>
            </a:prstGeom>
            <a:ln>
              <a:solidFill>
                <a:srgbClr val="FFFF00"/>
              </a:solidFill>
              <a:prstDash val="sysDot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94" name="椭圆 93"/>
            <p:cNvSpPr/>
            <p:nvPr/>
          </p:nvSpPr>
          <p:spPr>
            <a:xfrm>
              <a:off x="10666828" y="2802988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381313" y="3991976"/>
          <a:ext cx="8681493" cy="1720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27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03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61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33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544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01746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游泳次数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……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</a:t>
                      </a:r>
                      <a:endParaRPr kumimoji="0" lang="zh-CN" alt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143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方式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总费用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元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175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……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9143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anose="02010600030101010101" pitchFamily="2" charset="-122"/>
                          <a:cs typeface="Times New Roman" pitchFamily="18" charset="0"/>
                        </a:rPr>
                        <a:t>方式</a:t>
                      </a:r>
                      <a:r>
                        <a:rPr kumimoji="0" lang="en-US" altLang="zh-CN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anose="02010600030101010101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zh-CN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anose="02010600030101010101" pitchFamily="2" charset="-122"/>
                          <a:cs typeface="Times New Roman" pitchFamily="18" charset="0"/>
                        </a:rPr>
                        <a:t>总费用</a:t>
                      </a:r>
                      <a:r>
                        <a:rPr kumimoji="0" lang="en-US" altLang="zh-CN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anose="02010600030101010101" pitchFamily="2" charset="-122"/>
                          <a:cs typeface="Times New Roman" pitchFamily="18" charset="0"/>
                        </a:rPr>
                        <a:t>(</a:t>
                      </a:r>
                      <a:r>
                        <a:rPr kumimoji="0" lang="zh-CN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anose="02010600030101010101" pitchFamily="2" charset="-122"/>
                          <a:cs typeface="Times New Roman" pitchFamily="18" charset="0"/>
                        </a:rPr>
                        <a:t>元</a:t>
                      </a:r>
                      <a:r>
                        <a:rPr kumimoji="0" lang="en-US" altLang="zh-CN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anose="02010600030101010101" pitchFamily="2" charset="-122"/>
                          <a:cs typeface="Times New Roman" pitchFamily="18" charset="0"/>
                        </a:rPr>
                        <a:t>)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135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……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68063" y="4658077"/>
            <a:ext cx="69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99989" y="4662993"/>
            <a:ext cx="1676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100+5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2980" y="5193935"/>
            <a:ext cx="69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0368" y="5184098"/>
            <a:ext cx="1676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副标题 3074"/>
          <p:cNvSpPr>
            <a:spLocks noGrp="1"/>
          </p:cNvSpPr>
          <p:nvPr/>
        </p:nvSpPr>
        <p:spPr>
          <a:xfrm>
            <a:off x="1265554" y="1187727"/>
            <a:ext cx="9584416" cy="399842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165" algn="l">
              <a:lnSpc>
                <a:spcPts val="3000"/>
              </a:lnSpc>
            </a:pPr>
            <a:r>
              <a:rPr lang="zh-CN" altLang="en-US" sz="3600" b="1" baseline="-4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某游泳馆每年夏天推出两种游泳付费方式：</a:t>
            </a:r>
            <a:endParaRPr lang="en-US" altLang="zh-CN" sz="3600" b="1" baseline="-4000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2700" marR="50165" algn="l">
              <a:lnSpc>
                <a:spcPts val="3000"/>
              </a:lnSpc>
            </a:pPr>
            <a:r>
              <a:rPr lang="zh-CN" altLang="en-US" sz="3600" b="1" baseline="-4000" dirty="0" smtClean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方式</a:t>
            </a:r>
            <a:r>
              <a:rPr lang="en-US" altLang="zh-CN" sz="3600" b="1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1</a:t>
            </a:r>
            <a:r>
              <a:rPr lang="zh-CN" altLang="en-US" sz="3600" b="1" baseline="-4000" dirty="0" smtClean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：先购会员卡每张</a:t>
            </a:r>
            <a:r>
              <a:rPr lang="en-US" altLang="zh-CN" sz="3600" b="1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100</a:t>
            </a:r>
            <a:r>
              <a:rPr lang="zh-CN" altLang="en-US" sz="3600" b="1" baseline="-4000" dirty="0" smtClean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元，只限本人当年使用，凭证游泳每次再付费</a:t>
            </a:r>
            <a:r>
              <a:rPr lang="en-US" altLang="zh-CN" sz="3600" b="1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5</a:t>
            </a:r>
            <a:r>
              <a:rPr lang="zh-CN" altLang="en-US" sz="3600" b="1" baseline="-4000" dirty="0" smtClean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元</a:t>
            </a:r>
            <a:endParaRPr lang="en-US" altLang="zh-CN" sz="3600" b="1" baseline="-4000" dirty="0" smtClean="0">
              <a:solidFill>
                <a:schemeClr val="bg1"/>
              </a:solidFill>
              <a:latin typeface="+mn-ea"/>
              <a:cs typeface="宋体" panose="02010600030101010101" pitchFamily="2" charset="-122"/>
              <a:sym typeface="+mn-ea"/>
            </a:endParaRPr>
          </a:p>
          <a:p>
            <a:pPr marL="12700" marR="50165" algn="l">
              <a:lnSpc>
                <a:spcPts val="3000"/>
              </a:lnSpc>
            </a:pPr>
            <a:r>
              <a:rPr lang="zh-CN" altLang="en-US" sz="3600" b="1" baseline="-4000" dirty="0" smtClean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方式</a:t>
            </a:r>
            <a:r>
              <a:rPr lang="en-US" altLang="zh-CN" sz="3600" b="1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2</a:t>
            </a:r>
            <a:r>
              <a:rPr lang="zh-CN" altLang="en-US" sz="3600" b="1" baseline="-4000" dirty="0" smtClean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：不够买会员卡，每次游泳付费</a:t>
            </a:r>
            <a:r>
              <a:rPr lang="en-US" altLang="zh-CN" sz="3600" b="1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9</a:t>
            </a:r>
            <a:r>
              <a:rPr lang="zh-CN" altLang="en-US" sz="3600" b="1" baseline="-4000" dirty="0" smtClean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元</a:t>
            </a:r>
            <a:endParaRPr lang="en-US" altLang="zh-CN" sz="3600" b="1" baseline="-4000" dirty="0" smtClean="0">
              <a:solidFill>
                <a:schemeClr val="bg1"/>
              </a:solidFill>
              <a:latin typeface="+mn-ea"/>
              <a:cs typeface="宋体" panose="02010600030101010101" pitchFamily="2" charset="-122"/>
              <a:sym typeface="+mn-ea"/>
            </a:endParaRPr>
          </a:p>
          <a:p>
            <a:pPr marL="12700" marR="50165" algn="l">
              <a:lnSpc>
                <a:spcPts val="3000"/>
              </a:lnSpc>
            </a:pPr>
            <a:r>
              <a:rPr lang="zh-CN" altLang="en-US" sz="3600" b="1" baseline="-4000" dirty="0" smtClean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设小明计划今年夏天游泳次数为</a:t>
            </a:r>
            <a:r>
              <a:rPr lang="en-US" altLang="zh-CN" sz="3600" b="1" i="1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x</a:t>
            </a:r>
            <a:r>
              <a:rPr lang="en-US" altLang="zh-CN" sz="3600" b="1" baseline="-4000" dirty="0" smtClean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(</a:t>
            </a:r>
            <a:r>
              <a:rPr lang="en-US" altLang="zh-CN" sz="3600" b="1" i="1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x</a:t>
            </a:r>
            <a:r>
              <a:rPr lang="zh-CN" altLang="en-US" sz="3600" b="1" baseline="-4000" dirty="0" smtClean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为正整数</a:t>
            </a:r>
            <a:r>
              <a:rPr lang="en-US" altLang="zh-CN" sz="3600" b="1" baseline="-4000" dirty="0" smtClean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).</a:t>
            </a:r>
          </a:p>
          <a:p>
            <a:pPr marL="12700" marR="50165" algn="l">
              <a:lnSpc>
                <a:spcPts val="3000"/>
              </a:lnSpc>
            </a:pPr>
            <a:r>
              <a:rPr lang="zh-CN" altLang="en-US" sz="3600" b="1" baseline="-4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600" b="1" baseline="-4000" dirty="0" smtClean="0">
                <a:solidFill>
                  <a:schemeClr val="bg1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  <a:sym typeface="+mn-ea"/>
              </a:rPr>
              <a:t>1</a:t>
            </a:r>
            <a:r>
              <a:rPr lang="zh-CN" altLang="en-US" sz="3600" b="1" baseline="-4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  <a:sym typeface="+mn-ea"/>
              </a:rPr>
              <a:t>）</a:t>
            </a:r>
            <a:r>
              <a:rPr lang="zh-CN" altLang="en-US" sz="3600" b="1" baseline="-4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根据题意，填写下表：</a:t>
            </a:r>
            <a:endParaRPr lang="en-US" sz="3600" b="1" baseline="-4000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2700" marR="50165" algn="l">
              <a:lnSpc>
                <a:spcPts val="3460"/>
              </a:lnSpc>
            </a:pPr>
            <a:endParaRPr sz="2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914400">
              <a:buSzPct val="100000"/>
            </a:pPr>
            <a:endParaRPr sz="2800" kern="1200" baseline="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object 38"/>
          <p:cNvSpPr txBox="1"/>
          <p:nvPr/>
        </p:nvSpPr>
        <p:spPr>
          <a:xfrm>
            <a:off x="1226405" y="1325881"/>
            <a:ext cx="9964759" cy="13217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71120">
              <a:lnSpc>
                <a:spcPts val="3200"/>
              </a:lnSpc>
              <a:spcBef>
                <a:spcPts val="135"/>
              </a:spcBef>
            </a:pPr>
            <a:r>
              <a:rPr lang="en-US"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若小明计划今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夏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季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游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泳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总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费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用为</a:t>
            </a:r>
            <a:r>
              <a:rPr sz="3600" b="1" spc="0" baseline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270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元</a:t>
            </a:r>
            <a:r>
              <a:rPr sz="24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，选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择</a:t>
            </a:r>
            <a:r>
              <a:rPr sz="24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哪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种</a:t>
            </a:r>
            <a:r>
              <a:rPr sz="24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付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费</a:t>
            </a:r>
            <a:r>
              <a:rPr sz="3600" b="1" spc="19" baseline="-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方式</a:t>
            </a:r>
            <a:r>
              <a:rPr sz="3600" b="1" spc="0" baseline="-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sz="3600" b="1" spc="14" baseline="-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他</a:t>
            </a:r>
            <a:r>
              <a:rPr sz="3600" b="1" spc="0" baseline="-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游</a:t>
            </a:r>
            <a:r>
              <a:rPr sz="3600" b="1" spc="14" baseline="-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泳</a:t>
            </a:r>
            <a:r>
              <a:rPr sz="3600" b="1" spc="0" baseline="-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sz="3600" b="1" spc="14" baseline="-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次</a:t>
            </a:r>
            <a:r>
              <a:rPr sz="3600" b="1" spc="0" baseline="-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数比</a:t>
            </a:r>
            <a:r>
              <a:rPr sz="3600" b="1" spc="14" baseline="-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较</a:t>
            </a:r>
            <a:r>
              <a:rPr sz="3600" b="1" spc="19" baseline="-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多</a:t>
            </a:r>
            <a:r>
              <a:rPr lang="zh-CN" altLang="en-US" sz="3600" b="1" spc="19" baseline="-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？</a:t>
            </a:r>
            <a:endParaRPr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3200"/>
              </a:lnSpc>
              <a:spcBef>
                <a:spcPts val="20"/>
              </a:spcBef>
            </a:pPr>
            <a:r>
              <a:rPr lang="en-US" sz="3600" b="1" spc="19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r>
              <a:rPr sz="3600" b="1" spc="19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当</a:t>
            </a:r>
            <a:r>
              <a:rPr sz="3600" b="1" i="1" spc="0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sz="3600" b="1" spc="25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＞</a:t>
            </a:r>
            <a:r>
              <a:rPr sz="3600" b="1" spc="0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sz="3600" b="1" spc="19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时，小</a:t>
            </a:r>
            <a:r>
              <a:rPr sz="3600" b="1" spc="0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明</a:t>
            </a:r>
            <a:r>
              <a:rPr sz="3600" b="1" spc="14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选</a:t>
            </a:r>
            <a:r>
              <a:rPr sz="3600" b="1" spc="0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择</a:t>
            </a:r>
            <a:r>
              <a:rPr sz="3600" b="1" spc="14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哪</a:t>
            </a:r>
            <a:r>
              <a:rPr sz="3600" b="1" spc="0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种</a:t>
            </a:r>
            <a:r>
              <a:rPr sz="3600" b="1" spc="14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付</a:t>
            </a:r>
            <a:r>
              <a:rPr sz="3600" b="1" spc="0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费</a:t>
            </a:r>
            <a:r>
              <a:rPr sz="3600" b="1" spc="14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方</a:t>
            </a:r>
            <a:r>
              <a:rPr sz="3600" b="1" spc="0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式</a:t>
            </a:r>
            <a:r>
              <a:rPr sz="3600" b="1" spc="14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更</a:t>
            </a:r>
            <a:r>
              <a:rPr sz="3600" b="1" spc="0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合</a:t>
            </a:r>
            <a:r>
              <a:rPr sz="3600" b="1" spc="14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算</a:t>
            </a:r>
            <a:r>
              <a:rPr lang="zh-CN" altLang="en-US" sz="3600" b="1" spc="14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？</a:t>
            </a:r>
            <a:r>
              <a:rPr sz="3600" b="1" spc="14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并</a:t>
            </a:r>
            <a:r>
              <a:rPr sz="3600" b="1" spc="19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说</a:t>
            </a:r>
            <a:r>
              <a:rPr sz="3600" b="1" spc="0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明</a:t>
            </a:r>
            <a:r>
              <a:rPr sz="3600" b="1" spc="14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理</a:t>
            </a:r>
            <a:r>
              <a:rPr sz="3600" b="1" spc="0" baseline="-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由．</a:t>
            </a:r>
            <a:endParaRPr lang="en-US" sz="2400" b="1" spc="0" baseline="-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38"/>
          <p:cNvSpPr txBox="1"/>
          <p:nvPr/>
        </p:nvSpPr>
        <p:spPr>
          <a:xfrm>
            <a:off x="1242327" y="2529158"/>
            <a:ext cx="10249315" cy="8554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3650"/>
              </a:lnSpc>
              <a:spcBef>
                <a:spcPts val="20"/>
              </a:spcBef>
            </a:pPr>
            <a:r>
              <a:rPr lang="zh-CN" altLang="en-US" sz="3600" b="1" spc="25" baseline="-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解： </a:t>
            </a:r>
            <a:r>
              <a:rPr lang="en-US" sz="2400" b="1" spc="2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zh-CN" altLang="en-US" sz="2400" b="1" spc="2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方</a:t>
            </a:r>
            <a:r>
              <a:rPr sz="2400" b="1" spc="2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式</a:t>
            </a:r>
            <a:r>
              <a:rPr lang="en-US" sz="2400" b="1" spc="2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sz="2400" b="1" spc="2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sz="3600" b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100+5</a:t>
            </a:r>
            <a:r>
              <a:rPr sz="3600" b="1" i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sz="3600" b="1" spc="-25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sz="3600" b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270</a:t>
            </a:r>
            <a:r>
              <a:rPr sz="24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sz="2400" b="1" spc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解</a:t>
            </a:r>
            <a:r>
              <a:rPr sz="24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得</a:t>
            </a:r>
            <a:r>
              <a:rPr sz="2400" b="1" spc="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sz="3600" b="1" i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sz="3600" b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=3</a:t>
            </a:r>
            <a:r>
              <a:rPr sz="3600" b="1" spc="-4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sz="2400" b="1" spc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endParaRPr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7405" marR="71120">
              <a:lnSpc>
                <a:spcPts val="2890"/>
              </a:lnSpc>
              <a:spcBef>
                <a:spcPts val="5"/>
              </a:spcBef>
            </a:pPr>
            <a:r>
              <a:rPr lang="en-US" sz="24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sz="24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方式</a:t>
            </a:r>
            <a:r>
              <a:rPr lang="en-US" sz="2400" b="1" spc="2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sz="24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sz="3600" b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sz="3600" b="1" i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sz="3600" b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=270</a:t>
            </a:r>
            <a:r>
              <a:rPr sz="24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sz="24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sz="2400" b="1" spc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解</a:t>
            </a:r>
            <a:r>
              <a:rPr sz="24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得</a:t>
            </a:r>
            <a:r>
              <a:rPr sz="2400" b="1" spc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sz="3600" b="1" i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sz="3600" b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=30</a:t>
            </a:r>
            <a:r>
              <a:rPr sz="2400" b="1" spc="2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；</a:t>
            </a:r>
            <a:r>
              <a:rPr lang="en-US" sz="2400" b="1" spc="2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object 38"/>
          <p:cNvSpPr txBox="1"/>
          <p:nvPr/>
        </p:nvSpPr>
        <p:spPr>
          <a:xfrm>
            <a:off x="1108121" y="3428772"/>
            <a:ext cx="10249315" cy="406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7405" marR="71120">
              <a:lnSpc>
                <a:spcPts val="2890"/>
              </a:lnSpc>
              <a:spcBef>
                <a:spcPts val="5"/>
              </a:spcBef>
            </a:pPr>
            <a:r>
              <a:rPr sz="3600" b="1" spc="19" baseline="-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∴选</a:t>
            </a:r>
            <a:r>
              <a:rPr sz="3600" b="1" spc="0" baseline="-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择</a:t>
            </a:r>
            <a:r>
              <a:rPr sz="3600" b="1" spc="19" baseline="-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方</a:t>
            </a:r>
            <a:r>
              <a:rPr sz="3600" b="1" spc="0" baseline="-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式</a:t>
            </a:r>
            <a:r>
              <a:rPr lang="en-US" sz="3600" b="1" spc="25" baseline="-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sz="3600" b="1" spc="0" baseline="-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付</a:t>
            </a:r>
            <a:r>
              <a:rPr sz="3600" b="1" spc="14" baseline="-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费</a:t>
            </a:r>
            <a:r>
              <a:rPr sz="3600" b="1" spc="0" baseline="-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方式</a:t>
            </a:r>
            <a:r>
              <a:rPr sz="3600" b="1" spc="14" baseline="-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sz="3600" b="1" spc="19" baseline="-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他</a:t>
            </a:r>
            <a:r>
              <a:rPr sz="3600" b="1" spc="0" baseline="-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游</a:t>
            </a:r>
            <a:r>
              <a:rPr sz="3600" b="1" spc="14" baseline="-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泳</a:t>
            </a:r>
            <a:r>
              <a:rPr sz="3600" b="1" spc="0" baseline="-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sz="3600" b="1" spc="14" baseline="-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次</a:t>
            </a:r>
            <a:r>
              <a:rPr sz="3600" b="1" spc="0" baseline="-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数</a:t>
            </a:r>
            <a:r>
              <a:rPr sz="3600" b="1" spc="14" baseline="-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比</a:t>
            </a:r>
            <a:r>
              <a:rPr sz="3600" b="1" spc="0" baseline="-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较多</a:t>
            </a:r>
            <a:r>
              <a:rPr lang="en-US" sz="3600" b="1" spc="0" baseline="-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baseline="-5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38"/>
          <p:cNvSpPr txBox="1"/>
          <p:nvPr/>
        </p:nvSpPr>
        <p:spPr>
          <a:xfrm>
            <a:off x="1124042" y="3908719"/>
            <a:ext cx="10249315" cy="406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7405" marR="71120">
              <a:lnSpc>
                <a:spcPts val="2820"/>
              </a:lnSpc>
            </a:pPr>
            <a:r>
              <a:rPr lang="en-US" sz="3600" b="1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zh-CN" altLang="en-US" sz="3600" b="1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当两种方式费用相同时，</a:t>
            </a:r>
            <a:r>
              <a:rPr lang="en-US" sz="3600" b="1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600" b="1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则</a:t>
            </a:r>
            <a:r>
              <a:rPr lang="en-US" sz="3600" b="1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100+5</a:t>
            </a:r>
            <a:r>
              <a:rPr lang="en-US" sz="3600" b="1" i="1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=9</a:t>
            </a:r>
            <a:r>
              <a:rPr lang="en-US" sz="3600" b="1" i="1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2400" b="1" spc="2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，</a:t>
            </a:r>
            <a:r>
              <a:rPr lang="zh-CN" altLang="en-US" sz="24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得</a:t>
            </a:r>
            <a:r>
              <a:rPr lang="en-US" sz="3600" b="1" i="1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=25</a:t>
            </a:r>
            <a:r>
              <a:rPr lang="zh-CN" altLang="en-US" sz="3600" b="1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endParaRPr lang="en-US" altLang="zh-CN" sz="3600" b="1" baseline="-1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7405" marR="71120">
              <a:lnSpc>
                <a:spcPts val="2820"/>
              </a:lnSpc>
            </a:pPr>
            <a:r>
              <a:rPr lang="zh-CN" altLang="en-US" sz="3600" b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当方式</a:t>
            </a:r>
            <a:r>
              <a:rPr lang="en-US" altLang="zh-CN" sz="3600" b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3600" b="1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费用少时，则</a:t>
            </a:r>
            <a:r>
              <a:rPr sz="3600" b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100+</a:t>
            </a:r>
            <a:r>
              <a:rPr sz="3600" b="1" spc="4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sz="3600" b="1" i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sz="2400" b="1" spc="2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＜</a:t>
            </a:r>
            <a:r>
              <a:rPr sz="3600" b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sz="3600" b="1" i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sz="2400" b="1" spc="2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，得</a:t>
            </a:r>
            <a:r>
              <a:rPr sz="3600" b="1" i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sz="2400" b="1" spc="2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＞</a:t>
            </a:r>
            <a:r>
              <a:rPr sz="3600" b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sz="2400" b="1" spc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endParaRPr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7405" marR="71120">
              <a:lnSpc>
                <a:spcPts val="2880"/>
              </a:lnSpc>
            </a:pPr>
            <a:r>
              <a:rPr lang="zh-CN" altLang="en-US" sz="2400" b="1" spc="19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4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当方式</a:t>
            </a:r>
            <a:r>
              <a:rPr lang="en-US" altLang="zh-CN" sz="24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费用少时，则</a:t>
            </a:r>
            <a:r>
              <a:rPr sz="3600" b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100+5</a:t>
            </a:r>
            <a:r>
              <a:rPr sz="3600" b="1" i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sz="2400" b="1" spc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＞</a:t>
            </a:r>
            <a:r>
              <a:rPr sz="3600" b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sz="3600" b="1" i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sz="2400" b="1" spc="2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sz="2400" b="1" spc="-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得</a:t>
            </a:r>
            <a:r>
              <a:rPr sz="3600" b="1" i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sz="24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＜</a:t>
            </a:r>
            <a:r>
              <a:rPr sz="3600" b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altLang="zh-CN" sz="2400" b="1" spc="2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38"/>
          <p:cNvSpPr txBox="1"/>
          <p:nvPr/>
        </p:nvSpPr>
        <p:spPr>
          <a:xfrm>
            <a:off x="1137461" y="5125646"/>
            <a:ext cx="10285715" cy="1165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7405" marR="71120">
              <a:lnSpc>
                <a:spcPts val="2880"/>
              </a:lnSpc>
            </a:pPr>
            <a:r>
              <a:rPr sz="24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∴</a:t>
            </a:r>
            <a:r>
              <a:rPr lang="en-US" sz="24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sz="3600" b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sz="24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＜</a:t>
            </a:r>
            <a:r>
              <a:rPr sz="3600" b="1" i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sz="24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＜</a:t>
            </a:r>
            <a:r>
              <a:rPr sz="3600" b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sz="24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时，小</a:t>
            </a:r>
            <a:r>
              <a:rPr sz="2400" b="1" spc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明</a:t>
            </a:r>
            <a:r>
              <a:rPr sz="2400" b="1" spc="1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选</a:t>
            </a:r>
            <a:r>
              <a:rPr sz="2400" b="1" spc="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择</a:t>
            </a:r>
            <a:r>
              <a:rPr sz="24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方</a:t>
            </a:r>
            <a:r>
              <a:rPr sz="2400" b="1" spc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式</a:t>
            </a:r>
            <a:r>
              <a:rPr lang="en-US" sz="2400" b="1" spc="2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更合算；</a:t>
            </a:r>
            <a:endParaRPr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7405" marR="71120">
              <a:lnSpc>
                <a:spcPts val="2880"/>
              </a:lnSpc>
            </a:pPr>
            <a:r>
              <a:rPr lang="en-US" sz="2400" b="1" spc="2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3600" b="1" i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sz="3600" b="1" spc="0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=25</a:t>
            </a:r>
            <a:r>
              <a:rPr sz="24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时，两</a:t>
            </a:r>
            <a:r>
              <a:rPr sz="2400" b="1" spc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种</a:t>
            </a:r>
            <a:r>
              <a:rPr sz="24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付费</a:t>
            </a:r>
            <a:r>
              <a:rPr sz="2400" b="1" spc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方</a:t>
            </a:r>
            <a:r>
              <a:rPr sz="2400" b="1" spc="5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式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均可</a:t>
            </a:r>
            <a:r>
              <a:rPr lang="zh-CN" altLang="en-US" sz="2400" b="1" spc="2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；</a:t>
            </a:r>
            <a:endParaRPr lang="en-US" altLang="zh-CN" sz="2400" b="1" spc="25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7405" marR="71120">
              <a:lnSpc>
                <a:spcPts val="2880"/>
              </a:lnSpc>
            </a:pPr>
            <a:r>
              <a:rPr lang="en-US" altLang="zh-CN" sz="3600" b="1" i="1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x&gt;</a:t>
            </a:r>
            <a:r>
              <a:rPr lang="en-US" altLang="zh-CN" sz="3600" b="1" baseline="-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zh-CN" altLang="en-US" sz="2400" b="1" spc="1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时，小明选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择方</a:t>
            </a:r>
            <a:r>
              <a:rPr lang="zh-CN" altLang="en-US" sz="2400" b="1" spc="5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式</a:t>
            </a:r>
            <a:r>
              <a:rPr lang="en-US" altLang="zh-CN" sz="2400" b="1" spc="5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b="1" spc="5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更合算</a:t>
            </a:r>
            <a:r>
              <a:rPr lang="en-US" altLang="zh-CN" sz="2400" b="1" spc="5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随堂检测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9704" y="1174474"/>
            <a:ext cx="1000432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如图所示的是甲、乙两家商店销售同一种产品的销售价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元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关于销售</a:t>
            </a:r>
            <a:endParaRPr lang="en-US" altLang="zh-CN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量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件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的函数图象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给出下列说法，其中说法正确的是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__________.</a:t>
            </a:r>
            <a:endParaRPr lang="zh-CN" alt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①售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件时，甲、乙两家的售价相同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ts val="5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②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买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件时，买乙家的合算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ts val="5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③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买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件时，买甲家的合算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ts val="5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④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乙家的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件售价约为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元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7404587" y="2416282"/>
            <a:ext cx="4698925" cy="4096564"/>
            <a:chOff x="7262016" y="2195052"/>
            <a:chExt cx="4698925" cy="4096564"/>
          </a:xfrm>
        </p:grpSpPr>
        <p:grpSp>
          <p:nvGrpSpPr>
            <p:cNvPr id="55" name="组合 54"/>
            <p:cNvGrpSpPr/>
            <p:nvPr/>
          </p:nvGrpSpPr>
          <p:grpSpPr>
            <a:xfrm>
              <a:off x="7262016" y="2355250"/>
              <a:ext cx="4698925" cy="3936366"/>
              <a:chOff x="7262016" y="2355250"/>
              <a:chExt cx="4698925" cy="3936366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7262016" y="2355250"/>
                <a:ext cx="4698925" cy="3936366"/>
                <a:chOff x="7262016" y="2355250"/>
                <a:chExt cx="4698925" cy="3936366"/>
              </a:xfrm>
            </p:grpSpPr>
            <p:sp>
              <p:nvSpPr>
                <p:cNvPr id="28" name="Line 151"/>
                <p:cNvSpPr/>
                <p:nvPr/>
              </p:nvSpPr>
              <p:spPr>
                <a:xfrm>
                  <a:off x="7568043" y="5814775"/>
                  <a:ext cx="3746092" cy="0"/>
                </a:xfrm>
                <a:prstGeom prst="line">
                  <a:avLst/>
                </a:prstGeom>
                <a:ln w="38100" cap="flat" cmpd="sng">
                  <a:solidFill>
                    <a:schemeClr val="bg1"/>
                  </a:solidFill>
                  <a:prstDash val="solid"/>
                  <a:headEnd type="none" w="med" len="med"/>
                  <a:tailEnd type="stealth" w="med" len="med"/>
                </a:ln>
              </p:spPr>
            </p:sp>
            <p:sp>
              <p:nvSpPr>
                <p:cNvPr id="29" name="Rectangle 271"/>
                <p:cNvSpPr/>
                <p:nvPr/>
              </p:nvSpPr>
              <p:spPr>
                <a:xfrm>
                  <a:off x="7639503" y="5811600"/>
                  <a:ext cx="222320" cy="3698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b="1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b="1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r>
                    <a:rPr lang="en-US" altLang="zh-CN" sz="24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30" name="Rectangle 272"/>
                <p:cNvSpPr/>
                <p:nvPr/>
              </p:nvSpPr>
              <p:spPr>
                <a:xfrm>
                  <a:off x="11204562" y="5805250"/>
                  <a:ext cx="756379" cy="3693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lIns="0" tIns="0" rIns="0" bIns="0"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b="1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b="1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r>
                    <a:rPr lang="en-US" altLang="zh-CN" sz="24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x</a:t>
                  </a:r>
                  <a:r>
                    <a:rPr lang="en-US" altLang="zh-CN" sz="2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/</a:t>
                  </a:r>
                  <a:r>
                    <a:rPr lang="zh-CN" altLang="en-US" sz="2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件</a:t>
                  </a:r>
                  <a:endParaRPr lang="en-US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" name="Rectangle 273"/>
                <p:cNvSpPr/>
                <p:nvPr/>
              </p:nvSpPr>
              <p:spPr>
                <a:xfrm>
                  <a:off x="7262016" y="2355250"/>
                  <a:ext cx="873400" cy="3698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lIns="0" tIns="0" rIns="0" bIns="0"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b="1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b="1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r>
                    <a:rPr lang="en-US" altLang="zh-CN" sz="24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y</a:t>
                  </a:r>
                  <a:r>
                    <a:rPr lang="en-US" altLang="zh-CN" sz="24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/</a:t>
                  </a:r>
                  <a:r>
                    <a:rPr lang="zh-CN" altLang="en-US" sz="2400" b="1" dirty="0" smtClean="0">
                      <a:solidFill>
                        <a:schemeClr val="bg1"/>
                      </a:solidFill>
                      <a:latin typeface="+mn-ea"/>
                    </a:rPr>
                    <a:t>元</a:t>
                  </a:r>
                  <a:endParaRPr lang="en-US" altLang="zh-CN" sz="2400" b="1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grpSp>
              <p:nvGrpSpPr>
                <p:cNvPr id="33" name="组合 77"/>
                <p:cNvGrpSpPr/>
                <p:nvPr/>
              </p:nvGrpSpPr>
              <p:grpSpPr>
                <a:xfrm>
                  <a:off x="7485654" y="3076657"/>
                  <a:ext cx="3352642" cy="3107142"/>
                  <a:chOff x="7485654" y="3076657"/>
                  <a:chExt cx="3352642" cy="3107142"/>
                </a:xfrm>
              </p:grpSpPr>
              <p:sp>
                <p:nvSpPr>
                  <p:cNvPr id="34" name="Rectangle 183"/>
                  <p:cNvSpPr/>
                  <p:nvPr/>
                </p:nvSpPr>
                <p:spPr>
                  <a:xfrm>
                    <a:off x="8465578" y="5813801"/>
                    <a:ext cx="185050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lIns="0" tIns="0" rIns="0" bIns="0">
                    <a:spAutoFit/>
                  </a:bodyPr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3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sz="2800" b="1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400" b="1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sz="20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0"/>
                      </a:spcBef>
                      <a:buNone/>
                    </a:pPr>
                    <a:r>
                      <a:rPr lang="en-US" altLang="zh-CN" sz="2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zh-CN" sz="2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Rectangle 193"/>
                  <p:cNvSpPr/>
                  <p:nvPr/>
                </p:nvSpPr>
                <p:spPr>
                  <a:xfrm>
                    <a:off x="9951208" y="5814467"/>
                    <a:ext cx="230832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3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sz="2800" b="1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400" b="1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sz="20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0"/>
                      </a:spcBef>
                      <a:buNone/>
                    </a:pPr>
                    <a:r>
                      <a:rPr lang="en-US" altLang="zh-CN" sz="2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rPr>
                      <a:t>3</a:t>
                    </a:r>
                    <a:r>
                      <a:rPr lang="en-US" altLang="zh-CN" sz="2400" b="0" dirty="0" smtClean="0">
                        <a:latin typeface="Times New Roman" panose="02020603050405020304" pitchFamily="18" charset="0"/>
                      </a:rPr>
                      <a:t> </a:t>
                    </a:r>
                    <a:endParaRPr lang="en-US" altLang="zh-CN" sz="2400" b="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Rectangle 183"/>
                  <p:cNvSpPr/>
                  <p:nvPr/>
                </p:nvSpPr>
                <p:spPr>
                  <a:xfrm>
                    <a:off x="10684408" y="5789222"/>
                    <a:ext cx="153888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3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sz="2800" b="1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400" b="1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sz="20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0"/>
                      </a:spcBef>
                      <a:buNone/>
                    </a:pPr>
                    <a:r>
                      <a:rPr lang="en-US" altLang="zh-CN" sz="2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rPr>
                      <a:t>4</a:t>
                    </a:r>
                    <a:endParaRPr lang="en-US" altLang="zh-CN" sz="2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37" name="组合 62"/>
                  <p:cNvGrpSpPr/>
                  <p:nvPr/>
                </p:nvGrpSpPr>
                <p:grpSpPr>
                  <a:xfrm>
                    <a:off x="7485654" y="3076657"/>
                    <a:ext cx="714761" cy="2279334"/>
                    <a:chOff x="7485654" y="3076657"/>
                    <a:chExt cx="714761" cy="2279334"/>
                  </a:xfrm>
                </p:grpSpPr>
                <p:sp>
                  <p:nvSpPr>
                    <p:cNvPr id="42" name="Rectangle 118"/>
                    <p:cNvSpPr/>
                    <p:nvPr/>
                  </p:nvSpPr>
                  <p:spPr>
                    <a:xfrm>
                      <a:off x="7499960" y="3705920"/>
                      <a:ext cx="695544" cy="36988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square" lIns="0" tIns="0" rIns="0" bIns="0">
                      <a:spAutoFit/>
                    </a:bodyPr>
                    <a:lstStyle>
                      <a:lvl1pPr marL="34290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3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8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zh-CN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3" name="Rectangle 130"/>
                    <p:cNvSpPr/>
                    <p:nvPr/>
                  </p:nvSpPr>
                  <p:spPr>
                    <a:xfrm>
                      <a:off x="7498359" y="4327808"/>
                      <a:ext cx="153888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lIns="0" tIns="0" rIns="0" bIns="0">
                      <a:spAutoFit/>
                    </a:bodyPr>
                    <a:lstStyle>
                      <a:lvl1pPr marL="34290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3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8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2</a:t>
                      </a:r>
                      <a:endParaRPr lang="en-US" altLang="zh-CN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4" name="Rectangle 133"/>
                    <p:cNvSpPr/>
                    <p:nvPr/>
                  </p:nvSpPr>
                  <p:spPr>
                    <a:xfrm>
                      <a:off x="7485654" y="4986659"/>
                      <a:ext cx="153888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lIns="0" tIns="0" rIns="0" bIns="0">
                      <a:spAutoFit/>
                    </a:bodyPr>
                    <a:lstStyle>
                      <a:lvl1pPr marL="34290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3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8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zh-CN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45" name="组合 58"/>
                    <p:cNvGrpSpPr/>
                    <p:nvPr/>
                  </p:nvGrpSpPr>
                  <p:grpSpPr>
                    <a:xfrm>
                      <a:off x="7855971" y="3244657"/>
                      <a:ext cx="177317" cy="1943419"/>
                      <a:chOff x="2797273" y="4881728"/>
                      <a:chExt cx="177317" cy="1943419"/>
                    </a:xfrm>
                  </p:grpSpPr>
                  <p:cxnSp>
                    <p:nvCxnSpPr>
                      <p:cNvPr id="48" name="直接连接符 47"/>
                      <p:cNvCxnSpPr/>
                      <p:nvPr/>
                    </p:nvCxnSpPr>
                    <p:spPr>
                      <a:xfrm>
                        <a:off x="2830590" y="4881728"/>
                        <a:ext cx="1440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4"/>
                      </a:lnRef>
                      <a:fillRef idx="0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" name="直接连接符 48"/>
                      <p:cNvCxnSpPr/>
                      <p:nvPr/>
                    </p:nvCxnSpPr>
                    <p:spPr>
                      <a:xfrm>
                        <a:off x="2821849" y="5506067"/>
                        <a:ext cx="1440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4"/>
                      </a:lnRef>
                      <a:fillRef idx="0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" name="直接连接符 49"/>
                      <p:cNvCxnSpPr/>
                      <p:nvPr/>
                    </p:nvCxnSpPr>
                    <p:spPr>
                      <a:xfrm>
                        <a:off x="2797273" y="6823559"/>
                        <a:ext cx="1440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4"/>
                      </a:lnRef>
                      <a:fillRef idx="0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直接连接符 51"/>
                      <p:cNvCxnSpPr/>
                      <p:nvPr/>
                    </p:nvCxnSpPr>
                    <p:spPr>
                      <a:xfrm>
                        <a:off x="2807113" y="6154991"/>
                        <a:ext cx="1440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4"/>
                      </a:lnRef>
                      <a:fillRef idx="0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6" name="Rectangle 118"/>
                    <p:cNvSpPr/>
                    <p:nvPr/>
                  </p:nvSpPr>
                  <p:spPr>
                    <a:xfrm>
                      <a:off x="7504871" y="3076657"/>
                      <a:ext cx="695544" cy="36988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square" lIns="0" tIns="0" rIns="0" bIns="0">
                      <a:spAutoFit/>
                    </a:bodyPr>
                    <a:lstStyle>
                      <a:lvl1pPr marL="34290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3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8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4</a:t>
                      </a:r>
                      <a:endParaRPr lang="en-US" altLang="zh-CN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38" name="组合 76"/>
                  <p:cNvGrpSpPr/>
                  <p:nvPr/>
                </p:nvGrpSpPr>
                <p:grpSpPr>
                  <a:xfrm>
                    <a:off x="8529514" y="5689633"/>
                    <a:ext cx="2207292" cy="134316"/>
                    <a:chOff x="4930908" y="3329892"/>
                    <a:chExt cx="2207292" cy="134316"/>
                  </a:xfrm>
                </p:grpSpPr>
                <p:sp>
                  <p:nvSpPr>
                    <p:cNvPr id="39" name="object 41"/>
                    <p:cNvSpPr/>
                    <p:nvPr/>
                  </p:nvSpPr>
                  <p:spPr>
                    <a:xfrm>
                      <a:off x="4930908" y="3329892"/>
                      <a:ext cx="0" cy="1097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h="109727">
                          <a:moveTo>
                            <a:pt x="0" y="0"/>
                          </a:moveTo>
                          <a:lnTo>
                            <a:pt x="0" y="109728"/>
                          </a:lnTo>
                        </a:path>
                      </a:pathLst>
                    </a:custGeom>
                    <a:ln w="25400">
                      <a:solidFill>
                        <a:schemeClr val="bg1"/>
                      </a:solidFill>
                    </a:ln>
                  </p:spPr>
                  <p:txBody>
                    <a:bodyPr wrap="square" lIns="0" tIns="0" rIns="0" bIns="0" rtlCol="0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/>
                    </a:p>
                  </p:txBody>
                </p:sp>
                <p:sp>
                  <p:nvSpPr>
                    <p:cNvPr id="40" name="object 41"/>
                    <p:cNvSpPr/>
                    <p:nvPr/>
                  </p:nvSpPr>
                  <p:spPr>
                    <a:xfrm>
                      <a:off x="6425376" y="3334812"/>
                      <a:ext cx="0" cy="1097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h="109727">
                          <a:moveTo>
                            <a:pt x="0" y="0"/>
                          </a:moveTo>
                          <a:lnTo>
                            <a:pt x="0" y="109728"/>
                          </a:lnTo>
                        </a:path>
                      </a:pathLst>
                    </a:custGeom>
                    <a:ln w="25400">
                      <a:solidFill>
                        <a:schemeClr val="bg1"/>
                      </a:solidFill>
                    </a:ln>
                  </p:spPr>
                  <p:txBody>
                    <a:bodyPr wrap="square" lIns="0" tIns="0" rIns="0" bIns="0" rtlCol="0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/>
                    </a:p>
                  </p:txBody>
                </p:sp>
                <p:sp>
                  <p:nvSpPr>
                    <p:cNvPr id="41" name="object 41"/>
                    <p:cNvSpPr/>
                    <p:nvPr/>
                  </p:nvSpPr>
                  <p:spPr>
                    <a:xfrm>
                      <a:off x="7138200" y="3354480"/>
                      <a:ext cx="0" cy="1097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h="109727">
                          <a:moveTo>
                            <a:pt x="0" y="0"/>
                          </a:moveTo>
                          <a:lnTo>
                            <a:pt x="0" y="109728"/>
                          </a:lnTo>
                        </a:path>
                      </a:pathLst>
                    </a:custGeom>
                    <a:ln w="25400">
                      <a:solidFill>
                        <a:schemeClr val="bg1"/>
                      </a:solidFill>
                    </a:ln>
                  </p:spPr>
                  <p:txBody>
                    <a:bodyPr wrap="square" lIns="0" tIns="0" rIns="0" bIns="0" rtlCol="0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/>
                    </a:p>
                  </p:txBody>
                </p:sp>
              </p:grpSp>
            </p:grpSp>
            <p:sp>
              <p:nvSpPr>
                <p:cNvPr id="32" name="Line 86"/>
                <p:cNvSpPr/>
                <p:nvPr/>
              </p:nvSpPr>
              <p:spPr>
                <a:xfrm flipV="1">
                  <a:off x="7865519" y="2507224"/>
                  <a:ext cx="45719" cy="3784392"/>
                </a:xfrm>
                <a:prstGeom prst="line">
                  <a:avLst/>
                </a:prstGeom>
                <a:ln w="38100" cap="flat" cmpd="sng">
                  <a:solidFill>
                    <a:schemeClr val="bg1"/>
                  </a:solidFill>
                  <a:prstDash val="solid"/>
                  <a:headEnd type="none" w="med" len="med"/>
                  <a:tailEnd type="stealth" w="med" len="med"/>
                </a:ln>
              </p:spPr>
            </p:sp>
          </p:grpSp>
          <p:sp>
            <p:nvSpPr>
              <p:cNvPr id="53" name="object 41"/>
              <p:cNvSpPr/>
              <p:nvPr/>
            </p:nvSpPr>
            <p:spPr>
              <a:xfrm>
                <a:off x="9301330" y="5694553"/>
                <a:ext cx="0" cy="109728"/>
              </a:xfrm>
              <a:custGeom>
                <a:avLst/>
                <a:gdLst/>
                <a:ahLst/>
                <a:cxnLst/>
                <a:rect l="l" t="t" r="r" b="b"/>
                <a:pathLst>
                  <a:path h="109727">
                    <a:moveTo>
                      <a:pt x="0" y="0"/>
                    </a:moveTo>
                    <a:lnTo>
                      <a:pt x="0" y="109728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txBody>
              <a:bodyPr wrap="square" lIns="0" tIns="0" rIns="0" bIns="0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54" name="Rectangle 193"/>
              <p:cNvSpPr/>
              <p:nvPr/>
            </p:nvSpPr>
            <p:spPr>
              <a:xfrm>
                <a:off x="9248200" y="5789888"/>
                <a:ext cx="230832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altLang="zh-CN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2400" b="0" dirty="0" smtClean="0">
                    <a:latin typeface="Times New Roman" panose="02020603050405020304" pitchFamily="18" charset="0"/>
                  </a:rPr>
                  <a:t> </a:t>
                </a:r>
                <a:endParaRPr lang="en-US" altLang="zh-CN" sz="2400" b="0" dirty="0"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57" name="直接连接符 56"/>
            <p:cNvCxnSpPr/>
            <p:nvPr/>
          </p:nvCxnSpPr>
          <p:spPr>
            <a:xfrm flipV="1">
              <a:off x="7905135" y="3244645"/>
              <a:ext cx="1445342" cy="1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rot="5400000">
              <a:off x="8007273" y="4498258"/>
              <a:ext cx="2625213" cy="29497"/>
            </a:xfrm>
            <a:prstGeom prst="line">
              <a:avLst/>
            </a:prstGeom>
            <a:ln cmpd="sng">
              <a:solidFill>
                <a:schemeClr val="bg1"/>
              </a:solidFill>
              <a:prstDash val="sysDot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7890387" y="2271252"/>
              <a:ext cx="2507226" cy="22417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rot="5400000" flipH="1" flipV="1">
              <a:off x="7116097" y="3119284"/>
              <a:ext cx="3436374" cy="191729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9234940" y="2195052"/>
              <a:ext cx="1165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00"/>
                  </a:solidFill>
                </a:rPr>
                <a:t>乙</a:t>
              </a:r>
              <a:endParaRPr lang="zh-CN" alt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095266" y="2376949"/>
              <a:ext cx="1165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</a:rPr>
                <a:t>甲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8672052" y="1959334"/>
            <a:ext cx="266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①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②③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ject 48"/>
          <p:cNvSpPr txBox="1"/>
          <p:nvPr/>
        </p:nvSpPr>
        <p:spPr>
          <a:xfrm>
            <a:off x="1191308" y="1284466"/>
            <a:ext cx="9884731" cy="20473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16510">
              <a:lnSpc>
                <a:spcPct val="150000"/>
              </a:lnSpc>
              <a:spcBef>
                <a:spcPts val="135"/>
              </a:spcBef>
            </a:pP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暑假老师带领该</a:t>
            </a:r>
            <a:r>
              <a:rPr sz="2400" b="1" spc="4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校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三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好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学</a:t>
            </a:r>
            <a:r>
              <a:rPr sz="2400" b="1" spc="2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生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sz="24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去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北</a:t>
            </a:r>
            <a:r>
              <a:rPr sz="24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京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旅</a:t>
            </a:r>
            <a:r>
              <a:rPr sz="24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游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sz="24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甲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旅</a:t>
            </a:r>
            <a:r>
              <a:rPr sz="24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行社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说：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“若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校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长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买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全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票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一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张，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则其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余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学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生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可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享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受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半价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优</a:t>
            </a:r>
            <a:r>
              <a:rPr sz="2400" b="1" spc="3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惠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乙</a:t>
            </a:r>
            <a:r>
              <a:rPr sz="24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旅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行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社说：“包括校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长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在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内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全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部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按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全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票</a:t>
            </a:r>
            <a:r>
              <a:rPr sz="2400" b="1" spc="34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6折</a:t>
            </a:r>
            <a:r>
              <a:rPr sz="24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优</a:t>
            </a:r>
            <a:r>
              <a:rPr sz="2400" b="1" spc="4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惠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若全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票为</a:t>
            </a:r>
            <a:r>
              <a:rPr lang="zh-CN" altLang="en-US"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每张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240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元.</a:t>
            </a:r>
            <a:endParaRPr lang="en-US" sz="2400" b="1" spc="2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16510">
              <a:lnSpc>
                <a:spcPct val="150000"/>
              </a:lnSpc>
              <a:spcBef>
                <a:spcPts val="135"/>
              </a:spcBef>
            </a:pP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)设学生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数</a:t>
            </a:r>
            <a:r>
              <a:rPr sz="2400" b="1" spc="2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为</a:t>
            </a:r>
            <a:r>
              <a:rPr sz="2400" b="1" i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则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甲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旅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行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社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收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费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为</a:t>
            </a:r>
            <a:r>
              <a:rPr sz="2400" b="1" i="1" spc="-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sz="2400" b="1" spc="-9" baseline="-2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=____________,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乙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旅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行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社</a:t>
            </a:r>
            <a:r>
              <a:rPr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收</a:t>
            </a:r>
            <a:r>
              <a:rPr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费为</a:t>
            </a:r>
            <a:endParaRPr lang="en-US" sz="2400" b="1" spc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16510">
              <a:lnSpc>
                <a:spcPct val="150000"/>
              </a:lnSpc>
              <a:spcBef>
                <a:spcPts val="135"/>
              </a:spcBef>
            </a:pPr>
            <a:r>
              <a:rPr lang="en-US" sz="2400" b="1" i="1" spc="-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spc="-9" baseline="-2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=_____________.</a:t>
            </a:r>
          </a:p>
          <a:p>
            <a:pPr marL="12700" marR="16510">
              <a:lnSpc>
                <a:spcPct val="150000"/>
              </a:lnSpc>
              <a:spcBef>
                <a:spcPts val="135"/>
              </a:spcBef>
            </a:pPr>
            <a:r>
              <a:rPr lang="en-US" altLang="zh-CN"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当学生</a:t>
            </a:r>
            <a:r>
              <a:rPr lang="zh-CN" altLang="en-US" sz="24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有</a:t>
            </a:r>
            <a:r>
              <a:rPr lang="en-US" altLang="zh-CN" sz="24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人</a:t>
            </a:r>
            <a:r>
              <a:rPr lang="zh-CN" altLang="en-US" sz="24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时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两</a:t>
            </a:r>
            <a:r>
              <a:rPr lang="zh-CN" altLang="en-US" sz="24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个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旅</a:t>
            </a:r>
            <a:r>
              <a:rPr lang="zh-CN" altLang="en-US" sz="24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行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社</a:t>
            </a:r>
            <a:r>
              <a:rPr lang="zh-CN" altLang="en-US" sz="24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费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用</a:t>
            </a:r>
            <a:r>
              <a:rPr lang="zh-CN" altLang="en-US" sz="24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一</a:t>
            </a:r>
            <a:r>
              <a:rPr lang="zh-CN" altLang="en-US" sz="2400" b="1" spc="44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样</a:t>
            </a:r>
            <a:r>
              <a:rPr lang="en-US" altLang="zh-CN" sz="2400" b="1" spc="44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700" marR="16510">
              <a:lnSpc>
                <a:spcPct val="150000"/>
              </a:lnSpc>
              <a:spcBef>
                <a:spcPts val="135"/>
              </a:spcBef>
            </a:pPr>
            <a:r>
              <a:rPr lang="en-US" altLang="zh-CN"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zh-CN" altLang="en-US" sz="24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当学生</a:t>
            </a:r>
            <a:r>
              <a:rPr lang="zh-CN" altLang="en-US" sz="24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有</a:t>
            </a:r>
            <a:r>
              <a:rPr lang="en-US" altLang="zh-CN" sz="24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人</a:t>
            </a:r>
            <a:r>
              <a:rPr lang="zh-CN" altLang="en-US" sz="24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时甲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旅</a:t>
            </a:r>
            <a:r>
              <a:rPr lang="zh-CN" altLang="en-US" sz="24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行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社</a:t>
            </a:r>
            <a:r>
              <a:rPr lang="zh-CN" altLang="en-US" sz="24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费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用</a:t>
            </a:r>
            <a:r>
              <a:rPr lang="zh-CN" altLang="en-US" sz="24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少</a:t>
            </a:r>
            <a:r>
              <a:rPr lang="en-US" altLang="zh-CN" sz="24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5938" y="2998838"/>
            <a:ext cx="1676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240+120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6451" y="3544526"/>
            <a:ext cx="1676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144+144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1354" y="4119718"/>
            <a:ext cx="1676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zh-CN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237" y="4680153"/>
            <a:ext cx="1676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超过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zh-CN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随堂检测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随堂检测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843379" y="862232"/>
            <a:ext cx="10593259" cy="435864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如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图所示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某电信公司提供了</a:t>
            </a:r>
            <a:r>
              <a: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, B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两种方案的移动通话费用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元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与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通话时间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之间的关系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则以下说法错误的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是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　　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).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若通话时间少于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120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分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则</a:t>
            </a:r>
            <a:r>
              <a: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方案比</a:t>
            </a:r>
            <a:r>
              <a: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方案便宜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元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若通话时间超过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200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分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则</a:t>
            </a:r>
            <a:r>
              <a: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方案比</a:t>
            </a:r>
            <a:r>
              <a: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方案便宜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12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元</a:t>
            </a:r>
          </a:p>
          <a:p>
            <a:pPr marL="0" marR="0" lvl="0" indent="0" algn="l" defTabSz="914400" rtl="0" eaLnBrk="0" fontAlgn="base" latinLnBrk="0" hangingPunct="0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若通话费用为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60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元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则</a:t>
            </a:r>
            <a:r>
              <a: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方案比</a:t>
            </a:r>
            <a:r>
              <a: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方案的通话时间长</a:t>
            </a:r>
          </a:p>
          <a:p>
            <a:pPr marL="0" marR="0" lvl="0" indent="0" algn="l" defTabSz="914400" rtl="0" eaLnBrk="0" fontAlgn="base" latinLnBrk="0" hangingPunct="0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若两种方案通话费用相差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元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则通话时间是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145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分或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185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0955" y="1691902"/>
            <a:ext cx="1241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8311335" y="1330378"/>
            <a:ext cx="4286284" cy="3041035"/>
            <a:chOff x="8311335" y="1589690"/>
            <a:chExt cx="4286284" cy="3041035"/>
          </a:xfrm>
        </p:grpSpPr>
        <p:grpSp>
          <p:nvGrpSpPr>
            <p:cNvPr id="67" name="组合 66"/>
            <p:cNvGrpSpPr/>
            <p:nvPr/>
          </p:nvGrpSpPr>
          <p:grpSpPr>
            <a:xfrm>
              <a:off x="8311335" y="1955411"/>
              <a:ext cx="3660270" cy="2675314"/>
              <a:chOff x="8068500" y="1744394"/>
              <a:chExt cx="4431633" cy="3924181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8068500" y="1744394"/>
                <a:ext cx="4431633" cy="3924181"/>
                <a:chOff x="7388628" y="2367435"/>
                <a:chExt cx="4431633" cy="3924181"/>
              </a:xfrm>
            </p:grpSpPr>
            <p:grpSp>
              <p:nvGrpSpPr>
                <p:cNvPr id="9" name="组合 54"/>
                <p:cNvGrpSpPr/>
                <p:nvPr/>
              </p:nvGrpSpPr>
              <p:grpSpPr>
                <a:xfrm>
                  <a:off x="7388628" y="2411522"/>
                  <a:ext cx="4431633" cy="3880094"/>
                  <a:chOff x="7388628" y="2411522"/>
                  <a:chExt cx="4431633" cy="3880094"/>
                </a:xfrm>
              </p:grpSpPr>
              <p:grpSp>
                <p:nvGrpSpPr>
                  <p:cNvPr id="16" name="组合 26"/>
                  <p:cNvGrpSpPr/>
                  <p:nvPr/>
                </p:nvGrpSpPr>
                <p:grpSpPr>
                  <a:xfrm>
                    <a:off x="7388628" y="2411522"/>
                    <a:ext cx="4431633" cy="3880094"/>
                    <a:chOff x="7388628" y="2411522"/>
                    <a:chExt cx="4431633" cy="3880094"/>
                  </a:xfrm>
                </p:grpSpPr>
                <p:sp>
                  <p:nvSpPr>
                    <p:cNvPr id="19" name="Line 151"/>
                    <p:cNvSpPr/>
                    <p:nvPr/>
                  </p:nvSpPr>
                  <p:spPr>
                    <a:xfrm>
                      <a:off x="7568043" y="5814775"/>
                      <a:ext cx="3746092" cy="0"/>
                    </a:xfrm>
                    <a:prstGeom prst="line">
                      <a:avLst/>
                    </a:prstGeom>
                    <a:ln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stealth" w="med" len="med"/>
                    </a:ln>
                  </p:spPr>
                </p:sp>
                <p:sp>
                  <p:nvSpPr>
                    <p:cNvPr id="20" name="Rectangle 271"/>
                    <p:cNvSpPr/>
                    <p:nvPr/>
                  </p:nvSpPr>
                  <p:spPr>
                    <a:xfrm>
                      <a:off x="7639503" y="5811601"/>
                      <a:ext cx="225135" cy="451451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lIns="0" tIns="0" rIns="0" bIns="0">
                      <a:spAutoFit/>
                    </a:bodyPr>
                    <a:lstStyle>
                      <a:lvl1pPr marL="34290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3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8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O</a:t>
                      </a:r>
                    </a:p>
                  </p:txBody>
                </p:sp>
                <p:sp>
                  <p:nvSpPr>
                    <p:cNvPr id="21" name="Rectangle 272"/>
                    <p:cNvSpPr/>
                    <p:nvPr/>
                  </p:nvSpPr>
                  <p:spPr>
                    <a:xfrm>
                      <a:off x="11063882" y="5805250"/>
                      <a:ext cx="756379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square" lIns="0" tIns="0" rIns="0" bIns="0">
                      <a:spAutoFit/>
                    </a:bodyPr>
                    <a:lstStyle>
                      <a:lvl1pPr marL="34290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3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8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分</a:t>
                      </a:r>
                      <a:endParaRPr lang="en-US" altLang="zh-C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" name="Rectangle 273"/>
                    <p:cNvSpPr/>
                    <p:nvPr/>
                  </p:nvSpPr>
                  <p:spPr>
                    <a:xfrm>
                      <a:off x="7388628" y="2411522"/>
                      <a:ext cx="873400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square" lIns="0" tIns="0" rIns="0" bIns="0">
                      <a:spAutoFit/>
                    </a:bodyPr>
                    <a:lstStyle>
                      <a:lvl1pPr marL="34290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3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8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zh-CN" altLang="en-US" sz="2000" b="1" dirty="0" smtClean="0">
                          <a:solidFill>
                            <a:schemeClr val="bg1"/>
                          </a:solidFill>
                          <a:latin typeface="+mn-ea"/>
                        </a:rPr>
                        <a:t>元</a:t>
                      </a:r>
                      <a:endParaRPr lang="en-US" altLang="zh-CN" sz="2000" b="1" dirty="0">
                        <a:solidFill>
                          <a:schemeClr val="bg1"/>
                        </a:solidFill>
                        <a:latin typeface="+mn-ea"/>
                      </a:endParaRPr>
                    </a:p>
                  </p:txBody>
                </p:sp>
                <p:grpSp>
                  <p:nvGrpSpPr>
                    <p:cNvPr id="24" name="组合 77"/>
                    <p:cNvGrpSpPr/>
                    <p:nvPr/>
                  </p:nvGrpSpPr>
                  <p:grpSpPr>
                    <a:xfrm>
                      <a:off x="7525401" y="2912181"/>
                      <a:ext cx="3417116" cy="3241090"/>
                      <a:chOff x="7525401" y="2912181"/>
                      <a:chExt cx="3417116" cy="3241090"/>
                    </a:xfrm>
                  </p:grpSpPr>
                  <p:sp>
                    <p:nvSpPr>
                      <p:cNvPr id="25" name="Rectangle 183"/>
                      <p:cNvSpPr/>
                      <p:nvPr/>
                    </p:nvSpPr>
                    <p:spPr>
                      <a:xfrm>
                        <a:off x="8789136" y="5813802"/>
                        <a:ext cx="589393" cy="30777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square" lIns="0" tIns="0" rIns="0" bIns="0">
                        <a:spAutoFit/>
                      </a:bodyPr>
                      <a:lstStyle>
                        <a:lvl1pPr marL="342900" indent="-3429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742950" indent="-28575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–"/>
                          <a:defRPr sz="2800" b="1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</a:defRPr>
                        </a:lvl2pPr>
                        <a:lvl3pPr marL="11430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2400" b="1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</a:defRPr>
                        </a:lvl3pPr>
                        <a:lvl4pPr marL="16002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</a:defRPr>
                        </a:lvl4pPr>
                        <a:lvl5pPr marL="20574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</a:defRPr>
                        </a:lvl5pPr>
                      </a:lstStyle>
                      <a:p>
                        <a:pPr marL="0" lvl="0" indent="0" eaLnBrk="1" hangingPunct="1">
                          <a:spcBef>
                            <a:spcPct val="0"/>
                          </a:spcBef>
                          <a:buNone/>
                        </a:pPr>
                        <a:r>
                          <a:rPr lang="en-US" altLang="zh-CN" sz="20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</a:rPr>
                          <a:t>120</a:t>
                        </a:r>
                        <a:endParaRPr lang="en-US" altLang="zh-CN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6" name="Rectangle 193"/>
                      <p:cNvSpPr/>
                      <p:nvPr/>
                    </p:nvSpPr>
                    <p:spPr>
                      <a:xfrm>
                        <a:off x="9965276" y="5758195"/>
                        <a:ext cx="461665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>
                        <a:lvl1pPr marL="342900" indent="-3429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742950" indent="-28575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–"/>
                          <a:defRPr sz="2800" b="1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</a:defRPr>
                        </a:lvl2pPr>
                        <a:lvl3pPr marL="11430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2400" b="1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</a:defRPr>
                        </a:lvl3pPr>
                        <a:lvl4pPr marL="16002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</a:defRPr>
                        </a:lvl4pPr>
                        <a:lvl5pPr marL="20574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</a:defRPr>
                        </a:lvl5pPr>
                      </a:lstStyle>
                      <a:p>
                        <a:pPr marL="0" lvl="0" indent="0" eaLnBrk="1" hangingPunct="1">
                          <a:spcBef>
                            <a:spcPct val="0"/>
                          </a:spcBef>
                          <a:buNone/>
                        </a:pPr>
                        <a:r>
                          <a:rPr lang="en-US" altLang="zh-CN" sz="20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</a:rPr>
                          <a:t>200</a:t>
                        </a:r>
                        <a:r>
                          <a:rPr lang="en-US" altLang="zh-CN" sz="2400" b="0" dirty="0" smtClean="0">
                            <a:latin typeface="Times New Roman" panose="02020603050405020304" pitchFamily="18" charset="0"/>
                          </a:rPr>
                          <a:t> </a:t>
                        </a:r>
                        <a:endParaRPr lang="en-US" altLang="zh-CN" sz="2400" b="0" dirty="0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7" name="Rectangle 183"/>
                      <p:cNvSpPr/>
                      <p:nvPr/>
                    </p:nvSpPr>
                    <p:spPr>
                      <a:xfrm>
                        <a:off x="10557796" y="5845494"/>
                        <a:ext cx="384721" cy="30777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>
                        <a:lvl1pPr marL="342900" indent="-3429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742950" indent="-28575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–"/>
                          <a:defRPr sz="2800" b="1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</a:defRPr>
                        </a:lvl2pPr>
                        <a:lvl3pPr marL="11430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2400" b="1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</a:defRPr>
                        </a:lvl3pPr>
                        <a:lvl4pPr marL="16002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</a:defRPr>
                        </a:lvl4pPr>
                        <a:lvl5pPr marL="20574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</a:defRPr>
                        </a:lvl5pPr>
                      </a:lstStyle>
                      <a:p>
                        <a:pPr marL="0" lvl="0" indent="0" eaLnBrk="1" hangingPunct="1">
                          <a:spcBef>
                            <a:spcPct val="0"/>
                          </a:spcBef>
                          <a:buNone/>
                        </a:pPr>
                        <a:r>
                          <a:rPr lang="en-US" altLang="zh-CN" sz="20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</a:rPr>
                          <a:t>250</a:t>
                        </a:r>
                        <a:endParaRPr lang="en-US" altLang="zh-CN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28" name="组合 62"/>
                      <p:cNvGrpSpPr/>
                      <p:nvPr/>
                    </p:nvGrpSpPr>
                    <p:grpSpPr>
                      <a:xfrm>
                        <a:off x="7525401" y="2912181"/>
                        <a:ext cx="707398" cy="1875817"/>
                        <a:chOff x="7525401" y="2912181"/>
                        <a:chExt cx="707398" cy="1875817"/>
                      </a:xfrm>
                    </p:grpSpPr>
                    <p:sp>
                      <p:nvSpPr>
                        <p:cNvPr id="34" name="Rectangle 130"/>
                        <p:cNvSpPr/>
                        <p:nvPr/>
                      </p:nvSpPr>
                      <p:spPr>
                        <a:xfrm>
                          <a:off x="7544816" y="3705042"/>
                          <a:ext cx="354882" cy="3077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square" lIns="0" tIns="0" rIns="0" bIns="0">
                          <a:spAutoFit/>
                        </a:bodyPr>
                        <a:lstStyle>
                          <a:lvl1pPr marL="342900" indent="-342900" algn="l" rtl="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742950" indent="-285750" algn="l" rtl="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–"/>
                            <a:defRPr sz="2800" b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</a:defRPr>
                          </a:lvl2pPr>
                          <a:lvl3pPr marL="1143000" indent="-228600" algn="l" rtl="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 sz="2400" b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</a:defRPr>
                          </a:lvl3pPr>
                          <a:lvl4pPr marL="1600200" indent="-228600" algn="l" rtl="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</a:defRPr>
                          </a:lvl4pPr>
                          <a:lvl5pPr marL="2057400" indent="-228600" algn="l" rtl="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</a:defRPr>
                          </a:lvl5pPr>
                        </a:lstStyle>
                        <a:p>
                          <a:pPr marL="0" lvl="0" indent="0" eaLnBrk="1" hangingPunct="1">
                            <a:spcBef>
                              <a:spcPct val="0"/>
                            </a:spcBef>
                            <a:buNone/>
                          </a:pPr>
                          <a:r>
                            <a:rPr lang="en-US" altLang="zh-CN" sz="2000" b="1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</a:rPr>
                            <a:t>50</a:t>
                          </a:r>
                          <a:endParaRPr lang="en-US" altLang="zh-CN" sz="20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5" name="Rectangle 133"/>
                        <p:cNvSpPr/>
                        <p:nvPr/>
                      </p:nvSpPr>
                      <p:spPr>
                        <a:xfrm>
                          <a:off x="7525401" y="4480221"/>
                          <a:ext cx="256480" cy="3077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marL="342900" indent="-342900" algn="l" rtl="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742950" indent="-285750" algn="l" rtl="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–"/>
                            <a:defRPr sz="2800" b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</a:defRPr>
                          </a:lvl2pPr>
                          <a:lvl3pPr marL="1143000" indent="-228600" algn="l" rtl="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 sz="2400" b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</a:defRPr>
                          </a:lvl3pPr>
                          <a:lvl4pPr marL="1600200" indent="-228600" algn="l" rtl="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</a:defRPr>
                          </a:lvl4pPr>
                          <a:lvl5pPr marL="2057400" indent="-228600" algn="l" rtl="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</a:defRPr>
                          </a:lvl5pPr>
                        </a:lstStyle>
                        <a:p>
                          <a:pPr marL="0" lvl="0" indent="0" eaLnBrk="1" hangingPunct="1">
                            <a:spcBef>
                              <a:spcPct val="0"/>
                            </a:spcBef>
                            <a:buNone/>
                          </a:pPr>
                          <a:r>
                            <a:rPr lang="en-US" altLang="zh-CN" sz="2000" b="1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</a:rPr>
                            <a:t>30</a:t>
                          </a:r>
                          <a:endParaRPr lang="en-US" altLang="zh-CN" sz="20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grpSp>
                      <p:nvGrpSpPr>
                        <p:cNvPr id="36" name="组合 58"/>
                        <p:cNvGrpSpPr/>
                        <p:nvPr/>
                      </p:nvGrpSpPr>
                      <p:grpSpPr>
                        <a:xfrm>
                          <a:off x="7865811" y="3118045"/>
                          <a:ext cx="215626" cy="1528075"/>
                          <a:chOff x="2807113" y="4755116"/>
                          <a:chExt cx="215626" cy="1528075"/>
                        </a:xfrm>
                      </p:grpSpPr>
                      <p:cxnSp>
                        <p:nvCxnSpPr>
                          <p:cNvPr id="38" name="直接连接符 37"/>
                          <p:cNvCxnSpPr/>
                          <p:nvPr/>
                        </p:nvCxnSpPr>
                        <p:spPr>
                          <a:xfrm>
                            <a:off x="2831010" y="4755116"/>
                            <a:ext cx="191729" cy="1588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4"/>
                          </a:lnRef>
                          <a:fillRef idx="0">
                            <a:schemeClr val="accent4"/>
                          </a:fillRef>
                          <a:effectRef idx="1">
                            <a:schemeClr val="accent4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9" name="直接连接符 38"/>
                          <p:cNvCxnSpPr/>
                          <p:nvPr/>
                        </p:nvCxnSpPr>
                        <p:spPr>
                          <a:xfrm>
                            <a:off x="2821849" y="5506067"/>
                            <a:ext cx="191729" cy="1588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4"/>
                          </a:lnRef>
                          <a:fillRef idx="0">
                            <a:schemeClr val="accent4"/>
                          </a:fillRef>
                          <a:effectRef idx="1">
                            <a:schemeClr val="accent4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1" name="直接连接符 40"/>
                          <p:cNvCxnSpPr/>
                          <p:nvPr/>
                        </p:nvCxnSpPr>
                        <p:spPr>
                          <a:xfrm>
                            <a:off x="2807113" y="6281603"/>
                            <a:ext cx="191729" cy="1588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4"/>
                          </a:lnRef>
                          <a:fillRef idx="0">
                            <a:schemeClr val="accent4"/>
                          </a:fillRef>
                          <a:effectRef idx="1">
                            <a:schemeClr val="accent4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37" name="Rectangle 118"/>
                        <p:cNvSpPr/>
                        <p:nvPr/>
                      </p:nvSpPr>
                      <p:spPr>
                        <a:xfrm>
                          <a:off x="7537255" y="2912181"/>
                          <a:ext cx="695544" cy="3077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square" lIns="0" tIns="0" rIns="0" bIns="0">
                          <a:spAutoFit/>
                        </a:bodyPr>
                        <a:lstStyle>
                          <a:lvl1pPr marL="342900" indent="-342900" algn="l" rtl="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742950" indent="-285750" algn="l" rtl="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–"/>
                            <a:defRPr sz="2800" b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</a:defRPr>
                          </a:lvl2pPr>
                          <a:lvl3pPr marL="1143000" indent="-228600" algn="l" rtl="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 sz="2400" b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</a:defRPr>
                          </a:lvl3pPr>
                          <a:lvl4pPr marL="1600200" indent="-228600" algn="l" rtl="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</a:defRPr>
                          </a:lvl4pPr>
                          <a:lvl5pPr marL="2057400" indent="-228600" algn="l" rtl="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</a:defRPr>
                          </a:lvl5pPr>
                        </a:lstStyle>
                        <a:p>
                          <a:pPr marL="0" lvl="0" indent="0" eaLnBrk="1" hangingPunct="1">
                            <a:spcBef>
                              <a:spcPct val="0"/>
                            </a:spcBef>
                            <a:buNone/>
                          </a:pPr>
                          <a:r>
                            <a:rPr lang="en-US" altLang="zh-CN" sz="2000" b="1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</a:rPr>
                            <a:t>70</a:t>
                          </a:r>
                          <a:endParaRPr lang="en-US" altLang="zh-CN" sz="20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29" name="组合 76"/>
                      <p:cNvGrpSpPr/>
                      <p:nvPr/>
                    </p:nvGrpSpPr>
                    <p:grpSpPr>
                      <a:xfrm>
                        <a:off x="9120370" y="5689633"/>
                        <a:ext cx="1546096" cy="134316"/>
                        <a:chOff x="5521764" y="3329892"/>
                        <a:chExt cx="1546096" cy="134316"/>
                      </a:xfrm>
                    </p:grpSpPr>
                    <p:sp>
                      <p:nvSpPr>
                        <p:cNvPr id="30" name="object 41"/>
                        <p:cNvSpPr/>
                        <p:nvPr/>
                      </p:nvSpPr>
                      <p:spPr>
                        <a:xfrm>
                          <a:off x="5521764" y="3329892"/>
                          <a:ext cx="0" cy="10972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09727">
                              <a:moveTo>
                                <a:pt x="0" y="0"/>
                              </a:moveTo>
                              <a:lnTo>
                                <a:pt x="0" y="109728"/>
                              </a:lnTo>
                            </a:path>
                          </a:pathLst>
                        </a:custGeom>
                        <a:ln w="25400">
                          <a:solidFill>
                            <a:schemeClr val="bg1"/>
                          </a:solidFill>
                        </a:ln>
                      </p:spPr>
                      <p:txBody>
                        <a:bodyPr wrap="square" lIns="0" tIns="0" rIns="0" bIns="0" rtlCol="0">
                          <a:noAutofit/>
                        </a:bodyPr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/>
                        </a:p>
                      </p:txBody>
                    </p:sp>
                    <p:sp>
                      <p:nvSpPr>
                        <p:cNvPr id="31" name="object 41"/>
                        <p:cNvSpPr/>
                        <p:nvPr/>
                      </p:nvSpPr>
                      <p:spPr>
                        <a:xfrm>
                          <a:off x="6495716" y="3334812"/>
                          <a:ext cx="0" cy="10972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09727">
                              <a:moveTo>
                                <a:pt x="0" y="0"/>
                              </a:moveTo>
                              <a:lnTo>
                                <a:pt x="0" y="109728"/>
                              </a:lnTo>
                            </a:path>
                          </a:pathLst>
                        </a:custGeom>
                        <a:ln w="25400">
                          <a:solidFill>
                            <a:schemeClr val="bg1"/>
                          </a:solidFill>
                        </a:ln>
                      </p:spPr>
                      <p:txBody>
                        <a:bodyPr wrap="square" lIns="0" tIns="0" rIns="0" bIns="0" rtlCol="0">
                          <a:noAutofit/>
                        </a:bodyPr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/>
                        </a:p>
                      </p:txBody>
                    </p:sp>
                    <p:sp>
                      <p:nvSpPr>
                        <p:cNvPr id="32" name="object 41"/>
                        <p:cNvSpPr/>
                        <p:nvPr/>
                      </p:nvSpPr>
                      <p:spPr>
                        <a:xfrm>
                          <a:off x="7067860" y="3354480"/>
                          <a:ext cx="0" cy="10972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09727">
                              <a:moveTo>
                                <a:pt x="0" y="0"/>
                              </a:moveTo>
                              <a:lnTo>
                                <a:pt x="0" y="109728"/>
                              </a:lnTo>
                            </a:path>
                          </a:pathLst>
                        </a:custGeom>
                        <a:ln w="25400">
                          <a:solidFill>
                            <a:schemeClr val="bg1"/>
                          </a:solidFill>
                        </a:ln>
                      </p:spPr>
                      <p:txBody>
                        <a:bodyPr wrap="square" lIns="0" tIns="0" rIns="0" bIns="0" rtlCol="0">
                          <a:noAutofit/>
                        </a:bodyPr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/>
                        </a:p>
                      </p:txBody>
                    </p:sp>
                  </p:grpSp>
                </p:grpSp>
                <p:sp>
                  <p:nvSpPr>
                    <p:cNvPr id="23" name="Line 86"/>
                    <p:cNvSpPr/>
                    <p:nvPr/>
                  </p:nvSpPr>
                  <p:spPr>
                    <a:xfrm flipV="1">
                      <a:off x="7865519" y="2507224"/>
                      <a:ext cx="45719" cy="3784392"/>
                    </a:xfrm>
                    <a:prstGeom prst="line">
                      <a:avLst/>
                    </a:prstGeom>
                    <a:ln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stealth" w="med" len="med"/>
                    </a:ln>
                  </p:spPr>
                </p:sp>
              </p:grpSp>
              <p:sp>
                <p:nvSpPr>
                  <p:cNvPr id="17" name="object 41"/>
                  <p:cNvSpPr/>
                  <p:nvPr/>
                </p:nvSpPr>
                <p:spPr>
                  <a:xfrm>
                    <a:off x="9695234" y="5694553"/>
                    <a:ext cx="0" cy="109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h="109727">
                        <a:moveTo>
                          <a:pt x="0" y="0"/>
                        </a:moveTo>
                        <a:lnTo>
                          <a:pt x="0" y="109728"/>
                        </a:lnTo>
                      </a:path>
                    </a:pathLst>
                  </a:custGeom>
                  <a:ln w="25400">
                    <a:solidFill>
                      <a:schemeClr val="bg1"/>
                    </a:solidFill>
                  </a:ln>
                </p:spPr>
                <p:txBody>
                  <a:bodyPr wrap="square" lIns="0" tIns="0" rIns="0" bIns="0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/>
                  </a:p>
                </p:txBody>
              </p:sp>
              <p:sp>
                <p:nvSpPr>
                  <p:cNvPr id="18" name="Rectangle 193"/>
                  <p:cNvSpPr/>
                  <p:nvPr/>
                </p:nvSpPr>
                <p:spPr>
                  <a:xfrm>
                    <a:off x="9459220" y="5761752"/>
                    <a:ext cx="461665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3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sz="2800" b="1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400" b="1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sz="20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0"/>
                      </a:spcBef>
                      <a:buNone/>
                    </a:pPr>
                    <a:r>
                      <a:rPr lang="en-US" altLang="zh-CN" sz="20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rPr>
                      <a:t>170</a:t>
                    </a:r>
                    <a:r>
                      <a:rPr lang="en-US" altLang="zh-CN" sz="2400" b="0" dirty="0" smtClean="0">
                        <a:latin typeface="Times New Roman" panose="02020603050405020304" pitchFamily="18" charset="0"/>
                      </a:rPr>
                      <a:t> </a:t>
                    </a:r>
                    <a:endParaRPr lang="en-US" altLang="zh-CN" sz="2400" b="0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0" name="直接连接符 9"/>
                <p:cNvCxnSpPr/>
                <p:nvPr/>
              </p:nvCxnSpPr>
              <p:spPr>
                <a:xfrm>
                  <a:off x="7933272" y="3118036"/>
                  <a:ext cx="2781687" cy="905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/>
                <p:cNvCxnSpPr/>
                <p:nvPr/>
              </p:nvCxnSpPr>
              <p:spPr>
                <a:xfrm rot="5400000">
                  <a:off x="9322190" y="4489114"/>
                  <a:ext cx="2712587" cy="16681"/>
                </a:xfrm>
                <a:prstGeom prst="line">
                  <a:avLst/>
                </a:prstGeom>
                <a:ln cmpd="sng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 rot="5400000" flipH="1" flipV="1">
                  <a:off x="8850451" y="2662566"/>
                  <a:ext cx="2244048" cy="173819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 rot="5400000" flipH="1" flipV="1">
                  <a:off x="9921728" y="2534665"/>
                  <a:ext cx="1537236" cy="1202776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直接连接符 47"/>
              <p:cNvCxnSpPr/>
              <p:nvPr/>
            </p:nvCxnSpPr>
            <p:spPr>
              <a:xfrm>
                <a:off x="8581292" y="4023360"/>
                <a:ext cx="1237957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8550812" y="3247292"/>
                <a:ext cx="2239108" cy="16413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rot="5400000" flipH="1" flipV="1">
                <a:off x="9228879" y="4600391"/>
                <a:ext cx="1167401" cy="13341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rot="5400000" flipH="1" flipV="1">
                <a:off x="9826754" y="4197119"/>
                <a:ext cx="1910647" cy="15685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rot="5400000" flipH="1" flipV="1">
                <a:off x="9397688" y="4229943"/>
                <a:ext cx="1978642" cy="18031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>
              <a:off x="10984674" y="1589690"/>
              <a:ext cx="1165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432497" y="1699886"/>
              <a:ext cx="1165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Group 23"/>
          <p:cNvGrpSpPr/>
          <p:nvPr/>
        </p:nvGrpSpPr>
        <p:grpSpPr>
          <a:xfrm>
            <a:off x="1685391" y="1853656"/>
            <a:ext cx="8482190" cy="3633496"/>
            <a:chOff x="481" y="1631"/>
            <a:chExt cx="4611" cy="1917"/>
          </a:xfrm>
        </p:grpSpPr>
        <p:sp useBgFill="1">
          <p:nvSpPr>
            <p:cNvPr id="10" name="Text Box 10"/>
            <p:cNvSpPr txBox="1"/>
            <p:nvPr/>
          </p:nvSpPr>
          <p:spPr>
            <a:xfrm>
              <a:off x="756" y="1706"/>
              <a:ext cx="1089" cy="406"/>
            </a:xfrm>
            <a:prstGeom prst="rect">
              <a:avLst/>
            </a:prstGeom>
            <a:ln w="3810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实际问题</a:t>
              </a:r>
              <a:endParaRPr lang="zh-CN" altLang="en-US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Line 11"/>
            <p:cNvSpPr/>
            <p:nvPr/>
          </p:nvSpPr>
          <p:spPr>
            <a:xfrm flipV="1">
              <a:off x="1856" y="1888"/>
              <a:ext cx="1411" cy="0"/>
            </a:xfrm>
            <a:prstGeom prst="line">
              <a:avLst/>
            </a:prstGeom>
            <a:ln w="38100" cap="flat" cmpd="sng">
              <a:solidFill>
                <a:srgbClr val="FFFF00"/>
              </a:solidFill>
              <a:prstDash val="solid"/>
              <a:headEnd type="none" w="med" len="med"/>
              <a:tailEnd type="triangle" w="med" len="med"/>
            </a:ln>
          </p:spPr>
        </p:sp>
        <p:sp useBgFill="1">
          <p:nvSpPr>
            <p:cNvPr id="13" name="Text Box 12"/>
            <p:cNvSpPr txBox="1"/>
            <p:nvPr/>
          </p:nvSpPr>
          <p:spPr>
            <a:xfrm>
              <a:off x="3272" y="1706"/>
              <a:ext cx="1611" cy="406"/>
            </a:xfrm>
            <a:prstGeom prst="rect">
              <a:avLst/>
            </a:prstGeom>
            <a:ln w="3810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一次函数问题</a:t>
              </a:r>
              <a:endParaRPr lang="zh-CN" altLang="en-US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2191" y="1631"/>
              <a:ext cx="838" cy="2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设变量 </a:t>
              </a:r>
              <a:endParaRPr lang="zh-CN" alt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Text Box 14"/>
            <p:cNvSpPr txBox="1"/>
            <p:nvPr/>
          </p:nvSpPr>
          <p:spPr>
            <a:xfrm>
              <a:off x="2047" y="1893"/>
              <a:ext cx="1403" cy="2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找对应关系 </a:t>
              </a:r>
              <a:endParaRPr lang="zh-CN" alt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6" name="Line 15"/>
            <p:cNvSpPr/>
            <p:nvPr/>
          </p:nvSpPr>
          <p:spPr>
            <a:xfrm>
              <a:off x="4049" y="2107"/>
              <a:ext cx="0" cy="911"/>
            </a:xfrm>
            <a:prstGeom prst="line">
              <a:avLst/>
            </a:prstGeom>
            <a:ln w="38100" cap="flat" cmpd="sng">
              <a:solidFill>
                <a:srgbClr val="FFFF00"/>
              </a:solidFill>
              <a:prstDash val="solid"/>
              <a:headEnd type="none" w="med" len="med"/>
              <a:tailEnd type="triangle" w="med" len="med"/>
            </a:ln>
          </p:spPr>
        </p:sp>
        <p:sp useBgFill="1">
          <p:nvSpPr>
            <p:cNvPr id="17" name="Text Box 16"/>
            <p:cNvSpPr txBox="1"/>
            <p:nvPr/>
          </p:nvSpPr>
          <p:spPr>
            <a:xfrm>
              <a:off x="3118" y="3017"/>
              <a:ext cx="1974" cy="406"/>
            </a:xfrm>
            <a:prstGeom prst="rect">
              <a:avLst/>
            </a:prstGeom>
            <a:ln w="3810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一次函数问题的解</a:t>
              </a:r>
              <a:endParaRPr lang="zh-CN" altLang="en-US" sz="2800" b="1" dirty="0">
                <a:solidFill>
                  <a:srgbClr val="FFFF00"/>
                </a:solidFill>
              </a:endParaRPr>
            </a:p>
          </p:txBody>
        </p:sp>
        <p:sp useBgFill="1">
          <p:nvSpPr>
            <p:cNvPr id="18" name="Text Box 17"/>
            <p:cNvSpPr txBox="1"/>
            <p:nvPr/>
          </p:nvSpPr>
          <p:spPr>
            <a:xfrm>
              <a:off x="481" y="3017"/>
              <a:ext cx="1570" cy="406"/>
            </a:xfrm>
            <a:prstGeom prst="rect">
              <a:avLst/>
            </a:prstGeom>
            <a:ln w="3810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实际问题的解</a:t>
              </a:r>
              <a:endParaRPr lang="zh-CN" altLang="en-US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9" name="Line 18"/>
            <p:cNvSpPr/>
            <p:nvPr/>
          </p:nvSpPr>
          <p:spPr>
            <a:xfrm flipH="1" flipV="1">
              <a:off x="2058" y="3206"/>
              <a:ext cx="1057" cy="0"/>
            </a:xfrm>
            <a:prstGeom prst="line">
              <a:avLst/>
            </a:prstGeom>
            <a:ln w="38100" cap="flat" cmpd="sng">
              <a:solidFill>
                <a:srgbClr val="FFFF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0" name="Text Box 19"/>
            <p:cNvSpPr txBox="1"/>
            <p:nvPr/>
          </p:nvSpPr>
          <p:spPr>
            <a:xfrm>
              <a:off x="2269" y="2978"/>
              <a:ext cx="1361" cy="5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buNone/>
              </a:pPr>
              <a:r>
                <a:rPr lang="zh-CN" alt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解释实</a:t>
              </a:r>
            </a:p>
            <a:p>
              <a:pPr marL="0" lvl="0" indent="0" algn="just" eaLnBrk="1" hangingPunct="1">
                <a:buNone/>
              </a:pPr>
              <a:r>
                <a:rPr lang="zh-CN" alt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际意义 </a:t>
              </a:r>
              <a:endParaRPr lang="zh-CN" alt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21" name="Line 20"/>
            <p:cNvSpPr/>
            <p:nvPr/>
          </p:nvSpPr>
          <p:spPr>
            <a:xfrm>
              <a:off x="1276" y="2117"/>
              <a:ext cx="0" cy="904"/>
            </a:xfrm>
            <a:prstGeom prst="line">
              <a:avLst/>
            </a:prstGeom>
            <a:ln w="38100" cap="flat" cmpd="sng">
              <a:solidFill>
                <a:srgbClr val="FFFF00"/>
              </a:solidFill>
              <a:prstDash val="dash"/>
              <a:headEnd type="none" w="med" len="med"/>
              <a:tailEnd type="triangle" w="med" len="med"/>
            </a:ln>
          </p:spPr>
        </p:sp>
        <p:sp>
          <p:nvSpPr>
            <p:cNvPr id="22" name="AutoShape 21"/>
            <p:cNvSpPr/>
            <p:nvPr/>
          </p:nvSpPr>
          <p:spPr>
            <a:xfrm>
              <a:off x="2366" y="2296"/>
              <a:ext cx="708" cy="677"/>
            </a:xfrm>
            <a:prstGeom prst="curvedLeftArrow">
              <a:avLst>
                <a:gd name="adj1" fmla="val 20000"/>
                <a:gd name="adj2" fmla="val 40000"/>
                <a:gd name="adj3" fmla="val 34859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b="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7e58PICJm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607" y="372610"/>
            <a:ext cx="4425230" cy="31350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77" name="Picture 1" descr="C:\Users\Administrator\AppData\Roaming\Tencent\Users\573933273\QQ\WinTemp\RichOle\`15@W4CZ5K`0BPC@@GI`TP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3122" y="3493477"/>
            <a:ext cx="6429355" cy="3219051"/>
          </a:xfrm>
          <a:prstGeom prst="rect">
            <a:avLst/>
          </a:prstGeom>
          <a:noFill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9311" y="365760"/>
            <a:ext cx="4759731" cy="313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课堂作业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3577" y="2647666"/>
            <a:ext cx="5868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课本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105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页    数学活动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zh-CN" alt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0487" y="2511188"/>
            <a:ext cx="6127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solidFill>
                  <a:srgbClr val="FFFF00"/>
                </a:solidFill>
                <a:latin typeface="+mn-ea"/>
              </a:rPr>
              <a:t>同学们，再见！</a:t>
            </a:r>
            <a:endParaRPr lang="zh-CN" altLang="en-US" sz="7200" b="1" dirty="0">
              <a:solidFill>
                <a:srgbClr val="FFFF00"/>
              </a:solidFill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96" y="1455680"/>
            <a:ext cx="3564491" cy="35644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8867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问题探究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10477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10477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19175" y="1105139"/>
            <a:ext cx="10258585" cy="625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怎样选取上网收费方式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?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下表给出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, B , C</a:t>
            </a:r>
            <a:r>
              <a:rPr lang="zh-CN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三种上网宽带的收费方式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8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选取哪种方式能节省上网费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? </a:t>
            </a:r>
            <a:endParaRPr lang="zh-CN" altLang="zh-CN" sz="24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2" fontAlgn="t">
              <a:lnSpc>
                <a:spcPct val="150000"/>
              </a:lnSpc>
              <a:spcBef>
                <a:spcPct val="20000"/>
              </a:spcBef>
            </a:pPr>
            <a:endParaRPr lang="zh-CN" altLang="en-US" sz="2800" b="1" dirty="0" smtClean="0">
              <a:solidFill>
                <a:schemeClr val="bg1"/>
              </a:solidFill>
              <a:latin typeface="+mn-ea"/>
            </a:endParaRPr>
          </a:p>
          <a:p>
            <a:pPr lvl="2" fontAlgn="t">
              <a:lnSpc>
                <a:spcPct val="150000"/>
              </a:lnSpc>
              <a:spcBef>
                <a:spcPct val="20000"/>
              </a:spcBef>
            </a:pP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1390554" y="2661316"/>
          <a:ext cx="8681492" cy="2279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28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6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975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749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1746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收费方式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月使用费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元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包时上网时间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/h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超时费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（元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/min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143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9143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9143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不限时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圆角矩形标注 20"/>
          <p:cNvSpPr/>
          <p:nvPr/>
        </p:nvSpPr>
        <p:spPr>
          <a:xfrm>
            <a:off x="6223379" y="5268035"/>
            <a:ext cx="4012442" cy="873457"/>
          </a:xfrm>
          <a:prstGeom prst="wedgeRoundRectCallou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根据省钱原则选择方案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8867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分析问题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10477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10477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78232" y="1298497"/>
            <a:ext cx="10258585" cy="542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要比较三种收费方式的费用，需要做什么？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24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2" fontAlgn="t">
              <a:lnSpc>
                <a:spcPct val="150000"/>
              </a:lnSpc>
              <a:spcBef>
                <a:spcPct val="20000"/>
              </a:spcBef>
            </a:pPr>
            <a:endParaRPr lang="zh-CN" altLang="en-US" sz="2800" b="1" dirty="0" smtClean="0">
              <a:solidFill>
                <a:schemeClr val="bg1"/>
              </a:solidFill>
              <a:latin typeface="+mn-ea"/>
            </a:endParaRPr>
          </a:p>
          <a:p>
            <a:pPr lvl="2" fontAlgn="t">
              <a:lnSpc>
                <a:spcPct val="150000"/>
              </a:lnSpc>
              <a:spcBef>
                <a:spcPct val="20000"/>
              </a:spcBef>
            </a:pP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1269241" y="4844956"/>
            <a:ext cx="5295333" cy="736978"/>
          </a:xfrm>
          <a:prstGeom prst="wedgeRoundRectCallout">
            <a:avLst/>
          </a:prstGeom>
          <a:solidFill>
            <a:schemeClr val="bg2">
              <a:lumMod val="1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FF00"/>
                </a:solidFill>
              </a:rPr>
              <a:t>分别计算每种收费方式的费用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1322319" y="2224584"/>
          <a:ext cx="8681492" cy="2279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28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6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975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749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1746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收费方式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月使用费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元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包时上网时间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/h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超时费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（元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/min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143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9143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0.05 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9143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不限时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10477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10477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1199487" y="599078"/>
          <a:ext cx="8640551" cy="18889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73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857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623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0140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收费方式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月使用费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元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包时上网时间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/h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超时费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（元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/min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4731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4731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0.05 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7919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不限时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object 61"/>
          <p:cNvSpPr txBox="1"/>
          <p:nvPr/>
        </p:nvSpPr>
        <p:spPr>
          <a:xfrm>
            <a:off x="1132604" y="2732190"/>
            <a:ext cx="9894786" cy="1147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780"/>
              </a:lnSpc>
              <a:spcBef>
                <a:spcPts val="140"/>
              </a:spcBef>
            </a:pPr>
            <a:r>
              <a:rPr lang="zh-CN" altLang="en-US" sz="2400" b="1" spc="19" dirty="0" smtClean="0">
                <a:solidFill>
                  <a:schemeClr val="bg1"/>
                </a:solidFill>
                <a:latin typeface="+mn-ea"/>
              </a:rPr>
              <a:t>方式</a:t>
            </a:r>
            <a:r>
              <a:rPr lang="en-US" altLang="zh-CN" sz="24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sz="2400" b="1" spc="19" dirty="0" smtClean="0">
                <a:solidFill>
                  <a:schemeClr val="bg1"/>
                </a:solidFill>
                <a:latin typeface="+mn-ea"/>
              </a:rPr>
              <a:t>需要多少钱？方式</a:t>
            </a:r>
            <a:r>
              <a:rPr lang="en-US" altLang="zh-CN" sz="2400" b="1" spc="1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zh-CN" altLang="en-US" sz="2400" b="1" spc="19" dirty="0" smtClean="0">
                <a:solidFill>
                  <a:schemeClr val="bg1"/>
                </a:solidFill>
                <a:latin typeface="+mn-ea"/>
              </a:rPr>
              <a:t>的费用确定吗？影响费用的因素是什么？</a:t>
            </a:r>
            <a:endParaRPr sz="2400" b="1" dirty="0">
              <a:solidFill>
                <a:schemeClr val="bg1"/>
              </a:solidFill>
              <a:latin typeface="+mn-ea"/>
              <a:cs typeface="仿宋" panose="02010609060101010101" charset="-122"/>
            </a:endParaRPr>
          </a:p>
        </p:txBody>
      </p:sp>
      <p:sp>
        <p:nvSpPr>
          <p:cNvPr id="22" name="object 61"/>
          <p:cNvSpPr txBox="1"/>
          <p:nvPr/>
        </p:nvSpPr>
        <p:spPr>
          <a:xfrm>
            <a:off x="1148529" y="3198488"/>
            <a:ext cx="10165465" cy="1147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165">
              <a:lnSpc>
                <a:spcPts val="3170"/>
              </a:lnSpc>
              <a:spcBef>
                <a:spcPts val="20"/>
              </a:spcBef>
            </a:pPr>
            <a:r>
              <a:rPr lang="zh-CN" altLang="en-US" sz="3600" b="1" baseline="-2000" dirty="0" smtClean="0">
                <a:solidFill>
                  <a:srgbClr val="FFFF00"/>
                </a:solidFill>
                <a:latin typeface="+mn-ea"/>
                <a:cs typeface="楷体" panose="02010609060101010101" charset="-122"/>
              </a:rPr>
              <a:t>方式</a:t>
            </a:r>
            <a:r>
              <a:rPr lang="en-US" altLang="zh-CN" sz="3600" b="1" baseline="-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sz="3600" b="1" baseline="-2000" dirty="0" smtClean="0">
                <a:solidFill>
                  <a:srgbClr val="FFFF00"/>
                </a:solidFill>
                <a:latin typeface="+mn-ea"/>
                <a:cs typeface="楷体" panose="02010609060101010101" charset="-122"/>
              </a:rPr>
              <a:t>的费用是一定的，为</a:t>
            </a:r>
            <a:r>
              <a:rPr lang="en-US" altLang="zh-CN" sz="3600" b="1" baseline="-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zh-CN" altLang="en-US" sz="3600" b="1" baseline="-2000" dirty="0" smtClean="0">
                <a:solidFill>
                  <a:srgbClr val="FFFF00"/>
                </a:solidFill>
                <a:latin typeface="+mn-ea"/>
                <a:cs typeface="楷体" panose="02010609060101010101" charset="-122"/>
              </a:rPr>
              <a:t>元；</a:t>
            </a:r>
            <a:endParaRPr lang="en-US" altLang="zh-CN" sz="3600" b="1" baseline="-2000" dirty="0" smtClean="0">
              <a:solidFill>
                <a:srgbClr val="FFFF00"/>
              </a:solidFill>
              <a:latin typeface="+mn-ea"/>
              <a:cs typeface="楷体" panose="02010609060101010101" charset="-122"/>
            </a:endParaRPr>
          </a:p>
          <a:p>
            <a:pPr marL="12700" marR="50165">
              <a:lnSpc>
                <a:spcPts val="3170"/>
              </a:lnSpc>
              <a:spcBef>
                <a:spcPts val="20"/>
              </a:spcBef>
            </a:pPr>
            <a:r>
              <a:rPr lang="zh-CN" altLang="en-US" sz="3600" b="1" baseline="-2000" dirty="0" smtClean="0">
                <a:solidFill>
                  <a:srgbClr val="FFFF00"/>
                </a:solidFill>
                <a:latin typeface="+mn-ea"/>
                <a:cs typeface="楷体" panose="02010609060101010101" charset="-122"/>
              </a:rPr>
              <a:t>方式</a:t>
            </a:r>
            <a:r>
              <a:rPr lang="en-US" altLang="zh-CN" sz="3600" b="1" baseline="-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zh-CN" altLang="en-US" sz="3600" b="1" baseline="-2000" dirty="0" smtClean="0">
                <a:solidFill>
                  <a:srgbClr val="FFFF00"/>
                </a:solidFill>
                <a:latin typeface="+mn-ea"/>
                <a:cs typeface="楷体" panose="02010609060101010101" charset="-122"/>
              </a:rPr>
              <a:t>的费用不确定，和上网时间有关系</a:t>
            </a:r>
            <a:r>
              <a:rPr lang="en-US" altLang="zh-CN" sz="3600" b="1" baseline="-2000" dirty="0" smtClean="0">
                <a:solidFill>
                  <a:srgbClr val="FFFF00"/>
                </a:solidFill>
                <a:latin typeface="+mn-ea"/>
                <a:cs typeface="楷体" panose="02010609060101010101" charset="-122"/>
              </a:rPr>
              <a:t>.</a:t>
            </a:r>
            <a:endParaRPr sz="3600" b="1" dirty="0">
              <a:solidFill>
                <a:srgbClr val="FFFF00"/>
              </a:solidFill>
              <a:latin typeface="+mn-ea"/>
              <a:cs typeface="楷体" panose="02010609060101010101" charset="-122"/>
            </a:endParaRPr>
          </a:p>
        </p:txBody>
      </p:sp>
      <p:sp>
        <p:nvSpPr>
          <p:cNvPr id="23" name="object 61"/>
          <p:cNvSpPr txBox="1"/>
          <p:nvPr/>
        </p:nvSpPr>
        <p:spPr>
          <a:xfrm>
            <a:off x="1123509" y="4183402"/>
            <a:ext cx="10165465" cy="1147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165">
              <a:lnSpc>
                <a:spcPts val="3170"/>
              </a:lnSpc>
              <a:spcBef>
                <a:spcPts val="20"/>
              </a:spcBef>
            </a:pPr>
            <a:r>
              <a:rPr lang="zh-CN" altLang="en-US" sz="3600" b="1" baseline="-2000" dirty="0" smtClean="0">
                <a:solidFill>
                  <a:schemeClr val="bg1"/>
                </a:solidFill>
                <a:latin typeface="+mn-ea"/>
                <a:cs typeface="楷体" panose="02010609060101010101" charset="-122"/>
              </a:rPr>
              <a:t>当上网时间不超过包时时间时，</a:t>
            </a:r>
            <a:endParaRPr sz="3600" b="1" dirty="0">
              <a:solidFill>
                <a:schemeClr val="bg1"/>
              </a:solidFill>
              <a:latin typeface="+mn-ea"/>
              <a:cs typeface="楷体" panose="02010609060101010101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500042" y="4135268"/>
            <a:ext cx="2961572" cy="523220"/>
            <a:chOff x="5895833" y="4626590"/>
            <a:chExt cx="3014223" cy="523220"/>
          </a:xfrm>
        </p:grpSpPr>
        <p:sp>
          <p:nvSpPr>
            <p:cNvPr id="36" name="TextBox 35"/>
            <p:cNvSpPr txBox="1"/>
            <p:nvPr/>
          </p:nvSpPr>
          <p:spPr>
            <a:xfrm>
              <a:off x="5895833" y="4653887"/>
              <a:ext cx="928048" cy="461665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FFFF00"/>
                  </a:solidFill>
                </a:rPr>
                <a:t>费用</a:t>
              </a:r>
              <a:endParaRPr lang="zh-CN" alt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45015" y="4656160"/>
              <a:ext cx="1565041" cy="461665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FFFF00"/>
                  </a:solidFill>
                </a:rPr>
                <a:t>月使用费</a:t>
              </a:r>
              <a:endParaRPr lang="zh-CN" alt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05766" y="4626590"/>
              <a:ext cx="259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zh-CN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object 61"/>
          <p:cNvSpPr txBox="1"/>
          <p:nvPr/>
        </p:nvSpPr>
        <p:spPr>
          <a:xfrm>
            <a:off x="1112137" y="4786178"/>
            <a:ext cx="10165465" cy="1147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165">
              <a:lnSpc>
                <a:spcPts val="3170"/>
              </a:lnSpc>
              <a:spcBef>
                <a:spcPts val="20"/>
              </a:spcBef>
            </a:pPr>
            <a:r>
              <a:rPr lang="zh-CN" altLang="en-US" sz="3600" b="1" baseline="-2000" dirty="0" smtClean="0">
                <a:solidFill>
                  <a:schemeClr val="bg1"/>
                </a:solidFill>
                <a:latin typeface="+mn-ea"/>
                <a:cs typeface="楷体" panose="02010609060101010101" charset="-122"/>
              </a:rPr>
              <a:t>当上网时间超过包时时间时，</a:t>
            </a:r>
            <a:endParaRPr sz="3600" b="1" dirty="0">
              <a:solidFill>
                <a:schemeClr val="bg1"/>
              </a:solidFill>
              <a:latin typeface="+mn-ea"/>
              <a:cs typeface="楷体" panose="02010609060101010101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515967" y="4888169"/>
            <a:ext cx="5265777" cy="523221"/>
            <a:chOff x="5297599" y="4888169"/>
            <a:chExt cx="5265777" cy="523221"/>
          </a:xfrm>
        </p:grpSpPr>
        <p:grpSp>
          <p:nvGrpSpPr>
            <p:cNvPr id="41" name="组合 40"/>
            <p:cNvGrpSpPr/>
            <p:nvPr/>
          </p:nvGrpSpPr>
          <p:grpSpPr>
            <a:xfrm>
              <a:off x="5297599" y="4888170"/>
              <a:ext cx="2972941" cy="523220"/>
              <a:chOff x="5895833" y="4626590"/>
              <a:chExt cx="2972941" cy="523220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5895833" y="4653887"/>
                <a:ext cx="928048" cy="461665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rgbClr val="FFFF00"/>
                    </a:solidFill>
                  </a:rPr>
                  <a:t>费用</a:t>
                </a:r>
                <a:endParaRPr lang="zh-CN" altLang="en-US" sz="2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303828" y="4656160"/>
                <a:ext cx="1564946" cy="461665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rgbClr val="FFFF00"/>
                    </a:solidFill>
                  </a:rPr>
                  <a:t>月使用费</a:t>
                </a:r>
                <a:endParaRPr lang="zh-CN" altLang="en-US" sz="2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905766" y="4626590"/>
                <a:ext cx="2593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zh-CN" alt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8286463" y="4888169"/>
              <a:ext cx="2276913" cy="523220"/>
              <a:chOff x="7438038" y="4626590"/>
              <a:chExt cx="2276913" cy="523220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7836099" y="4656160"/>
                <a:ext cx="1878852" cy="461665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rgbClr val="FFFF00"/>
                    </a:solidFill>
                  </a:rPr>
                  <a:t>超时费用</a:t>
                </a:r>
                <a:endParaRPr lang="zh-CN" altLang="en-US" sz="2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438038" y="4626590"/>
                <a:ext cx="2593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zh-CN" alt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7642750" y="5472752"/>
            <a:ext cx="3657596" cy="834695"/>
            <a:chOff x="7642750" y="5472752"/>
            <a:chExt cx="3657596" cy="834695"/>
          </a:xfrm>
        </p:grpSpPr>
        <p:sp>
          <p:nvSpPr>
            <p:cNvPr id="54" name="矩形 53"/>
            <p:cNvSpPr/>
            <p:nvPr/>
          </p:nvSpPr>
          <p:spPr>
            <a:xfrm>
              <a:off x="9354783" y="5823761"/>
              <a:ext cx="4940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×</a:t>
              </a:r>
              <a:endParaRPr lang="zh-CN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7642750" y="5472752"/>
              <a:ext cx="3657596" cy="834695"/>
              <a:chOff x="7642750" y="5472752"/>
              <a:chExt cx="3657596" cy="834695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7642750" y="5843509"/>
                <a:ext cx="3657596" cy="463938"/>
                <a:chOff x="5549981" y="4653887"/>
                <a:chExt cx="3310323" cy="463938"/>
              </a:xfrm>
            </p:grpSpPr>
            <p:sp>
              <p:nvSpPr>
                <p:cNvPr id="50" name="TextBox 49"/>
                <p:cNvSpPr txBox="1"/>
                <p:nvPr/>
              </p:nvSpPr>
              <p:spPr>
                <a:xfrm>
                  <a:off x="5549981" y="4653887"/>
                  <a:ext cx="1630456" cy="461665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400" b="1" dirty="0" smtClean="0">
                      <a:solidFill>
                        <a:srgbClr val="FFFF00"/>
                      </a:solidFill>
                    </a:rPr>
                    <a:t>超时费单价</a:t>
                  </a:r>
                  <a:endParaRPr lang="zh-CN" altLang="en-US" sz="24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7491699" y="4656160"/>
                  <a:ext cx="1368605" cy="461665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400" b="1" dirty="0" smtClean="0">
                      <a:solidFill>
                        <a:srgbClr val="FFFF00"/>
                      </a:solidFill>
                    </a:rPr>
                    <a:t>超时时间</a:t>
                  </a:r>
                  <a:endParaRPr lang="zh-CN" altLang="en-US" sz="2400" b="1" dirty="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9631480" y="5472752"/>
                <a:ext cx="615553" cy="545911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zh-CN" alt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8867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分析问题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10477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10477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37290" y="2458555"/>
            <a:ext cx="10012932" cy="542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方式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设上网时间为 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)</a:t>
            </a:r>
            <a:endParaRPr lang="en-US" altLang="zh-CN" sz="24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24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2" fontAlgn="t">
              <a:lnSpc>
                <a:spcPct val="150000"/>
              </a:lnSpc>
              <a:spcBef>
                <a:spcPct val="20000"/>
              </a:spcBef>
            </a:pPr>
            <a:endParaRPr lang="zh-CN" altLang="en-US" sz="2800" b="1" dirty="0" smtClean="0">
              <a:solidFill>
                <a:schemeClr val="bg1"/>
              </a:solidFill>
              <a:latin typeface="+mn-ea"/>
            </a:endParaRPr>
          </a:p>
          <a:p>
            <a:pPr lvl="2" fontAlgn="t">
              <a:lnSpc>
                <a:spcPct val="150000"/>
              </a:lnSpc>
              <a:spcBef>
                <a:spcPct val="20000"/>
              </a:spcBef>
            </a:pP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1267728" y="1310185"/>
          <a:ext cx="8681492" cy="1160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28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6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975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749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1746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收费方式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月使用费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元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包时上网时间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/h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超时费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（元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/min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143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object 61"/>
          <p:cNvSpPr txBox="1"/>
          <p:nvPr/>
        </p:nvSpPr>
        <p:spPr>
          <a:xfrm>
            <a:off x="1201011" y="3105231"/>
            <a:ext cx="10165465" cy="1147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165">
              <a:lnSpc>
                <a:spcPts val="3170"/>
              </a:lnSpc>
              <a:spcBef>
                <a:spcPts val="20"/>
              </a:spcBef>
            </a:pPr>
            <a:r>
              <a:rPr lang="zh-CN" altLang="en-US" sz="3600" b="1" baseline="-2000" dirty="0" smtClean="0">
                <a:solidFill>
                  <a:schemeClr val="bg1"/>
                </a:solidFill>
                <a:latin typeface="+mn-ea"/>
                <a:cs typeface="楷体" panose="02010609060101010101" charset="-122"/>
              </a:rPr>
              <a:t>当上网时间不超过</a:t>
            </a:r>
            <a:r>
              <a:rPr lang="en-US" altLang="zh-CN" sz="3600" b="1" baseline="-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25h </a:t>
            </a:r>
            <a:r>
              <a:rPr lang="zh-CN" altLang="en-US" sz="3600" b="1" baseline="-2000" dirty="0" smtClean="0">
                <a:solidFill>
                  <a:schemeClr val="bg1"/>
                </a:solidFill>
                <a:latin typeface="+mn-ea"/>
                <a:cs typeface="楷体" panose="02010609060101010101" charset="-122"/>
              </a:rPr>
              <a:t>时，</a:t>
            </a:r>
            <a:endParaRPr sz="3600" b="1" dirty="0">
              <a:solidFill>
                <a:schemeClr val="bg1"/>
              </a:solidFill>
              <a:latin typeface="+mn-ea"/>
              <a:cs typeface="楷体" panose="02010609060101010101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844945" y="3029798"/>
            <a:ext cx="2060822" cy="523220"/>
            <a:chOff x="5895833" y="4626590"/>
            <a:chExt cx="2060821" cy="523220"/>
          </a:xfrm>
        </p:grpSpPr>
        <p:sp>
          <p:nvSpPr>
            <p:cNvPr id="22" name="TextBox 21"/>
            <p:cNvSpPr txBox="1"/>
            <p:nvPr/>
          </p:nvSpPr>
          <p:spPr>
            <a:xfrm>
              <a:off x="5895833" y="4653887"/>
              <a:ext cx="928048" cy="461665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FFFF00"/>
                  </a:solidFill>
                </a:rPr>
                <a:t>费用</a:t>
              </a:r>
              <a:endParaRPr lang="zh-CN" alt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17472" y="4642513"/>
              <a:ext cx="639182" cy="461665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endParaRPr lang="zh-CN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05766" y="4626590"/>
              <a:ext cx="259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zh-CN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object 61"/>
          <p:cNvSpPr txBox="1"/>
          <p:nvPr/>
        </p:nvSpPr>
        <p:spPr>
          <a:xfrm>
            <a:off x="1180377" y="3667059"/>
            <a:ext cx="10165465" cy="1147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165">
              <a:lnSpc>
                <a:spcPts val="3170"/>
              </a:lnSpc>
              <a:spcBef>
                <a:spcPts val="20"/>
              </a:spcBef>
            </a:pPr>
            <a:r>
              <a:rPr lang="zh-CN" altLang="en-US" sz="3600" b="1" baseline="-2000" dirty="0" smtClean="0">
                <a:solidFill>
                  <a:schemeClr val="bg1"/>
                </a:solidFill>
                <a:latin typeface="+mn-ea"/>
                <a:cs typeface="楷体" panose="02010609060101010101" charset="-122"/>
              </a:rPr>
              <a:t>当上网时间超过</a:t>
            </a:r>
            <a:r>
              <a:rPr lang="en-US" altLang="zh-CN" sz="3600" b="1" baseline="-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25h </a:t>
            </a:r>
            <a:r>
              <a:rPr lang="zh-CN" altLang="en-US" sz="3600" b="1" baseline="-2000" dirty="0" smtClean="0">
                <a:solidFill>
                  <a:schemeClr val="bg1"/>
                </a:solidFill>
                <a:latin typeface="+mn-ea"/>
                <a:cs typeface="楷体" panose="02010609060101010101" charset="-122"/>
              </a:rPr>
              <a:t>时，</a:t>
            </a:r>
            <a:endParaRPr sz="3600" b="1" dirty="0">
              <a:solidFill>
                <a:schemeClr val="bg1"/>
              </a:solidFill>
              <a:latin typeface="+mn-ea"/>
              <a:cs typeface="楷体" panose="02010609060101010101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833567" y="3700810"/>
            <a:ext cx="4051126" cy="523221"/>
            <a:chOff x="5297599" y="4888169"/>
            <a:chExt cx="4051126" cy="523221"/>
          </a:xfrm>
        </p:grpSpPr>
        <p:grpSp>
          <p:nvGrpSpPr>
            <p:cNvPr id="28" name="组合 40"/>
            <p:cNvGrpSpPr/>
            <p:nvPr/>
          </p:nvGrpSpPr>
          <p:grpSpPr>
            <a:xfrm>
              <a:off x="5297599" y="4888170"/>
              <a:ext cx="2085848" cy="523220"/>
              <a:chOff x="5895833" y="4626590"/>
              <a:chExt cx="2085848" cy="52322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5895833" y="4653887"/>
                <a:ext cx="928048" cy="461665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rgbClr val="FFFF00"/>
                    </a:solidFill>
                  </a:rPr>
                  <a:t>费用</a:t>
                </a:r>
                <a:endParaRPr lang="zh-CN" altLang="en-US" sz="2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331123" y="4656160"/>
                <a:ext cx="650558" cy="461665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30</a:t>
                </a:r>
                <a:endParaRPr lang="zh-CN" altLang="en-US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905766" y="4626590"/>
                <a:ext cx="2593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zh-CN" alt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9" name="组合 44"/>
            <p:cNvGrpSpPr/>
            <p:nvPr/>
          </p:nvGrpSpPr>
          <p:grpSpPr>
            <a:xfrm>
              <a:off x="7398503" y="4888169"/>
              <a:ext cx="1950222" cy="523220"/>
              <a:chOff x="6550078" y="4626590"/>
              <a:chExt cx="1950222" cy="52322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6935331" y="4656160"/>
                <a:ext cx="1564969" cy="461665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rgbClr val="FFFF00"/>
                    </a:solidFill>
                  </a:rPr>
                  <a:t>超时费用</a:t>
                </a:r>
                <a:endParaRPr lang="zh-CN" altLang="en-US" sz="2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550078" y="4626590"/>
                <a:ext cx="2593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zh-CN" alt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7670050" y="4203929"/>
            <a:ext cx="2866025" cy="770888"/>
            <a:chOff x="8434324" y="5337117"/>
            <a:chExt cx="2866025" cy="770888"/>
          </a:xfrm>
        </p:grpSpPr>
        <p:sp>
          <p:nvSpPr>
            <p:cNvPr id="36" name="矩形 35"/>
            <p:cNvSpPr/>
            <p:nvPr/>
          </p:nvSpPr>
          <p:spPr>
            <a:xfrm>
              <a:off x="9341135" y="5646340"/>
              <a:ext cx="4940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×</a:t>
              </a:r>
              <a:endParaRPr lang="zh-CN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7" name="组合 55"/>
            <p:cNvGrpSpPr/>
            <p:nvPr/>
          </p:nvGrpSpPr>
          <p:grpSpPr>
            <a:xfrm>
              <a:off x="8434324" y="5337117"/>
              <a:ext cx="2866025" cy="738318"/>
              <a:chOff x="8434324" y="5337117"/>
              <a:chExt cx="2866025" cy="738318"/>
            </a:xfrm>
          </p:grpSpPr>
          <p:grpSp>
            <p:nvGrpSpPr>
              <p:cNvPr id="38" name="组合 48"/>
              <p:cNvGrpSpPr/>
              <p:nvPr/>
            </p:nvGrpSpPr>
            <p:grpSpPr>
              <a:xfrm>
                <a:off x="8434324" y="5611497"/>
                <a:ext cx="2866025" cy="463938"/>
                <a:chOff x="6266396" y="4421875"/>
                <a:chExt cx="2593907" cy="463938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6266396" y="4421875"/>
                  <a:ext cx="802871" cy="461665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0.05</a:t>
                  </a:r>
                  <a:endParaRPr lang="zh-CN" alt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7491699" y="4424148"/>
                  <a:ext cx="1368604" cy="461665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60(</a:t>
                  </a:r>
                  <a:r>
                    <a:rPr lang="en-US" altLang="zh-CN" sz="2400" b="1" i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en-US" altLang="zh-CN" sz="2400" b="1" dirty="0" smtClean="0">
                      <a:solidFill>
                        <a:srgbClr val="FFFF00"/>
                      </a:solidFill>
                      <a:latin typeface="+mn-ea"/>
                      <a:cs typeface="Times New Roman" pitchFamily="18" charset="0"/>
                    </a:rPr>
                    <a:t>-</a:t>
                  </a:r>
                  <a:r>
                    <a:rPr lang="en-US" altLang="zh-CN" sz="24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25)</a:t>
                  </a:r>
                  <a:endParaRPr lang="zh-CN" alt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8569398" y="5337117"/>
                <a:ext cx="615553" cy="545911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zh-CN" alt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7138232" y="5058698"/>
            <a:ext cx="6428096" cy="1159973"/>
            <a:chOff x="2825119" y="4967786"/>
            <a:chExt cx="6428096" cy="1159973"/>
          </a:xfrm>
        </p:grpSpPr>
        <p:sp>
          <p:nvSpPr>
            <p:cNvPr id="42" name="TextBox 41"/>
            <p:cNvSpPr txBox="1"/>
            <p:nvPr/>
          </p:nvSpPr>
          <p:spPr>
            <a:xfrm>
              <a:off x="2825119" y="5308979"/>
              <a:ext cx="6428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Times New Roman" panose="02020603050405020304" pitchFamily="18" charset="0"/>
                </a:rPr>
                <a:t>y</a:t>
              </a:r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zh-CN" alt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3318856" y="4967786"/>
              <a:ext cx="2863580" cy="1159973"/>
              <a:chOff x="3318856" y="4967786"/>
              <a:chExt cx="2863580" cy="1159973"/>
            </a:xfrm>
          </p:grpSpPr>
          <p:sp>
            <p:nvSpPr>
              <p:cNvPr id="43" name="左大括号 42"/>
              <p:cNvSpPr/>
              <p:nvPr/>
            </p:nvSpPr>
            <p:spPr>
              <a:xfrm>
                <a:off x="3318856" y="5108179"/>
                <a:ext cx="245940" cy="874164"/>
              </a:xfrm>
              <a:prstGeom prst="leftBrace">
                <a:avLst>
                  <a:gd name="adj1" fmla="val 42752"/>
                  <a:gd name="adj2" fmla="val 51626"/>
                </a:avLst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575714" y="4967786"/>
                <a:ext cx="26067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30</a:t>
                </a:r>
                <a:r>
                  <a:rPr lang="zh-CN" altLang="en-US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， </a:t>
                </a:r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altLang="zh-CN" sz="2400" b="1" dirty="0" smtClean="0">
                    <a:solidFill>
                      <a:srgbClr val="FFFF00"/>
                    </a:solidFill>
                    <a:latin typeface="+mn-ea"/>
                    <a:cs typeface="Times New Roman" pitchFamily="18" charset="0"/>
                  </a:rPr>
                  <a:t>≤</a:t>
                </a:r>
                <a:r>
                  <a:rPr lang="en-US" altLang="zh-CN" sz="24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CN" sz="2400" b="1" dirty="0" smtClean="0">
                    <a:solidFill>
                      <a:srgbClr val="FFFF00"/>
                    </a:solidFill>
                    <a:latin typeface="+mn-ea"/>
                    <a:cs typeface="Times New Roman" pitchFamily="18" charset="0"/>
                  </a:rPr>
                  <a:t>≤</a:t>
                </a:r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25</a:t>
                </a:r>
                <a:r>
                  <a:rPr lang="zh-CN" altLang="en-US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；</a:t>
                </a:r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CN" altLang="en-US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577987" y="5666094"/>
                <a:ext cx="24020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altLang="zh-CN" sz="24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CN" sz="2400" b="1" dirty="0" smtClean="0">
                    <a:solidFill>
                      <a:srgbClr val="FFFF00"/>
                    </a:solidFill>
                    <a:latin typeface="+mn-ea"/>
                    <a:cs typeface="Times New Roman" pitchFamily="18" charset="0"/>
                  </a:rPr>
                  <a:t>-</a:t>
                </a:r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45</a:t>
                </a:r>
                <a:r>
                  <a:rPr lang="zh-CN" altLang="en-US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， </a:t>
                </a:r>
                <a:r>
                  <a:rPr lang="en-US" altLang="zh-CN" sz="24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 </a:t>
                </a:r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&gt;25.</a:t>
                </a:r>
                <a:endParaRPr lang="zh-CN" altLang="en-US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9" name="矩形 48"/>
          <p:cNvSpPr/>
          <p:nvPr/>
        </p:nvSpPr>
        <p:spPr>
          <a:xfrm>
            <a:off x="1117236" y="5410757"/>
            <a:ext cx="6351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方式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的上网费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y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和上网时间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t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的函数关系式：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8867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分析问题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10477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10477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37290" y="2458555"/>
            <a:ext cx="10012932" cy="542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方式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设上网时间为 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)</a:t>
            </a:r>
            <a:endParaRPr lang="en-US" altLang="zh-CN" sz="24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24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2" fontAlgn="t">
              <a:lnSpc>
                <a:spcPct val="150000"/>
              </a:lnSpc>
              <a:spcBef>
                <a:spcPct val="20000"/>
              </a:spcBef>
            </a:pPr>
            <a:endParaRPr lang="zh-CN" altLang="en-US" sz="2800" b="1" dirty="0" smtClean="0">
              <a:solidFill>
                <a:schemeClr val="bg1"/>
              </a:solidFill>
              <a:latin typeface="+mn-ea"/>
            </a:endParaRPr>
          </a:p>
          <a:p>
            <a:pPr lvl="2" fontAlgn="t">
              <a:lnSpc>
                <a:spcPct val="150000"/>
              </a:lnSpc>
              <a:spcBef>
                <a:spcPct val="20000"/>
              </a:spcBef>
            </a:pP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1267728" y="1310185"/>
          <a:ext cx="8681492" cy="1160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28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6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975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749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1746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收费方式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月使用费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元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包时上网时间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/h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超时费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（元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/min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143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object 61"/>
          <p:cNvSpPr txBox="1"/>
          <p:nvPr/>
        </p:nvSpPr>
        <p:spPr>
          <a:xfrm>
            <a:off x="1201011" y="3105231"/>
            <a:ext cx="10165465" cy="1147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165">
              <a:lnSpc>
                <a:spcPts val="3170"/>
              </a:lnSpc>
              <a:spcBef>
                <a:spcPts val="20"/>
              </a:spcBef>
            </a:pPr>
            <a:r>
              <a:rPr lang="zh-CN" altLang="en-US" sz="3600" b="1" baseline="-2000" dirty="0" smtClean="0">
                <a:solidFill>
                  <a:schemeClr val="bg1"/>
                </a:solidFill>
                <a:latin typeface="+mn-ea"/>
                <a:cs typeface="楷体" panose="02010609060101010101" charset="-122"/>
              </a:rPr>
              <a:t>当上网时间不超过</a:t>
            </a:r>
            <a:r>
              <a:rPr lang="en-US" altLang="zh-CN" sz="3600" b="1" baseline="-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50h </a:t>
            </a:r>
            <a:r>
              <a:rPr lang="zh-CN" altLang="en-US" sz="3600" b="1" baseline="-2000" dirty="0" smtClean="0">
                <a:solidFill>
                  <a:schemeClr val="bg1"/>
                </a:solidFill>
                <a:latin typeface="+mn-ea"/>
                <a:cs typeface="楷体" panose="02010609060101010101" charset="-122"/>
              </a:rPr>
              <a:t>时，</a:t>
            </a:r>
            <a:endParaRPr sz="3600" b="1" dirty="0">
              <a:solidFill>
                <a:schemeClr val="bg1"/>
              </a:solidFill>
              <a:latin typeface="+mn-ea"/>
              <a:cs typeface="楷体" panose="02010609060101010101" charset="-122"/>
            </a:endParaRPr>
          </a:p>
        </p:txBody>
      </p:sp>
      <p:grpSp>
        <p:nvGrpSpPr>
          <p:cNvPr id="4" name="组合 19"/>
          <p:cNvGrpSpPr/>
          <p:nvPr/>
        </p:nvGrpSpPr>
        <p:grpSpPr>
          <a:xfrm>
            <a:off x="4844945" y="3029798"/>
            <a:ext cx="2060822" cy="523220"/>
            <a:chOff x="5895833" y="4626590"/>
            <a:chExt cx="2060821" cy="523220"/>
          </a:xfrm>
        </p:grpSpPr>
        <p:sp>
          <p:nvSpPr>
            <p:cNvPr id="22" name="TextBox 21"/>
            <p:cNvSpPr txBox="1"/>
            <p:nvPr/>
          </p:nvSpPr>
          <p:spPr>
            <a:xfrm>
              <a:off x="5895833" y="4653887"/>
              <a:ext cx="928048" cy="461665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FFFF00"/>
                  </a:solidFill>
                </a:rPr>
                <a:t>费用</a:t>
              </a:r>
              <a:endParaRPr lang="zh-CN" alt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17472" y="4642513"/>
              <a:ext cx="639182" cy="461665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zh-CN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05766" y="4626590"/>
              <a:ext cx="259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zh-CN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object 61"/>
          <p:cNvSpPr txBox="1"/>
          <p:nvPr/>
        </p:nvSpPr>
        <p:spPr>
          <a:xfrm>
            <a:off x="1180377" y="3667059"/>
            <a:ext cx="10165465" cy="1147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165">
              <a:lnSpc>
                <a:spcPts val="3170"/>
              </a:lnSpc>
              <a:spcBef>
                <a:spcPts val="20"/>
              </a:spcBef>
            </a:pPr>
            <a:r>
              <a:rPr lang="zh-CN" altLang="en-US" sz="3600" b="1" baseline="-2000" dirty="0" smtClean="0">
                <a:solidFill>
                  <a:schemeClr val="bg1"/>
                </a:solidFill>
                <a:latin typeface="+mn-ea"/>
                <a:cs typeface="楷体" panose="02010609060101010101" charset="-122"/>
              </a:rPr>
              <a:t>当上网时间超过</a:t>
            </a:r>
            <a:r>
              <a:rPr lang="en-US" altLang="zh-CN" sz="3600" b="1" baseline="-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50h </a:t>
            </a:r>
            <a:r>
              <a:rPr lang="zh-CN" altLang="en-US" sz="3600" b="1" baseline="-2000" dirty="0" smtClean="0">
                <a:solidFill>
                  <a:schemeClr val="bg1"/>
                </a:solidFill>
                <a:latin typeface="+mn-ea"/>
                <a:cs typeface="楷体" panose="02010609060101010101" charset="-122"/>
              </a:rPr>
              <a:t>时，</a:t>
            </a:r>
            <a:endParaRPr sz="3600" b="1" dirty="0">
              <a:solidFill>
                <a:schemeClr val="bg1"/>
              </a:solidFill>
              <a:latin typeface="+mn-ea"/>
              <a:cs typeface="楷体" panose="02010609060101010101" charset="-122"/>
            </a:endParaRPr>
          </a:p>
        </p:txBody>
      </p:sp>
      <p:grpSp>
        <p:nvGrpSpPr>
          <p:cNvPr id="5" name="组合 26"/>
          <p:cNvGrpSpPr/>
          <p:nvPr/>
        </p:nvGrpSpPr>
        <p:grpSpPr>
          <a:xfrm>
            <a:off x="4833567" y="3700810"/>
            <a:ext cx="4051126" cy="523221"/>
            <a:chOff x="5297599" y="4888169"/>
            <a:chExt cx="4051126" cy="523221"/>
          </a:xfrm>
        </p:grpSpPr>
        <p:grpSp>
          <p:nvGrpSpPr>
            <p:cNvPr id="6" name="组合 40"/>
            <p:cNvGrpSpPr/>
            <p:nvPr/>
          </p:nvGrpSpPr>
          <p:grpSpPr>
            <a:xfrm>
              <a:off x="5297599" y="4888170"/>
              <a:ext cx="2085848" cy="523220"/>
              <a:chOff x="5895833" y="4626590"/>
              <a:chExt cx="2085848" cy="52322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5895833" y="4653887"/>
                <a:ext cx="928048" cy="461665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rgbClr val="FFFF00"/>
                    </a:solidFill>
                  </a:rPr>
                  <a:t>费用</a:t>
                </a:r>
                <a:endParaRPr lang="zh-CN" altLang="en-US" sz="2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331123" y="4656160"/>
                <a:ext cx="650558" cy="461665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50</a:t>
                </a:r>
                <a:endParaRPr lang="zh-CN" altLang="en-US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905766" y="4626590"/>
                <a:ext cx="2593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zh-CN" alt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组合 44"/>
            <p:cNvGrpSpPr/>
            <p:nvPr/>
          </p:nvGrpSpPr>
          <p:grpSpPr>
            <a:xfrm>
              <a:off x="7426639" y="4888169"/>
              <a:ext cx="1922086" cy="523220"/>
              <a:chOff x="6578214" y="4626590"/>
              <a:chExt cx="1922086" cy="52322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6935331" y="4656160"/>
                <a:ext cx="1564969" cy="461665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rgbClr val="FFFF00"/>
                    </a:solidFill>
                  </a:rPr>
                  <a:t>超时费用</a:t>
                </a:r>
                <a:endParaRPr lang="zh-CN" altLang="en-US" sz="2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578214" y="4626590"/>
                <a:ext cx="2593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zh-CN" alt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" name="组合 34"/>
          <p:cNvGrpSpPr/>
          <p:nvPr/>
        </p:nvGrpSpPr>
        <p:grpSpPr>
          <a:xfrm>
            <a:off x="7670050" y="4203929"/>
            <a:ext cx="2866025" cy="770888"/>
            <a:chOff x="8434324" y="5337117"/>
            <a:chExt cx="2866025" cy="770888"/>
          </a:xfrm>
        </p:grpSpPr>
        <p:sp>
          <p:nvSpPr>
            <p:cNvPr id="36" name="矩形 35"/>
            <p:cNvSpPr/>
            <p:nvPr/>
          </p:nvSpPr>
          <p:spPr>
            <a:xfrm>
              <a:off x="9341135" y="5646340"/>
              <a:ext cx="4940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×</a:t>
              </a:r>
              <a:endParaRPr lang="zh-CN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组合 55"/>
            <p:cNvGrpSpPr/>
            <p:nvPr/>
          </p:nvGrpSpPr>
          <p:grpSpPr>
            <a:xfrm>
              <a:off x="8434324" y="5337117"/>
              <a:ext cx="2866025" cy="738318"/>
              <a:chOff x="8434324" y="5337117"/>
              <a:chExt cx="2866025" cy="738318"/>
            </a:xfrm>
          </p:grpSpPr>
          <p:grpSp>
            <p:nvGrpSpPr>
              <p:cNvPr id="10" name="组合 48"/>
              <p:cNvGrpSpPr/>
              <p:nvPr/>
            </p:nvGrpSpPr>
            <p:grpSpPr>
              <a:xfrm>
                <a:off x="8434324" y="5611497"/>
                <a:ext cx="2866025" cy="463938"/>
                <a:chOff x="6266396" y="4421875"/>
                <a:chExt cx="2593907" cy="463938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6266396" y="4421875"/>
                  <a:ext cx="802871" cy="461665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0.05</a:t>
                  </a:r>
                  <a:endParaRPr lang="zh-CN" alt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7491699" y="4424148"/>
                  <a:ext cx="1368604" cy="461665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60(</a:t>
                  </a:r>
                  <a:r>
                    <a:rPr lang="en-US" altLang="zh-CN" sz="2400" b="1" i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en-US" altLang="zh-CN" sz="2400" b="1" dirty="0" smtClean="0">
                      <a:solidFill>
                        <a:srgbClr val="FFFF00"/>
                      </a:solidFill>
                      <a:latin typeface="+mn-ea"/>
                      <a:cs typeface="Times New Roman" pitchFamily="18" charset="0"/>
                    </a:rPr>
                    <a:t>-</a:t>
                  </a:r>
                  <a:r>
                    <a:rPr lang="en-US" altLang="zh-CN" sz="24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50)</a:t>
                  </a:r>
                  <a:endParaRPr lang="zh-CN" alt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8569398" y="5337117"/>
                <a:ext cx="615553" cy="545911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zh-CN" alt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9" name="矩形 48"/>
          <p:cNvSpPr/>
          <p:nvPr/>
        </p:nvSpPr>
        <p:spPr>
          <a:xfrm>
            <a:off x="1117236" y="5410757"/>
            <a:ext cx="6248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方式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的上网费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y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和上网时间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t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的函数关系式：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7138232" y="5058698"/>
            <a:ext cx="6428096" cy="1159973"/>
            <a:chOff x="7138232" y="5058698"/>
            <a:chExt cx="6428096" cy="1159973"/>
          </a:xfrm>
        </p:grpSpPr>
        <p:grpSp>
          <p:nvGrpSpPr>
            <p:cNvPr id="11" name="组合 47"/>
            <p:cNvGrpSpPr/>
            <p:nvPr/>
          </p:nvGrpSpPr>
          <p:grpSpPr>
            <a:xfrm>
              <a:off x="7138232" y="5058698"/>
              <a:ext cx="6428096" cy="1159973"/>
              <a:chOff x="2825119" y="4967786"/>
              <a:chExt cx="6428096" cy="1159973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2825119" y="5308979"/>
                <a:ext cx="6428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sym typeface="Times New Roman" panose="02020603050405020304" pitchFamily="18" charset="0"/>
                  </a:rPr>
                  <a:t>y</a:t>
                </a:r>
                <a:r>
                  <a:rPr lang="en-US" altLang="zh-CN" sz="2400" b="1" i="1" baseline="-25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sym typeface="Arial" panose="020B0604020202020204" pitchFamily="34" charset="0"/>
                  </a:rPr>
                  <a:t> </a:t>
                </a:r>
                <a:r>
                  <a:rPr lang="en-US" altLang="zh-CN" sz="24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zh-CN" altLang="en-US" sz="24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组合 46"/>
              <p:cNvGrpSpPr/>
              <p:nvPr/>
            </p:nvGrpSpPr>
            <p:grpSpPr>
              <a:xfrm>
                <a:off x="3575714" y="4967786"/>
                <a:ext cx="2606722" cy="1159973"/>
                <a:chOff x="3575714" y="4967786"/>
                <a:chExt cx="2606722" cy="1159973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3575714" y="4967786"/>
                  <a:ext cx="260672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50</a:t>
                  </a:r>
                  <a:r>
                    <a:rPr lang="zh-CN" altLang="en-US" sz="24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，  </a:t>
                  </a:r>
                  <a:r>
                    <a:rPr lang="en-US" altLang="zh-CN" sz="24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en-US" altLang="zh-CN" sz="2400" b="1" dirty="0" smtClean="0">
                      <a:solidFill>
                        <a:srgbClr val="FFFF00"/>
                      </a:solidFill>
                      <a:latin typeface="+mn-ea"/>
                      <a:cs typeface="Times New Roman" pitchFamily="18" charset="0"/>
                    </a:rPr>
                    <a:t>≤</a:t>
                  </a:r>
                  <a:r>
                    <a:rPr lang="en-US" altLang="zh-CN" sz="2400" b="1" i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en-US" altLang="zh-CN" sz="2400" b="1" dirty="0" smtClean="0">
                      <a:solidFill>
                        <a:srgbClr val="FFFF00"/>
                      </a:solidFill>
                      <a:latin typeface="+mn-ea"/>
                      <a:cs typeface="Times New Roman" pitchFamily="18" charset="0"/>
                    </a:rPr>
                    <a:t>≤</a:t>
                  </a:r>
                  <a:r>
                    <a:rPr lang="en-US" altLang="zh-CN" sz="24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50</a:t>
                  </a:r>
                  <a:r>
                    <a:rPr lang="zh-CN" altLang="en-US" sz="24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；</a:t>
                  </a:r>
                  <a:r>
                    <a:rPr lang="en-US" altLang="zh-CN" sz="24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zh-CN" alt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3577987" y="5666094"/>
                  <a:ext cx="24020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lang="en-US" altLang="zh-CN" sz="2400" b="1" i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en-US" altLang="zh-CN" sz="2400" b="1" dirty="0" smtClean="0">
                      <a:solidFill>
                        <a:srgbClr val="FFFF00"/>
                      </a:solidFill>
                      <a:latin typeface="+mn-ea"/>
                      <a:cs typeface="Times New Roman" pitchFamily="18" charset="0"/>
                    </a:rPr>
                    <a:t>-</a:t>
                  </a:r>
                  <a:r>
                    <a:rPr lang="en-US" altLang="zh-CN" sz="24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100</a:t>
                  </a:r>
                  <a:r>
                    <a:rPr lang="zh-CN" altLang="en-US" sz="24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， </a:t>
                  </a:r>
                  <a:r>
                    <a:rPr lang="en-US" altLang="zh-CN" sz="2400" b="1" i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t </a:t>
                  </a:r>
                  <a:r>
                    <a:rPr lang="en-US" altLang="zh-CN" sz="24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&gt;50.</a:t>
                  </a:r>
                  <a:endParaRPr lang="zh-CN" alt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7" name="左大括号 46"/>
            <p:cNvSpPr/>
            <p:nvPr/>
          </p:nvSpPr>
          <p:spPr>
            <a:xfrm>
              <a:off x="7646036" y="5199091"/>
              <a:ext cx="274075" cy="874164"/>
            </a:xfrm>
            <a:prstGeom prst="leftBrace">
              <a:avLst>
                <a:gd name="adj1" fmla="val 42752"/>
                <a:gd name="adj2" fmla="val 51626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8867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解决问题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143687" y="4906379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2" name="圆角矩形标注 91"/>
          <p:cNvSpPr/>
          <p:nvPr/>
        </p:nvSpPr>
        <p:spPr>
          <a:xfrm>
            <a:off x="1168879" y="4688113"/>
            <a:ext cx="5777832" cy="736978"/>
          </a:xfrm>
          <a:prstGeom prst="wedgeRoundRectCallout">
            <a:avLst/>
          </a:prstGeom>
          <a:solidFill>
            <a:schemeClr val="bg2">
              <a:lumMod val="1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在同一平面直角坐标系中画出它们的图象</a:t>
            </a:r>
          </a:p>
        </p:txBody>
      </p:sp>
      <p:sp>
        <p:nvSpPr>
          <p:cNvPr id="46" name="Text Box 5"/>
          <p:cNvSpPr txBox="1"/>
          <p:nvPr/>
        </p:nvSpPr>
        <p:spPr>
          <a:xfrm>
            <a:off x="459532" y="1182722"/>
            <a:ext cx="8893175" cy="10402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能把这个问题描述为函数问题吗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？</a:t>
            </a:r>
          </a:p>
          <a:p>
            <a:pPr>
              <a:spcBef>
                <a:spcPct val="2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" name="Text Box 5"/>
          <p:cNvSpPr txBox="1"/>
          <p:nvPr/>
        </p:nvSpPr>
        <p:spPr>
          <a:xfrm>
            <a:off x="1141583" y="1653993"/>
            <a:ext cx="10053605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设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上网时间</a:t>
            </a: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为 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，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方案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费用为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4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元，方案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费用为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4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元，方案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的费用为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400" b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元</a:t>
            </a: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，则</a:t>
            </a:r>
            <a:endParaRPr lang="en-US" altLang="zh-CN" sz="2400" b="1" dirty="0" smtClean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51" name="Text Box 5"/>
          <p:cNvSpPr txBox="1"/>
          <p:nvPr/>
        </p:nvSpPr>
        <p:spPr>
          <a:xfrm>
            <a:off x="1075087" y="3857550"/>
            <a:ext cx="10230054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比较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4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altLang="zh-CN" sz="24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altLang="zh-CN" sz="24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的大小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400" b="1" dirty="0">
              <a:solidFill>
                <a:srgbClr val="FFFF00"/>
              </a:solidFill>
              <a:latin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195573" y="2631282"/>
            <a:ext cx="10447895" cy="1167743"/>
            <a:chOff x="1195573" y="2631282"/>
            <a:chExt cx="10447895" cy="1167743"/>
          </a:xfrm>
        </p:grpSpPr>
        <p:sp>
          <p:nvSpPr>
            <p:cNvPr id="7" name="TextBox 11"/>
            <p:cNvSpPr txBox="1"/>
            <p:nvPr/>
          </p:nvSpPr>
          <p:spPr>
            <a:xfrm>
              <a:off x="8150968" y="2964370"/>
              <a:ext cx="349250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altLang="zh-CN" sz="2400" b="1" baseline="-40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=120 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+mn-ea"/>
                </a:rPr>
                <a:t>,</a:t>
              </a:r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+mn-ea"/>
                </a:rPr>
                <a:t>≥0.</a:t>
              </a:r>
              <a:endParaRPr lang="zh-CN" altLang="en-US" sz="2400" b="1" dirty="0">
                <a:solidFill>
                  <a:srgbClr val="FFFF00"/>
                </a:solidFill>
                <a:latin typeface="+mn-ea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195573" y="2631282"/>
              <a:ext cx="9916264" cy="1167743"/>
              <a:chOff x="1195573" y="2631282"/>
              <a:chExt cx="9916264" cy="1167743"/>
            </a:xfrm>
          </p:grpSpPr>
          <p:grpSp>
            <p:nvGrpSpPr>
              <p:cNvPr id="9" name="组合 73"/>
              <p:cNvGrpSpPr/>
              <p:nvPr/>
            </p:nvGrpSpPr>
            <p:grpSpPr>
              <a:xfrm>
                <a:off x="1195573" y="2631282"/>
                <a:ext cx="6428096" cy="1159973"/>
                <a:chOff x="2811475" y="4967786"/>
                <a:chExt cx="6428096" cy="1159973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2811475" y="5322626"/>
                  <a:ext cx="64280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  <a:sym typeface="Times New Roman" panose="02020603050405020304" pitchFamily="18" charset="0"/>
                    </a:rPr>
                    <a:t>y</a:t>
                  </a:r>
                  <a:r>
                    <a:rPr lang="en-US" altLang="zh-CN" sz="2400" b="1" baseline="-250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  <a:sym typeface="Arial" panose="020B0604020202020204" pitchFamily="34" charset="0"/>
                    </a:rPr>
                    <a:t>1</a:t>
                  </a:r>
                  <a:r>
                    <a:rPr lang="en-US" altLang="zh-CN" sz="2400" b="1" i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= </a:t>
                  </a:r>
                  <a:endParaRPr lang="zh-CN" altLang="en-US" sz="2400" b="1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0" name="组合 46"/>
                <p:cNvGrpSpPr/>
                <p:nvPr/>
              </p:nvGrpSpPr>
              <p:grpSpPr>
                <a:xfrm>
                  <a:off x="3575714" y="4967786"/>
                  <a:ext cx="2606722" cy="1159973"/>
                  <a:chOff x="3575714" y="4967786"/>
                  <a:chExt cx="2606722" cy="1159973"/>
                </a:xfrm>
              </p:grpSpPr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3575714" y="4967786"/>
                    <a:ext cx="260672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4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30</a:t>
                    </a:r>
                    <a:r>
                      <a:rPr lang="zh-CN" altLang="en-US" sz="24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， </a:t>
                    </a:r>
                    <a:r>
                      <a:rPr lang="en-US" altLang="zh-CN" sz="24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altLang="zh-CN" sz="2400" b="1" dirty="0" smtClean="0">
                        <a:solidFill>
                          <a:srgbClr val="FFFF00"/>
                        </a:solidFill>
                        <a:latin typeface="+mn-ea"/>
                        <a:cs typeface="Times New Roman" pitchFamily="18" charset="0"/>
                      </a:rPr>
                      <a:t>≤</a:t>
                    </a:r>
                    <a:r>
                      <a:rPr lang="en-US" altLang="zh-CN" sz="2400" b="1" i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lang="en-US" altLang="zh-CN" sz="2400" b="1" dirty="0" smtClean="0">
                        <a:solidFill>
                          <a:srgbClr val="FFFF00"/>
                        </a:solidFill>
                        <a:latin typeface="+mn-ea"/>
                        <a:cs typeface="Times New Roman" pitchFamily="18" charset="0"/>
                      </a:rPr>
                      <a:t>≤</a:t>
                    </a:r>
                    <a:r>
                      <a:rPr lang="en-US" altLang="zh-CN" sz="24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25</a:t>
                    </a:r>
                    <a:r>
                      <a:rPr lang="zh-CN" altLang="en-US" sz="24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，</a:t>
                    </a:r>
                    <a:r>
                      <a:rPr lang="en-US" altLang="zh-CN" sz="24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zh-CN" altLang="en-US" sz="2400" b="1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3577987" y="5666094"/>
                    <a:ext cx="240200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4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 altLang="zh-CN" sz="2400" b="1" i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lang="en-US" altLang="zh-CN" sz="2400" b="1" dirty="0" smtClean="0">
                        <a:solidFill>
                          <a:srgbClr val="FFFF00"/>
                        </a:solidFill>
                        <a:latin typeface="+mn-ea"/>
                        <a:cs typeface="Times New Roman" pitchFamily="18" charset="0"/>
                      </a:rPr>
                      <a:t>-</a:t>
                    </a:r>
                    <a:r>
                      <a:rPr lang="en-US" altLang="zh-CN" sz="24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45</a:t>
                    </a:r>
                    <a:r>
                      <a:rPr lang="zh-CN" altLang="en-US" sz="24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， </a:t>
                    </a:r>
                    <a:r>
                      <a:rPr lang="en-US" altLang="zh-CN" sz="2400" b="1" i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 </a:t>
                    </a:r>
                    <a:r>
                      <a:rPr lang="en-US" altLang="zh-CN" sz="24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&gt;25</a:t>
                    </a:r>
                    <a:r>
                      <a:rPr lang="zh-CN" altLang="en-US" sz="24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；</a:t>
                    </a:r>
                    <a:endParaRPr lang="zh-CN" altLang="en-US" sz="2400" b="1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11" name="组合 47"/>
              <p:cNvGrpSpPr/>
              <p:nvPr/>
            </p:nvGrpSpPr>
            <p:grpSpPr>
              <a:xfrm>
                <a:off x="4683741" y="2639052"/>
                <a:ext cx="6428096" cy="1159973"/>
                <a:chOff x="2825119" y="4967786"/>
                <a:chExt cx="6428096" cy="1159973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2825119" y="5308979"/>
                  <a:ext cx="64280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  <a:sym typeface="Times New Roman" panose="02020603050405020304" pitchFamily="18" charset="0"/>
                    </a:rPr>
                    <a:t>y</a:t>
                  </a:r>
                  <a:r>
                    <a:rPr lang="en-US" altLang="zh-CN" sz="2400" b="1" baseline="-250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  <a:sym typeface="Arial" panose="020B0604020202020204" pitchFamily="34" charset="0"/>
                    </a:rPr>
                    <a:t>2</a:t>
                  </a:r>
                  <a:r>
                    <a:rPr lang="en-US" altLang="zh-CN" sz="2400" b="1" i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lang="zh-CN" altLang="en-US" sz="2400" b="1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3" name="组合 46"/>
                <p:cNvGrpSpPr/>
                <p:nvPr/>
              </p:nvGrpSpPr>
              <p:grpSpPr>
                <a:xfrm>
                  <a:off x="3575714" y="4967786"/>
                  <a:ext cx="2606722" cy="1159973"/>
                  <a:chOff x="3575714" y="4967786"/>
                  <a:chExt cx="2606722" cy="1159973"/>
                </a:xfrm>
              </p:grpSpPr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3575714" y="4967786"/>
                    <a:ext cx="260672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4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50</a:t>
                    </a:r>
                    <a:r>
                      <a:rPr lang="zh-CN" altLang="en-US" sz="24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，  </a:t>
                    </a:r>
                    <a:r>
                      <a:rPr lang="en-US" altLang="zh-CN" sz="24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altLang="zh-CN" sz="2400" b="1" dirty="0" smtClean="0">
                        <a:solidFill>
                          <a:srgbClr val="FFFF00"/>
                        </a:solidFill>
                        <a:latin typeface="+mn-ea"/>
                        <a:cs typeface="Times New Roman" pitchFamily="18" charset="0"/>
                      </a:rPr>
                      <a:t>≤</a:t>
                    </a:r>
                    <a:r>
                      <a:rPr lang="en-US" altLang="zh-CN" sz="2400" b="1" i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lang="en-US" altLang="zh-CN" sz="2400" b="1" dirty="0" smtClean="0">
                        <a:solidFill>
                          <a:srgbClr val="FFFF00"/>
                        </a:solidFill>
                        <a:latin typeface="+mn-ea"/>
                        <a:cs typeface="Times New Roman" pitchFamily="18" charset="0"/>
                      </a:rPr>
                      <a:t>≤</a:t>
                    </a:r>
                    <a:r>
                      <a:rPr lang="en-US" altLang="zh-CN" sz="24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50</a:t>
                    </a:r>
                    <a:r>
                      <a:rPr lang="zh-CN" altLang="en-US" sz="24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，</a:t>
                    </a:r>
                    <a:r>
                      <a:rPr lang="en-US" altLang="zh-CN" sz="24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zh-CN" altLang="en-US" sz="2400" b="1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3577987" y="5666094"/>
                    <a:ext cx="240200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4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 altLang="zh-CN" sz="2400" b="1" i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lang="en-US" altLang="zh-CN" sz="2400" b="1" dirty="0" smtClean="0">
                        <a:solidFill>
                          <a:srgbClr val="FFFF00"/>
                        </a:solidFill>
                        <a:latin typeface="+mn-ea"/>
                        <a:cs typeface="Times New Roman" pitchFamily="18" charset="0"/>
                      </a:rPr>
                      <a:t>-</a:t>
                    </a:r>
                    <a:r>
                      <a:rPr lang="en-US" altLang="zh-CN" sz="24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100</a:t>
                    </a:r>
                    <a:r>
                      <a:rPr lang="zh-CN" altLang="en-US" sz="24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， </a:t>
                    </a:r>
                    <a:r>
                      <a:rPr lang="en-US" altLang="zh-CN" sz="2400" b="1" i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 </a:t>
                    </a:r>
                    <a:r>
                      <a:rPr lang="en-US" altLang="zh-CN" sz="24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&gt;50</a:t>
                    </a:r>
                    <a:r>
                      <a:rPr lang="zh-CN" altLang="en-US" sz="24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；</a:t>
                    </a:r>
                    <a:endParaRPr lang="zh-CN" altLang="en-US" sz="2400" b="1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22" name="左大括号 21"/>
              <p:cNvSpPr/>
              <p:nvPr/>
            </p:nvSpPr>
            <p:spPr>
              <a:xfrm>
                <a:off x="1763433" y="2797084"/>
                <a:ext cx="229142" cy="874164"/>
              </a:xfrm>
              <a:prstGeom prst="leftBrace">
                <a:avLst>
                  <a:gd name="adj1" fmla="val 42752"/>
                  <a:gd name="adj2" fmla="val 51626"/>
                </a:avLst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3" name="左大括号 22"/>
              <p:cNvSpPr/>
              <p:nvPr/>
            </p:nvSpPr>
            <p:spPr>
              <a:xfrm>
                <a:off x="5257260" y="2797085"/>
                <a:ext cx="229142" cy="874164"/>
              </a:xfrm>
              <a:prstGeom prst="leftBrace">
                <a:avLst>
                  <a:gd name="adj1" fmla="val 42752"/>
                  <a:gd name="adj2" fmla="val 51626"/>
                </a:avLst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9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8867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解决问题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143687" y="4906379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2425839" y="3980395"/>
            <a:ext cx="34925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400" b="1" baseline="-4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=120 </a:t>
            </a:r>
            <a:r>
              <a:rPr lang="en-US" altLang="zh-CN" sz="2400" b="1" dirty="0" smtClean="0">
                <a:solidFill>
                  <a:srgbClr val="FFFF00"/>
                </a:solidFill>
                <a:latin typeface="+mn-ea"/>
              </a:rPr>
              <a:t>,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b="1" dirty="0" smtClean="0">
                <a:solidFill>
                  <a:srgbClr val="FFFF00"/>
                </a:solidFill>
                <a:latin typeface="+mn-ea"/>
              </a:rPr>
              <a:t>≥0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8"/>
          <p:cNvSpPr/>
          <p:nvPr/>
        </p:nvSpPr>
        <p:spPr>
          <a:xfrm>
            <a:off x="7411476" y="2142576"/>
            <a:ext cx="695544" cy="3698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120</a:t>
            </a:r>
          </a:p>
        </p:txBody>
      </p:sp>
      <p:sp>
        <p:nvSpPr>
          <p:cNvPr id="21" name="Rectangle 130"/>
          <p:cNvSpPr/>
          <p:nvPr/>
        </p:nvSpPr>
        <p:spPr>
          <a:xfrm>
            <a:off x="7513108" y="4047578"/>
            <a:ext cx="308072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24" name="Rectangle 133"/>
          <p:cNvSpPr/>
          <p:nvPr/>
        </p:nvSpPr>
        <p:spPr>
          <a:xfrm>
            <a:off x="7500404" y="4603204"/>
            <a:ext cx="308072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33" name="Rectangle 183"/>
          <p:cNvSpPr/>
          <p:nvPr/>
        </p:nvSpPr>
        <p:spPr>
          <a:xfrm>
            <a:off x="8629472" y="5784305"/>
            <a:ext cx="308072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42" name="Rectangle 193"/>
          <p:cNvSpPr/>
          <p:nvPr/>
        </p:nvSpPr>
        <p:spPr>
          <a:xfrm>
            <a:off x="9523516" y="5814467"/>
            <a:ext cx="384296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50</a:t>
            </a:r>
            <a:r>
              <a:rPr lang="en-US" altLang="zh-CN" sz="2400" b="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0" name="Line 262"/>
          <p:cNvSpPr/>
          <p:nvPr/>
        </p:nvSpPr>
        <p:spPr>
          <a:xfrm>
            <a:off x="7897404" y="4792116"/>
            <a:ext cx="887692" cy="1588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90" name="组合 89"/>
          <p:cNvGrpSpPr/>
          <p:nvPr/>
        </p:nvGrpSpPr>
        <p:grpSpPr>
          <a:xfrm>
            <a:off x="8756512" y="1010688"/>
            <a:ext cx="1907188" cy="3781429"/>
            <a:chOff x="8756512" y="1010688"/>
            <a:chExt cx="1907188" cy="3781429"/>
          </a:xfrm>
        </p:grpSpPr>
        <p:sp>
          <p:nvSpPr>
            <p:cNvPr id="48" name="Freeform 247"/>
            <p:cNvSpPr/>
            <p:nvPr/>
          </p:nvSpPr>
          <p:spPr>
            <a:xfrm>
              <a:off x="8756512" y="1542501"/>
              <a:ext cx="1275164" cy="3249616"/>
            </a:xfrm>
            <a:custGeom>
              <a:avLst/>
              <a:gdLst>
                <a:gd name="txL" fmla="*/ 0 w 864"/>
                <a:gd name="txT" fmla="*/ 0 h 1230"/>
                <a:gd name="txR" fmla="*/ 864 w 864"/>
                <a:gd name="txB" fmla="*/ 1230 h 1230"/>
              </a:gdLst>
              <a:ahLst/>
              <a:cxnLst>
                <a:cxn ang="0">
                  <a:pos x="12" y="1145"/>
                </a:cxn>
                <a:cxn ang="0">
                  <a:pos x="27" y="1128"/>
                </a:cxn>
                <a:cxn ang="0">
                  <a:pos x="39" y="1106"/>
                </a:cxn>
                <a:cxn ang="0">
                  <a:pos x="51" y="1083"/>
                </a:cxn>
                <a:cxn ang="0">
                  <a:pos x="69" y="1066"/>
                </a:cxn>
                <a:cxn ang="0">
                  <a:pos x="79" y="1043"/>
                </a:cxn>
                <a:cxn ang="0">
                  <a:pos x="96" y="1026"/>
                </a:cxn>
                <a:cxn ang="0">
                  <a:pos x="108" y="1004"/>
                </a:cxn>
                <a:cxn ang="0">
                  <a:pos x="126" y="981"/>
                </a:cxn>
                <a:cxn ang="0">
                  <a:pos x="141" y="964"/>
                </a:cxn>
                <a:cxn ang="0">
                  <a:pos x="153" y="941"/>
                </a:cxn>
                <a:cxn ang="0">
                  <a:pos x="171" y="918"/>
                </a:cxn>
                <a:cxn ang="0">
                  <a:pos x="186" y="901"/>
                </a:cxn>
                <a:cxn ang="0">
                  <a:pos x="198" y="879"/>
                </a:cxn>
                <a:cxn ang="0">
                  <a:pos x="216" y="862"/>
                </a:cxn>
                <a:cxn ang="0">
                  <a:pos x="228" y="839"/>
                </a:cxn>
                <a:cxn ang="0">
                  <a:pos x="243" y="816"/>
                </a:cxn>
                <a:cxn ang="0">
                  <a:pos x="255" y="794"/>
                </a:cxn>
                <a:cxn ang="0">
                  <a:pos x="273" y="777"/>
                </a:cxn>
                <a:cxn ang="0">
                  <a:pos x="284" y="754"/>
                </a:cxn>
                <a:cxn ang="0">
                  <a:pos x="300" y="737"/>
                </a:cxn>
                <a:cxn ang="0">
                  <a:pos x="312" y="714"/>
                </a:cxn>
                <a:cxn ang="0">
                  <a:pos x="330" y="697"/>
                </a:cxn>
                <a:cxn ang="0">
                  <a:pos x="340" y="675"/>
                </a:cxn>
                <a:cxn ang="0">
                  <a:pos x="357" y="657"/>
                </a:cxn>
                <a:cxn ang="0">
                  <a:pos x="369" y="635"/>
                </a:cxn>
                <a:cxn ang="0">
                  <a:pos x="386" y="618"/>
                </a:cxn>
                <a:cxn ang="0">
                  <a:pos x="397" y="595"/>
                </a:cxn>
                <a:cxn ang="0">
                  <a:pos x="414" y="573"/>
                </a:cxn>
                <a:cxn ang="0">
                  <a:pos x="432" y="555"/>
                </a:cxn>
                <a:cxn ang="0">
                  <a:pos x="442" y="533"/>
                </a:cxn>
                <a:cxn ang="0">
                  <a:pos x="459" y="516"/>
                </a:cxn>
                <a:cxn ang="0">
                  <a:pos x="471" y="493"/>
                </a:cxn>
                <a:cxn ang="0">
                  <a:pos x="488" y="471"/>
                </a:cxn>
                <a:cxn ang="0">
                  <a:pos x="499" y="447"/>
                </a:cxn>
                <a:cxn ang="0">
                  <a:pos x="516" y="431"/>
                </a:cxn>
                <a:cxn ang="0">
                  <a:pos x="528" y="408"/>
                </a:cxn>
                <a:cxn ang="0">
                  <a:pos x="545" y="391"/>
                </a:cxn>
                <a:cxn ang="0">
                  <a:pos x="556" y="369"/>
                </a:cxn>
                <a:cxn ang="0">
                  <a:pos x="573" y="351"/>
                </a:cxn>
                <a:cxn ang="0">
                  <a:pos x="585" y="329"/>
                </a:cxn>
                <a:cxn ang="0">
                  <a:pos x="601" y="312"/>
                </a:cxn>
                <a:cxn ang="0">
                  <a:pos x="612" y="289"/>
                </a:cxn>
                <a:cxn ang="0">
                  <a:pos x="630" y="273"/>
                </a:cxn>
                <a:cxn ang="0">
                  <a:pos x="641" y="249"/>
                </a:cxn>
                <a:cxn ang="0">
                  <a:pos x="658" y="228"/>
                </a:cxn>
                <a:cxn ang="0">
                  <a:pos x="675" y="210"/>
                </a:cxn>
                <a:cxn ang="0">
                  <a:pos x="687" y="186"/>
                </a:cxn>
                <a:cxn ang="0">
                  <a:pos x="703" y="171"/>
                </a:cxn>
                <a:cxn ang="0">
                  <a:pos x="715" y="147"/>
                </a:cxn>
                <a:cxn ang="0">
                  <a:pos x="732" y="126"/>
                </a:cxn>
                <a:cxn ang="0">
                  <a:pos x="743" y="102"/>
                </a:cxn>
                <a:cxn ang="0">
                  <a:pos x="760" y="79"/>
                </a:cxn>
                <a:cxn ang="0">
                  <a:pos x="777" y="63"/>
                </a:cxn>
                <a:cxn ang="0">
                  <a:pos x="789" y="39"/>
                </a:cxn>
                <a:cxn ang="0">
                  <a:pos x="806" y="24"/>
                </a:cxn>
                <a:cxn ang="0">
                  <a:pos x="817" y="0"/>
                </a:cxn>
              </a:cxnLst>
              <a:rect l="txL" t="txT" r="txR" b="txB"/>
              <a:pathLst>
                <a:path w="864" h="1230">
                  <a:moveTo>
                    <a:pt x="0" y="1230"/>
                  </a:moveTo>
                  <a:lnTo>
                    <a:pt x="0" y="1224"/>
                  </a:lnTo>
                  <a:lnTo>
                    <a:pt x="6" y="1224"/>
                  </a:lnTo>
                  <a:lnTo>
                    <a:pt x="6" y="1218"/>
                  </a:lnTo>
                  <a:lnTo>
                    <a:pt x="12" y="1218"/>
                  </a:lnTo>
                  <a:lnTo>
                    <a:pt x="12" y="1212"/>
                  </a:lnTo>
                  <a:lnTo>
                    <a:pt x="12" y="1206"/>
                  </a:lnTo>
                  <a:lnTo>
                    <a:pt x="18" y="1206"/>
                  </a:lnTo>
                  <a:lnTo>
                    <a:pt x="18" y="1200"/>
                  </a:lnTo>
                  <a:lnTo>
                    <a:pt x="24" y="1200"/>
                  </a:lnTo>
                  <a:lnTo>
                    <a:pt x="24" y="1194"/>
                  </a:lnTo>
                  <a:lnTo>
                    <a:pt x="30" y="1194"/>
                  </a:lnTo>
                  <a:lnTo>
                    <a:pt x="30" y="1188"/>
                  </a:lnTo>
                  <a:lnTo>
                    <a:pt x="30" y="1182"/>
                  </a:lnTo>
                  <a:lnTo>
                    <a:pt x="36" y="1182"/>
                  </a:lnTo>
                  <a:lnTo>
                    <a:pt x="36" y="1176"/>
                  </a:lnTo>
                  <a:lnTo>
                    <a:pt x="42" y="1176"/>
                  </a:lnTo>
                  <a:lnTo>
                    <a:pt x="42" y="1170"/>
                  </a:lnTo>
                  <a:lnTo>
                    <a:pt x="42" y="1164"/>
                  </a:lnTo>
                  <a:lnTo>
                    <a:pt x="48" y="1164"/>
                  </a:lnTo>
                  <a:lnTo>
                    <a:pt x="48" y="1158"/>
                  </a:lnTo>
                  <a:lnTo>
                    <a:pt x="54" y="1158"/>
                  </a:lnTo>
                  <a:lnTo>
                    <a:pt x="54" y="1152"/>
                  </a:lnTo>
                  <a:lnTo>
                    <a:pt x="54" y="1146"/>
                  </a:lnTo>
                  <a:lnTo>
                    <a:pt x="60" y="1146"/>
                  </a:lnTo>
                  <a:lnTo>
                    <a:pt x="60" y="1140"/>
                  </a:lnTo>
                  <a:lnTo>
                    <a:pt x="66" y="1140"/>
                  </a:lnTo>
                  <a:lnTo>
                    <a:pt x="66" y="1134"/>
                  </a:lnTo>
                  <a:lnTo>
                    <a:pt x="72" y="1134"/>
                  </a:lnTo>
                  <a:lnTo>
                    <a:pt x="72" y="1128"/>
                  </a:lnTo>
                  <a:lnTo>
                    <a:pt x="72" y="1122"/>
                  </a:lnTo>
                  <a:lnTo>
                    <a:pt x="78" y="1122"/>
                  </a:lnTo>
                  <a:lnTo>
                    <a:pt x="78" y="1116"/>
                  </a:lnTo>
                  <a:lnTo>
                    <a:pt x="84" y="1116"/>
                  </a:lnTo>
                  <a:lnTo>
                    <a:pt x="84" y="1110"/>
                  </a:lnTo>
                  <a:lnTo>
                    <a:pt x="84" y="1104"/>
                  </a:lnTo>
                  <a:lnTo>
                    <a:pt x="90" y="1104"/>
                  </a:lnTo>
                  <a:lnTo>
                    <a:pt x="90" y="1098"/>
                  </a:lnTo>
                  <a:lnTo>
                    <a:pt x="96" y="1098"/>
                  </a:lnTo>
                  <a:lnTo>
                    <a:pt x="96" y="1092"/>
                  </a:lnTo>
                  <a:lnTo>
                    <a:pt x="102" y="1092"/>
                  </a:lnTo>
                  <a:lnTo>
                    <a:pt x="102" y="1086"/>
                  </a:lnTo>
                  <a:lnTo>
                    <a:pt x="102" y="1080"/>
                  </a:lnTo>
                  <a:lnTo>
                    <a:pt x="108" y="1080"/>
                  </a:lnTo>
                  <a:lnTo>
                    <a:pt x="108" y="1074"/>
                  </a:lnTo>
                  <a:lnTo>
                    <a:pt x="114" y="1074"/>
                  </a:lnTo>
                  <a:lnTo>
                    <a:pt x="114" y="1068"/>
                  </a:lnTo>
                  <a:lnTo>
                    <a:pt x="114" y="1062"/>
                  </a:lnTo>
                  <a:lnTo>
                    <a:pt x="120" y="1062"/>
                  </a:lnTo>
                  <a:lnTo>
                    <a:pt x="120" y="1056"/>
                  </a:lnTo>
                  <a:lnTo>
                    <a:pt x="126" y="1056"/>
                  </a:lnTo>
                  <a:lnTo>
                    <a:pt x="126" y="1050"/>
                  </a:lnTo>
                  <a:lnTo>
                    <a:pt x="132" y="1044"/>
                  </a:lnTo>
                  <a:lnTo>
                    <a:pt x="132" y="1038"/>
                  </a:lnTo>
                  <a:lnTo>
                    <a:pt x="138" y="1038"/>
                  </a:lnTo>
                  <a:lnTo>
                    <a:pt x="138" y="1032"/>
                  </a:lnTo>
                  <a:lnTo>
                    <a:pt x="144" y="1032"/>
                  </a:lnTo>
                  <a:lnTo>
                    <a:pt x="144" y="1026"/>
                  </a:lnTo>
                  <a:lnTo>
                    <a:pt x="144" y="1020"/>
                  </a:lnTo>
                  <a:lnTo>
                    <a:pt x="150" y="1020"/>
                  </a:lnTo>
                  <a:lnTo>
                    <a:pt x="150" y="1014"/>
                  </a:lnTo>
                  <a:lnTo>
                    <a:pt x="156" y="1014"/>
                  </a:lnTo>
                  <a:lnTo>
                    <a:pt x="156" y="1008"/>
                  </a:lnTo>
                  <a:lnTo>
                    <a:pt x="156" y="1002"/>
                  </a:lnTo>
                  <a:lnTo>
                    <a:pt x="162" y="1002"/>
                  </a:lnTo>
                  <a:lnTo>
                    <a:pt x="162" y="996"/>
                  </a:lnTo>
                  <a:lnTo>
                    <a:pt x="168" y="996"/>
                  </a:lnTo>
                  <a:lnTo>
                    <a:pt x="168" y="990"/>
                  </a:lnTo>
                  <a:lnTo>
                    <a:pt x="174" y="984"/>
                  </a:lnTo>
                  <a:lnTo>
                    <a:pt x="174" y="978"/>
                  </a:lnTo>
                  <a:lnTo>
                    <a:pt x="180" y="978"/>
                  </a:lnTo>
                  <a:lnTo>
                    <a:pt x="180" y="972"/>
                  </a:lnTo>
                  <a:lnTo>
                    <a:pt x="186" y="972"/>
                  </a:lnTo>
                  <a:lnTo>
                    <a:pt x="186" y="966"/>
                  </a:lnTo>
                  <a:lnTo>
                    <a:pt x="186" y="960"/>
                  </a:lnTo>
                  <a:lnTo>
                    <a:pt x="192" y="960"/>
                  </a:lnTo>
                  <a:lnTo>
                    <a:pt x="192" y="954"/>
                  </a:lnTo>
                  <a:lnTo>
                    <a:pt x="198" y="954"/>
                  </a:lnTo>
                  <a:lnTo>
                    <a:pt x="198" y="948"/>
                  </a:lnTo>
                  <a:lnTo>
                    <a:pt x="198" y="942"/>
                  </a:lnTo>
                  <a:lnTo>
                    <a:pt x="204" y="942"/>
                  </a:lnTo>
                  <a:lnTo>
                    <a:pt x="204" y="936"/>
                  </a:lnTo>
                  <a:lnTo>
                    <a:pt x="210" y="936"/>
                  </a:lnTo>
                  <a:lnTo>
                    <a:pt x="210" y="930"/>
                  </a:lnTo>
                  <a:lnTo>
                    <a:pt x="216" y="930"/>
                  </a:lnTo>
                  <a:lnTo>
                    <a:pt x="216" y="924"/>
                  </a:lnTo>
                  <a:lnTo>
                    <a:pt x="216" y="918"/>
                  </a:lnTo>
                  <a:lnTo>
                    <a:pt x="222" y="918"/>
                  </a:lnTo>
                  <a:lnTo>
                    <a:pt x="222" y="912"/>
                  </a:lnTo>
                  <a:lnTo>
                    <a:pt x="228" y="912"/>
                  </a:lnTo>
                  <a:lnTo>
                    <a:pt x="228" y="906"/>
                  </a:lnTo>
                  <a:lnTo>
                    <a:pt x="228" y="900"/>
                  </a:lnTo>
                  <a:lnTo>
                    <a:pt x="234" y="900"/>
                  </a:lnTo>
                  <a:lnTo>
                    <a:pt x="234" y="894"/>
                  </a:lnTo>
                  <a:lnTo>
                    <a:pt x="240" y="894"/>
                  </a:lnTo>
                  <a:lnTo>
                    <a:pt x="240" y="888"/>
                  </a:lnTo>
                  <a:lnTo>
                    <a:pt x="246" y="882"/>
                  </a:lnTo>
                  <a:lnTo>
                    <a:pt x="246" y="876"/>
                  </a:lnTo>
                  <a:lnTo>
                    <a:pt x="252" y="876"/>
                  </a:lnTo>
                  <a:lnTo>
                    <a:pt x="252" y="870"/>
                  </a:lnTo>
                  <a:lnTo>
                    <a:pt x="258" y="870"/>
                  </a:lnTo>
                  <a:lnTo>
                    <a:pt x="258" y="864"/>
                  </a:lnTo>
                  <a:lnTo>
                    <a:pt x="258" y="858"/>
                  </a:lnTo>
                  <a:lnTo>
                    <a:pt x="264" y="858"/>
                  </a:lnTo>
                  <a:lnTo>
                    <a:pt x="264" y="852"/>
                  </a:lnTo>
                  <a:lnTo>
                    <a:pt x="270" y="852"/>
                  </a:lnTo>
                  <a:lnTo>
                    <a:pt x="270" y="846"/>
                  </a:lnTo>
                  <a:lnTo>
                    <a:pt x="270" y="840"/>
                  </a:lnTo>
                  <a:lnTo>
                    <a:pt x="276" y="840"/>
                  </a:lnTo>
                  <a:lnTo>
                    <a:pt x="276" y="834"/>
                  </a:lnTo>
                  <a:lnTo>
                    <a:pt x="282" y="834"/>
                  </a:lnTo>
                  <a:lnTo>
                    <a:pt x="282" y="828"/>
                  </a:lnTo>
                  <a:lnTo>
                    <a:pt x="288" y="828"/>
                  </a:lnTo>
                  <a:lnTo>
                    <a:pt x="288" y="822"/>
                  </a:lnTo>
                  <a:lnTo>
                    <a:pt x="288" y="816"/>
                  </a:lnTo>
                  <a:lnTo>
                    <a:pt x="294" y="816"/>
                  </a:lnTo>
                  <a:lnTo>
                    <a:pt x="294" y="810"/>
                  </a:lnTo>
                  <a:lnTo>
                    <a:pt x="300" y="810"/>
                  </a:lnTo>
                  <a:lnTo>
                    <a:pt x="300" y="804"/>
                  </a:lnTo>
                  <a:lnTo>
                    <a:pt x="300" y="798"/>
                  </a:lnTo>
                  <a:lnTo>
                    <a:pt x="306" y="798"/>
                  </a:lnTo>
                  <a:lnTo>
                    <a:pt x="306" y="792"/>
                  </a:lnTo>
                  <a:lnTo>
                    <a:pt x="312" y="792"/>
                  </a:lnTo>
                  <a:lnTo>
                    <a:pt x="312" y="786"/>
                  </a:lnTo>
                  <a:lnTo>
                    <a:pt x="312" y="780"/>
                  </a:lnTo>
                  <a:lnTo>
                    <a:pt x="318" y="780"/>
                  </a:lnTo>
                  <a:lnTo>
                    <a:pt x="318" y="774"/>
                  </a:lnTo>
                  <a:lnTo>
                    <a:pt x="324" y="774"/>
                  </a:lnTo>
                  <a:lnTo>
                    <a:pt x="324" y="768"/>
                  </a:lnTo>
                  <a:lnTo>
                    <a:pt x="330" y="768"/>
                  </a:lnTo>
                  <a:lnTo>
                    <a:pt x="330" y="762"/>
                  </a:lnTo>
                  <a:lnTo>
                    <a:pt x="330" y="756"/>
                  </a:lnTo>
                  <a:lnTo>
                    <a:pt x="336" y="756"/>
                  </a:lnTo>
                  <a:lnTo>
                    <a:pt x="336" y="750"/>
                  </a:lnTo>
                  <a:lnTo>
                    <a:pt x="342" y="750"/>
                  </a:lnTo>
                  <a:lnTo>
                    <a:pt x="342" y="744"/>
                  </a:lnTo>
                  <a:lnTo>
                    <a:pt x="342" y="738"/>
                  </a:lnTo>
                  <a:lnTo>
                    <a:pt x="348" y="738"/>
                  </a:lnTo>
                  <a:lnTo>
                    <a:pt x="348" y="732"/>
                  </a:lnTo>
                  <a:lnTo>
                    <a:pt x="354" y="732"/>
                  </a:lnTo>
                  <a:lnTo>
                    <a:pt x="354" y="726"/>
                  </a:lnTo>
                  <a:lnTo>
                    <a:pt x="360" y="726"/>
                  </a:lnTo>
                  <a:lnTo>
                    <a:pt x="360" y="720"/>
                  </a:lnTo>
                  <a:lnTo>
                    <a:pt x="360" y="714"/>
                  </a:lnTo>
                  <a:lnTo>
                    <a:pt x="366" y="714"/>
                  </a:lnTo>
                  <a:lnTo>
                    <a:pt x="366" y="708"/>
                  </a:lnTo>
                  <a:lnTo>
                    <a:pt x="372" y="708"/>
                  </a:lnTo>
                  <a:lnTo>
                    <a:pt x="372" y="702"/>
                  </a:lnTo>
                  <a:lnTo>
                    <a:pt x="372" y="696"/>
                  </a:lnTo>
                  <a:lnTo>
                    <a:pt x="378" y="696"/>
                  </a:lnTo>
                  <a:lnTo>
                    <a:pt x="378" y="690"/>
                  </a:lnTo>
                  <a:lnTo>
                    <a:pt x="384" y="690"/>
                  </a:lnTo>
                  <a:lnTo>
                    <a:pt x="384" y="684"/>
                  </a:lnTo>
                  <a:lnTo>
                    <a:pt x="384" y="678"/>
                  </a:lnTo>
                  <a:lnTo>
                    <a:pt x="390" y="678"/>
                  </a:lnTo>
                  <a:lnTo>
                    <a:pt x="390" y="672"/>
                  </a:lnTo>
                  <a:lnTo>
                    <a:pt x="396" y="672"/>
                  </a:lnTo>
                  <a:lnTo>
                    <a:pt x="396" y="666"/>
                  </a:lnTo>
                  <a:lnTo>
                    <a:pt x="402" y="666"/>
                  </a:lnTo>
                  <a:lnTo>
                    <a:pt x="402" y="660"/>
                  </a:lnTo>
                  <a:lnTo>
                    <a:pt x="402" y="654"/>
                  </a:lnTo>
                  <a:lnTo>
                    <a:pt x="408" y="654"/>
                  </a:lnTo>
                  <a:lnTo>
                    <a:pt x="408" y="648"/>
                  </a:lnTo>
                  <a:lnTo>
                    <a:pt x="414" y="648"/>
                  </a:lnTo>
                  <a:lnTo>
                    <a:pt x="414" y="642"/>
                  </a:lnTo>
                  <a:lnTo>
                    <a:pt x="414" y="636"/>
                  </a:lnTo>
                  <a:lnTo>
                    <a:pt x="420" y="636"/>
                  </a:lnTo>
                  <a:lnTo>
                    <a:pt x="420" y="630"/>
                  </a:lnTo>
                  <a:lnTo>
                    <a:pt x="426" y="630"/>
                  </a:lnTo>
                  <a:lnTo>
                    <a:pt x="426" y="624"/>
                  </a:lnTo>
                  <a:lnTo>
                    <a:pt x="432" y="618"/>
                  </a:lnTo>
                  <a:lnTo>
                    <a:pt x="432" y="612"/>
                  </a:lnTo>
                  <a:lnTo>
                    <a:pt x="438" y="612"/>
                  </a:lnTo>
                  <a:lnTo>
                    <a:pt x="438" y="606"/>
                  </a:lnTo>
                  <a:lnTo>
                    <a:pt x="444" y="606"/>
                  </a:lnTo>
                  <a:lnTo>
                    <a:pt x="444" y="600"/>
                  </a:lnTo>
                  <a:lnTo>
                    <a:pt x="444" y="594"/>
                  </a:lnTo>
                  <a:lnTo>
                    <a:pt x="450" y="594"/>
                  </a:lnTo>
                  <a:lnTo>
                    <a:pt x="450" y="588"/>
                  </a:lnTo>
                  <a:lnTo>
                    <a:pt x="456" y="588"/>
                  </a:lnTo>
                  <a:lnTo>
                    <a:pt x="456" y="582"/>
                  </a:lnTo>
                  <a:lnTo>
                    <a:pt x="456" y="576"/>
                  </a:lnTo>
                  <a:lnTo>
                    <a:pt x="462" y="576"/>
                  </a:lnTo>
                  <a:lnTo>
                    <a:pt x="462" y="570"/>
                  </a:lnTo>
                  <a:lnTo>
                    <a:pt x="468" y="570"/>
                  </a:lnTo>
                  <a:lnTo>
                    <a:pt x="468" y="564"/>
                  </a:lnTo>
                  <a:lnTo>
                    <a:pt x="474" y="564"/>
                  </a:lnTo>
                  <a:lnTo>
                    <a:pt x="474" y="558"/>
                  </a:lnTo>
                  <a:lnTo>
                    <a:pt x="474" y="552"/>
                  </a:lnTo>
                  <a:lnTo>
                    <a:pt x="480" y="552"/>
                  </a:lnTo>
                  <a:lnTo>
                    <a:pt x="480" y="546"/>
                  </a:lnTo>
                  <a:lnTo>
                    <a:pt x="486" y="546"/>
                  </a:lnTo>
                  <a:lnTo>
                    <a:pt x="486" y="540"/>
                  </a:lnTo>
                  <a:lnTo>
                    <a:pt x="486" y="534"/>
                  </a:lnTo>
                  <a:lnTo>
                    <a:pt x="492" y="534"/>
                  </a:lnTo>
                  <a:lnTo>
                    <a:pt x="492" y="528"/>
                  </a:lnTo>
                  <a:lnTo>
                    <a:pt x="498" y="528"/>
                  </a:lnTo>
                  <a:lnTo>
                    <a:pt x="498" y="522"/>
                  </a:lnTo>
                  <a:lnTo>
                    <a:pt x="504" y="516"/>
                  </a:lnTo>
                  <a:lnTo>
                    <a:pt x="504" y="510"/>
                  </a:lnTo>
                  <a:lnTo>
                    <a:pt x="510" y="510"/>
                  </a:lnTo>
                  <a:lnTo>
                    <a:pt x="510" y="504"/>
                  </a:lnTo>
                  <a:lnTo>
                    <a:pt x="516" y="504"/>
                  </a:lnTo>
                  <a:lnTo>
                    <a:pt x="516" y="498"/>
                  </a:lnTo>
                  <a:lnTo>
                    <a:pt x="516" y="492"/>
                  </a:lnTo>
                  <a:lnTo>
                    <a:pt x="522" y="492"/>
                  </a:lnTo>
                  <a:lnTo>
                    <a:pt x="522" y="486"/>
                  </a:lnTo>
                  <a:lnTo>
                    <a:pt x="528" y="486"/>
                  </a:lnTo>
                  <a:lnTo>
                    <a:pt x="528" y="480"/>
                  </a:lnTo>
                  <a:lnTo>
                    <a:pt x="528" y="474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8"/>
                  </a:lnTo>
                  <a:lnTo>
                    <a:pt x="540" y="462"/>
                  </a:lnTo>
                  <a:lnTo>
                    <a:pt x="546" y="462"/>
                  </a:lnTo>
                  <a:lnTo>
                    <a:pt x="546" y="456"/>
                  </a:lnTo>
                  <a:lnTo>
                    <a:pt x="546" y="450"/>
                  </a:lnTo>
                  <a:lnTo>
                    <a:pt x="552" y="450"/>
                  </a:lnTo>
                  <a:lnTo>
                    <a:pt x="552" y="444"/>
                  </a:lnTo>
                  <a:lnTo>
                    <a:pt x="558" y="444"/>
                  </a:lnTo>
                  <a:lnTo>
                    <a:pt x="558" y="438"/>
                  </a:lnTo>
                  <a:lnTo>
                    <a:pt x="558" y="432"/>
                  </a:lnTo>
                  <a:lnTo>
                    <a:pt x="564" y="432"/>
                  </a:lnTo>
                  <a:lnTo>
                    <a:pt x="564" y="426"/>
                  </a:lnTo>
                  <a:lnTo>
                    <a:pt x="570" y="426"/>
                  </a:lnTo>
                  <a:lnTo>
                    <a:pt x="570" y="420"/>
                  </a:lnTo>
                  <a:lnTo>
                    <a:pt x="570" y="414"/>
                  </a:lnTo>
                  <a:lnTo>
                    <a:pt x="576" y="414"/>
                  </a:lnTo>
                  <a:lnTo>
                    <a:pt x="576" y="408"/>
                  </a:lnTo>
                  <a:lnTo>
                    <a:pt x="582" y="408"/>
                  </a:lnTo>
                  <a:lnTo>
                    <a:pt x="582" y="402"/>
                  </a:lnTo>
                  <a:lnTo>
                    <a:pt x="588" y="402"/>
                  </a:lnTo>
                  <a:lnTo>
                    <a:pt x="588" y="396"/>
                  </a:lnTo>
                  <a:lnTo>
                    <a:pt x="588" y="390"/>
                  </a:lnTo>
                  <a:lnTo>
                    <a:pt x="594" y="390"/>
                  </a:lnTo>
                  <a:lnTo>
                    <a:pt x="594" y="384"/>
                  </a:lnTo>
                  <a:lnTo>
                    <a:pt x="600" y="384"/>
                  </a:lnTo>
                  <a:lnTo>
                    <a:pt x="600" y="378"/>
                  </a:lnTo>
                  <a:lnTo>
                    <a:pt x="600" y="372"/>
                  </a:lnTo>
                  <a:lnTo>
                    <a:pt x="606" y="372"/>
                  </a:lnTo>
                  <a:lnTo>
                    <a:pt x="606" y="366"/>
                  </a:lnTo>
                  <a:lnTo>
                    <a:pt x="612" y="366"/>
                  </a:lnTo>
                  <a:lnTo>
                    <a:pt x="612" y="360"/>
                  </a:lnTo>
                  <a:lnTo>
                    <a:pt x="618" y="360"/>
                  </a:lnTo>
                  <a:lnTo>
                    <a:pt x="618" y="354"/>
                  </a:lnTo>
                  <a:lnTo>
                    <a:pt x="618" y="348"/>
                  </a:lnTo>
                  <a:lnTo>
                    <a:pt x="624" y="348"/>
                  </a:lnTo>
                  <a:lnTo>
                    <a:pt x="624" y="342"/>
                  </a:lnTo>
                  <a:lnTo>
                    <a:pt x="630" y="342"/>
                  </a:lnTo>
                  <a:lnTo>
                    <a:pt x="630" y="336"/>
                  </a:lnTo>
                  <a:lnTo>
                    <a:pt x="630" y="330"/>
                  </a:lnTo>
                  <a:lnTo>
                    <a:pt x="636" y="330"/>
                  </a:lnTo>
                  <a:lnTo>
                    <a:pt x="636" y="324"/>
                  </a:lnTo>
                  <a:lnTo>
                    <a:pt x="642" y="324"/>
                  </a:lnTo>
                  <a:lnTo>
                    <a:pt x="642" y="318"/>
                  </a:lnTo>
                  <a:lnTo>
                    <a:pt x="642" y="312"/>
                  </a:lnTo>
                  <a:lnTo>
                    <a:pt x="648" y="312"/>
                  </a:lnTo>
                  <a:lnTo>
                    <a:pt x="648" y="306"/>
                  </a:lnTo>
                  <a:lnTo>
                    <a:pt x="654" y="306"/>
                  </a:lnTo>
                  <a:lnTo>
                    <a:pt x="654" y="300"/>
                  </a:lnTo>
                  <a:lnTo>
                    <a:pt x="660" y="300"/>
                  </a:lnTo>
                  <a:lnTo>
                    <a:pt x="660" y="294"/>
                  </a:lnTo>
                  <a:lnTo>
                    <a:pt x="660" y="288"/>
                  </a:lnTo>
                  <a:lnTo>
                    <a:pt x="666" y="288"/>
                  </a:lnTo>
                  <a:lnTo>
                    <a:pt x="666" y="282"/>
                  </a:lnTo>
                  <a:lnTo>
                    <a:pt x="672" y="282"/>
                  </a:lnTo>
                  <a:lnTo>
                    <a:pt x="672" y="276"/>
                  </a:lnTo>
                  <a:lnTo>
                    <a:pt x="672" y="270"/>
                  </a:lnTo>
                  <a:lnTo>
                    <a:pt x="678" y="270"/>
                  </a:lnTo>
                  <a:lnTo>
                    <a:pt x="678" y="264"/>
                  </a:lnTo>
                  <a:lnTo>
                    <a:pt x="684" y="264"/>
                  </a:lnTo>
                  <a:lnTo>
                    <a:pt x="684" y="258"/>
                  </a:lnTo>
                  <a:lnTo>
                    <a:pt x="690" y="252"/>
                  </a:lnTo>
                  <a:lnTo>
                    <a:pt x="690" y="246"/>
                  </a:lnTo>
                  <a:lnTo>
                    <a:pt x="696" y="246"/>
                  </a:lnTo>
                  <a:lnTo>
                    <a:pt x="696" y="240"/>
                  </a:lnTo>
                  <a:lnTo>
                    <a:pt x="702" y="240"/>
                  </a:lnTo>
                  <a:lnTo>
                    <a:pt x="702" y="234"/>
                  </a:lnTo>
                  <a:lnTo>
                    <a:pt x="702" y="228"/>
                  </a:lnTo>
                  <a:lnTo>
                    <a:pt x="708" y="228"/>
                  </a:lnTo>
                  <a:lnTo>
                    <a:pt x="708" y="222"/>
                  </a:lnTo>
                  <a:lnTo>
                    <a:pt x="714" y="222"/>
                  </a:lnTo>
                  <a:lnTo>
                    <a:pt x="714" y="216"/>
                  </a:lnTo>
                  <a:lnTo>
                    <a:pt x="714" y="210"/>
                  </a:lnTo>
                  <a:lnTo>
                    <a:pt x="720" y="210"/>
                  </a:lnTo>
                  <a:lnTo>
                    <a:pt x="720" y="204"/>
                  </a:lnTo>
                  <a:lnTo>
                    <a:pt x="726" y="204"/>
                  </a:lnTo>
                  <a:lnTo>
                    <a:pt x="726" y="198"/>
                  </a:lnTo>
                  <a:lnTo>
                    <a:pt x="732" y="198"/>
                  </a:lnTo>
                  <a:lnTo>
                    <a:pt x="732" y="192"/>
                  </a:lnTo>
                  <a:lnTo>
                    <a:pt x="732" y="186"/>
                  </a:lnTo>
                  <a:lnTo>
                    <a:pt x="738" y="186"/>
                  </a:lnTo>
                  <a:lnTo>
                    <a:pt x="738" y="180"/>
                  </a:lnTo>
                  <a:lnTo>
                    <a:pt x="744" y="180"/>
                  </a:lnTo>
                  <a:lnTo>
                    <a:pt x="744" y="174"/>
                  </a:lnTo>
                  <a:lnTo>
                    <a:pt x="744" y="168"/>
                  </a:lnTo>
                  <a:lnTo>
                    <a:pt x="750" y="168"/>
                  </a:lnTo>
                  <a:lnTo>
                    <a:pt x="750" y="162"/>
                  </a:lnTo>
                  <a:lnTo>
                    <a:pt x="756" y="162"/>
                  </a:lnTo>
                  <a:lnTo>
                    <a:pt x="756" y="156"/>
                  </a:lnTo>
                  <a:lnTo>
                    <a:pt x="762" y="150"/>
                  </a:lnTo>
                  <a:lnTo>
                    <a:pt x="762" y="144"/>
                  </a:lnTo>
                  <a:lnTo>
                    <a:pt x="768" y="144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74" y="132"/>
                  </a:lnTo>
                  <a:lnTo>
                    <a:pt x="774" y="126"/>
                  </a:lnTo>
                  <a:lnTo>
                    <a:pt x="780" y="126"/>
                  </a:lnTo>
                  <a:lnTo>
                    <a:pt x="780" y="120"/>
                  </a:lnTo>
                  <a:lnTo>
                    <a:pt x="786" y="120"/>
                  </a:lnTo>
                  <a:lnTo>
                    <a:pt x="786" y="114"/>
                  </a:lnTo>
                  <a:lnTo>
                    <a:pt x="786" y="108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98" y="102"/>
                  </a:lnTo>
                  <a:lnTo>
                    <a:pt x="798" y="96"/>
                  </a:lnTo>
                  <a:lnTo>
                    <a:pt x="804" y="90"/>
                  </a:lnTo>
                  <a:lnTo>
                    <a:pt x="804" y="84"/>
                  </a:lnTo>
                  <a:lnTo>
                    <a:pt x="810" y="84"/>
                  </a:lnTo>
                  <a:lnTo>
                    <a:pt x="810" y="78"/>
                  </a:lnTo>
                  <a:lnTo>
                    <a:pt x="816" y="78"/>
                  </a:lnTo>
                  <a:lnTo>
                    <a:pt x="816" y="72"/>
                  </a:lnTo>
                  <a:lnTo>
                    <a:pt x="816" y="66"/>
                  </a:lnTo>
                  <a:lnTo>
                    <a:pt x="822" y="66"/>
                  </a:lnTo>
                  <a:lnTo>
                    <a:pt x="822" y="60"/>
                  </a:lnTo>
                  <a:lnTo>
                    <a:pt x="828" y="60"/>
                  </a:lnTo>
                  <a:lnTo>
                    <a:pt x="828" y="54"/>
                  </a:lnTo>
                  <a:lnTo>
                    <a:pt x="828" y="48"/>
                  </a:lnTo>
                  <a:lnTo>
                    <a:pt x="834" y="48"/>
                  </a:lnTo>
                  <a:lnTo>
                    <a:pt x="834" y="42"/>
                  </a:lnTo>
                  <a:lnTo>
                    <a:pt x="840" y="42"/>
                  </a:lnTo>
                  <a:lnTo>
                    <a:pt x="840" y="36"/>
                  </a:lnTo>
                  <a:lnTo>
                    <a:pt x="846" y="36"/>
                  </a:lnTo>
                  <a:lnTo>
                    <a:pt x="846" y="30"/>
                  </a:lnTo>
                  <a:lnTo>
                    <a:pt x="846" y="24"/>
                  </a:lnTo>
                  <a:lnTo>
                    <a:pt x="852" y="24"/>
                  </a:lnTo>
                  <a:lnTo>
                    <a:pt x="852" y="18"/>
                  </a:lnTo>
                  <a:lnTo>
                    <a:pt x="858" y="18"/>
                  </a:lnTo>
                  <a:lnTo>
                    <a:pt x="858" y="12"/>
                  </a:lnTo>
                  <a:lnTo>
                    <a:pt x="858" y="6"/>
                  </a:lnTo>
                  <a:lnTo>
                    <a:pt x="864" y="6"/>
                  </a:lnTo>
                  <a:lnTo>
                    <a:pt x="864" y="0"/>
                  </a:ln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Text Box 276"/>
            <p:cNvSpPr txBox="1"/>
            <p:nvPr/>
          </p:nvSpPr>
          <p:spPr>
            <a:xfrm>
              <a:off x="9893520" y="1010688"/>
              <a:ext cx="770180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y</a:t>
              </a:r>
              <a:r>
                <a:rPr lang="en-US" altLang="zh-CN" sz="2800" b="1" baseline="-250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zh-CN" sz="2800" b="0" dirty="0">
                  <a:latin typeface="Times New Roman" panose="02020603050405020304" pitchFamily="18" charset="0"/>
                </a:rPr>
                <a:t> </a:t>
              </a:r>
              <a:r>
                <a:rPr lang="zh-CN" altLang="en-US" sz="2800" b="0" dirty="0">
                  <a:latin typeface="Times New Roman" panose="02020603050405020304" pitchFamily="18" charset="0"/>
                </a:rPr>
                <a:t>　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647380" y="875750"/>
            <a:ext cx="1453020" cy="3317878"/>
            <a:chOff x="9647380" y="875750"/>
            <a:chExt cx="1453020" cy="3317878"/>
          </a:xfrm>
        </p:grpSpPr>
        <p:sp>
          <p:nvSpPr>
            <p:cNvPr id="47" name="Freeform 242"/>
            <p:cNvSpPr/>
            <p:nvPr/>
          </p:nvSpPr>
          <p:spPr>
            <a:xfrm>
              <a:off x="9647380" y="1405975"/>
              <a:ext cx="1106836" cy="2787653"/>
            </a:xfrm>
            <a:custGeom>
              <a:avLst/>
              <a:gdLst>
                <a:gd name="txL" fmla="*/ 0 w 726"/>
                <a:gd name="txT" fmla="*/ 0 h 1032"/>
                <a:gd name="txR" fmla="*/ 726 w 726"/>
                <a:gd name="txB" fmla="*/ 1032 h 1032"/>
              </a:gdLst>
              <a:ahLst/>
              <a:cxnLst>
                <a:cxn ang="0">
                  <a:pos x="12" y="962"/>
                </a:cxn>
                <a:cxn ang="0">
                  <a:pos x="24" y="945"/>
                </a:cxn>
                <a:cxn ang="0">
                  <a:pos x="33" y="928"/>
                </a:cxn>
                <a:cxn ang="0">
                  <a:pos x="45" y="911"/>
                </a:cxn>
                <a:cxn ang="0">
                  <a:pos x="57" y="894"/>
                </a:cxn>
                <a:cxn ang="0">
                  <a:pos x="69" y="877"/>
                </a:cxn>
                <a:cxn ang="0">
                  <a:pos x="78" y="860"/>
                </a:cxn>
                <a:cxn ang="0">
                  <a:pos x="90" y="843"/>
                </a:cxn>
                <a:cxn ang="0">
                  <a:pos x="108" y="826"/>
                </a:cxn>
                <a:cxn ang="0">
                  <a:pos x="120" y="809"/>
                </a:cxn>
                <a:cxn ang="0">
                  <a:pos x="129" y="792"/>
                </a:cxn>
                <a:cxn ang="0">
                  <a:pos x="141" y="775"/>
                </a:cxn>
                <a:cxn ang="0">
                  <a:pos x="153" y="758"/>
                </a:cxn>
                <a:cxn ang="0">
                  <a:pos x="165" y="741"/>
                </a:cxn>
                <a:cxn ang="0">
                  <a:pos x="175" y="724"/>
                </a:cxn>
                <a:cxn ang="0">
                  <a:pos x="186" y="707"/>
                </a:cxn>
                <a:cxn ang="0">
                  <a:pos x="198" y="690"/>
                </a:cxn>
                <a:cxn ang="0">
                  <a:pos x="216" y="673"/>
                </a:cxn>
                <a:cxn ang="0">
                  <a:pos x="226" y="657"/>
                </a:cxn>
                <a:cxn ang="0">
                  <a:pos x="237" y="639"/>
                </a:cxn>
                <a:cxn ang="0">
                  <a:pos x="249" y="622"/>
                </a:cxn>
                <a:cxn ang="0">
                  <a:pos x="261" y="606"/>
                </a:cxn>
                <a:cxn ang="0">
                  <a:pos x="272" y="582"/>
                </a:cxn>
                <a:cxn ang="0">
                  <a:pos x="282" y="566"/>
                </a:cxn>
                <a:cxn ang="0">
                  <a:pos x="294" y="549"/>
                </a:cxn>
                <a:cxn ang="0">
                  <a:pos x="312" y="537"/>
                </a:cxn>
                <a:cxn ang="0">
                  <a:pos x="323" y="521"/>
                </a:cxn>
                <a:cxn ang="0">
                  <a:pos x="333" y="504"/>
                </a:cxn>
                <a:cxn ang="0">
                  <a:pos x="345" y="486"/>
                </a:cxn>
                <a:cxn ang="0">
                  <a:pos x="357" y="470"/>
                </a:cxn>
                <a:cxn ang="0">
                  <a:pos x="368" y="453"/>
                </a:cxn>
                <a:cxn ang="0">
                  <a:pos x="379" y="435"/>
                </a:cxn>
                <a:cxn ang="0">
                  <a:pos x="390" y="419"/>
                </a:cxn>
                <a:cxn ang="0">
                  <a:pos x="402" y="402"/>
                </a:cxn>
                <a:cxn ang="0">
                  <a:pos x="414" y="384"/>
                </a:cxn>
                <a:cxn ang="0">
                  <a:pos x="424" y="368"/>
                </a:cxn>
                <a:cxn ang="0">
                  <a:pos x="435" y="351"/>
                </a:cxn>
                <a:cxn ang="0">
                  <a:pos x="453" y="333"/>
                </a:cxn>
                <a:cxn ang="0">
                  <a:pos x="465" y="317"/>
                </a:cxn>
                <a:cxn ang="0">
                  <a:pos x="475" y="300"/>
                </a:cxn>
                <a:cxn ang="0">
                  <a:pos x="486" y="282"/>
                </a:cxn>
                <a:cxn ang="0">
                  <a:pos x="498" y="267"/>
                </a:cxn>
                <a:cxn ang="0">
                  <a:pos x="510" y="249"/>
                </a:cxn>
                <a:cxn ang="0">
                  <a:pos x="526" y="231"/>
                </a:cxn>
                <a:cxn ang="0">
                  <a:pos x="537" y="216"/>
                </a:cxn>
                <a:cxn ang="0">
                  <a:pos x="549" y="198"/>
                </a:cxn>
                <a:cxn ang="0">
                  <a:pos x="561" y="180"/>
                </a:cxn>
                <a:cxn ang="0">
                  <a:pos x="572" y="165"/>
                </a:cxn>
                <a:cxn ang="0">
                  <a:pos x="583" y="147"/>
                </a:cxn>
                <a:cxn ang="0">
                  <a:pos x="594" y="129"/>
                </a:cxn>
                <a:cxn ang="0">
                  <a:pos x="606" y="114"/>
                </a:cxn>
                <a:cxn ang="0">
                  <a:pos x="617" y="96"/>
                </a:cxn>
                <a:cxn ang="0">
                  <a:pos x="634" y="78"/>
                </a:cxn>
                <a:cxn ang="0">
                  <a:pos x="645" y="63"/>
                </a:cxn>
                <a:cxn ang="0">
                  <a:pos x="657" y="45"/>
                </a:cxn>
                <a:cxn ang="0">
                  <a:pos x="668" y="27"/>
                </a:cxn>
                <a:cxn ang="0">
                  <a:pos x="679" y="12"/>
                </a:cxn>
              </a:cxnLst>
              <a:rect l="txL" t="txT" r="txR" b="txB"/>
              <a:pathLst>
                <a:path w="726" h="1032">
                  <a:moveTo>
                    <a:pt x="0" y="1032"/>
                  </a:moveTo>
                  <a:lnTo>
                    <a:pt x="0" y="1026"/>
                  </a:lnTo>
                  <a:lnTo>
                    <a:pt x="6" y="1026"/>
                  </a:lnTo>
                  <a:lnTo>
                    <a:pt x="6" y="1020"/>
                  </a:lnTo>
                  <a:lnTo>
                    <a:pt x="12" y="1020"/>
                  </a:lnTo>
                  <a:lnTo>
                    <a:pt x="12" y="1014"/>
                  </a:lnTo>
                  <a:lnTo>
                    <a:pt x="12" y="1008"/>
                  </a:lnTo>
                  <a:lnTo>
                    <a:pt x="18" y="1008"/>
                  </a:lnTo>
                  <a:lnTo>
                    <a:pt x="18" y="1002"/>
                  </a:lnTo>
                  <a:lnTo>
                    <a:pt x="24" y="1002"/>
                  </a:lnTo>
                  <a:lnTo>
                    <a:pt x="24" y="996"/>
                  </a:lnTo>
                  <a:lnTo>
                    <a:pt x="30" y="996"/>
                  </a:lnTo>
                  <a:lnTo>
                    <a:pt x="30" y="990"/>
                  </a:lnTo>
                  <a:lnTo>
                    <a:pt x="30" y="984"/>
                  </a:lnTo>
                  <a:lnTo>
                    <a:pt x="36" y="984"/>
                  </a:lnTo>
                  <a:lnTo>
                    <a:pt x="36" y="978"/>
                  </a:lnTo>
                  <a:lnTo>
                    <a:pt x="42" y="978"/>
                  </a:lnTo>
                  <a:lnTo>
                    <a:pt x="42" y="972"/>
                  </a:lnTo>
                  <a:lnTo>
                    <a:pt x="42" y="966"/>
                  </a:lnTo>
                  <a:lnTo>
                    <a:pt x="48" y="966"/>
                  </a:lnTo>
                  <a:lnTo>
                    <a:pt x="48" y="960"/>
                  </a:lnTo>
                  <a:lnTo>
                    <a:pt x="54" y="960"/>
                  </a:lnTo>
                  <a:lnTo>
                    <a:pt x="54" y="954"/>
                  </a:lnTo>
                  <a:lnTo>
                    <a:pt x="54" y="948"/>
                  </a:lnTo>
                  <a:lnTo>
                    <a:pt x="60" y="948"/>
                  </a:lnTo>
                  <a:lnTo>
                    <a:pt x="60" y="942"/>
                  </a:lnTo>
                  <a:lnTo>
                    <a:pt x="66" y="942"/>
                  </a:lnTo>
                  <a:lnTo>
                    <a:pt x="66" y="936"/>
                  </a:lnTo>
                  <a:lnTo>
                    <a:pt x="72" y="936"/>
                  </a:lnTo>
                  <a:lnTo>
                    <a:pt x="72" y="930"/>
                  </a:lnTo>
                  <a:lnTo>
                    <a:pt x="72" y="924"/>
                  </a:lnTo>
                  <a:lnTo>
                    <a:pt x="78" y="924"/>
                  </a:lnTo>
                  <a:lnTo>
                    <a:pt x="78" y="918"/>
                  </a:lnTo>
                  <a:lnTo>
                    <a:pt x="84" y="918"/>
                  </a:lnTo>
                  <a:lnTo>
                    <a:pt x="84" y="912"/>
                  </a:lnTo>
                  <a:lnTo>
                    <a:pt x="84" y="906"/>
                  </a:lnTo>
                  <a:lnTo>
                    <a:pt x="90" y="90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894"/>
                  </a:lnTo>
                  <a:lnTo>
                    <a:pt x="102" y="888"/>
                  </a:lnTo>
                  <a:lnTo>
                    <a:pt x="102" y="882"/>
                  </a:lnTo>
                  <a:lnTo>
                    <a:pt x="108" y="882"/>
                  </a:lnTo>
                  <a:lnTo>
                    <a:pt x="108" y="876"/>
                  </a:lnTo>
                  <a:lnTo>
                    <a:pt x="114" y="876"/>
                  </a:lnTo>
                  <a:lnTo>
                    <a:pt x="114" y="870"/>
                  </a:lnTo>
                  <a:lnTo>
                    <a:pt x="114" y="864"/>
                  </a:lnTo>
                  <a:lnTo>
                    <a:pt x="120" y="864"/>
                  </a:lnTo>
                  <a:lnTo>
                    <a:pt x="120" y="858"/>
                  </a:lnTo>
                  <a:lnTo>
                    <a:pt x="126" y="858"/>
                  </a:lnTo>
                  <a:lnTo>
                    <a:pt x="126" y="852"/>
                  </a:lnTo>
                  <a:lnTo>
                    <a:pt x="126" y="846"/>
                  </a:lnTo>
                  <a:lnTo>
                    <a:pt x="132" y="846"/>
                  </a:lnTo>
                  <a:lnTo>
                    <a:pt x="132" y="840"/>
                  </a:lnTo>
                  <a:lnTo>
                    <a:pt x="138" y="840"/>
                  </a:lnTo>
                  <a:lnTo>
                    <a:pt x="138" y="834"/>
                  </a:lnTo>
                  <a:lnTo>
                    <a:pt x="144" y="834"/>
                  </a:lnTo>
                  <a:lnTo>
                    <a:pt x="144" y="828"/>
                  </a:lnTo>
                  <a:lnTo>
                    <a:pt x="144" y="822"/>
                  </a:lnTo>
                  <a:lnTo>
                    <a:pt x="150" y="822"/>
                  </a:lnTo>
                  <a:lnTo>
                    <a:pt x="150" y="816"/>
                  </a:lnTo>
                  <a:lnTo>
                    <a:pt x="156" y="816"/>
                  </a:lnTo>
                  <a:lnTo>
                    <a:pt x="156" y="810"/>
                  </a:lnTo>
                  <a:lnTo>
                    <a:pt x="156" y="804"/>
                  </a:lnTo>
                  <a:lnTo>
                    <a:pt x="162" y="804"/>
                  </a:lnTo>
                  <a:lnTo>
                    <a:pt x="162" y="798"/>
                  </a:lnTo>
                  <a:lnTo>
                    <a:pt x="168" y="798"/>
                  </a:lnTo>
                  <a:lnTo>
                    <a:pt x="168" y="792"/>
                  </a:lnTo>
                  <a:lnTo>
                    <a:pt x="168" y="786"/>
                  </a:lnTo>
                  <a:lnTo>
                    <a:pt x="174" y="786"/>
                  </a:lnTo>
                  <a:lnTo>
                    <a:pt x="174" y="780"/>
                  </a:lnTo>
                  <a:lnTo>
                    <a:pt x="180" y="780"/>
                  </a:lnTo>
                  <a:lnTo>
                    <a:pt x="180" y="774"/>
                  </a:lnTo>
                  <a:lnTo>
                    <a:pt x="186" y="774"/>
                  </a:lnTo>
                  <a:lnTo>
                    <a:pt x="186" y="768"/>
                  </a:lnTo>
                  <a:lnTo>
                    <a:pt x="186" y="762"/>
                  </a:lnTo>
                  <a:lnTo>
                    <a:pt x="192" y="762"/>
                  </a:lnTo>
                  <a:lnTo>
                    <a:pt x="192" y="756"/>
                  </a:lnTo>
                  <a:lnTo>
                    <a:pt x="198" y="756"/>
                  </a:lnTo>
                  <a:lnTo>
                    <a:pt x="198" y="750"/>
                  </a:lnTo>
                  <a:lnTo>
                    <a:pt x="198" y="744"/>
                  </a:lnTo>
                  <a:lnTo>
                    <a:pt x="204" y="744"/>
                  </a:lnTo>
                  <a:lnTo>
                    <a:pt x="204" y="738"/>
                  </a:lnTo>
                  <a:lnTo>
                    <a:pt x="210" y="738"/>
                  </a:lnTo>
                  <a:lnTo>
                    <a:pt x="210" y="732"/>
                  </a:lnTo>
                  <a:lnTo>
                    <a:pt x="216" y="726"/>
                  </a:lnTo>
                  <a:lnTo>
                    <a:pt x="216" y="720"/>
                  </a:lnTo>
                  <a:lnTo>
                    <a:pt x="222" y="720"/>
                  </a:lnTo>
                  <a:lnTo>
                    <a:pt x="222" y="714"/>
                  </a:lnTo>
                  <a:lnTo>
                    <a:pt x="228" y="714"/>
                  </a:lnTo>
                  <a:lnTo>
                    <a:pt x="228" y="708"/>
                  </a:lnTo>
                  <a:lnTo>
                    <a:pt x="228" y="702"/>
                  </a:lnTo>
                  <a:lnTo>
                    <a:pt x="234" y="702"/>
                  </a:lnTo>
                  <a:lnTo>
                    <a:pt x="234" y="696"/>
                  </a:lnTo>
                  <a:lnTo>
                    <a:pt x="240" y="696"/>
                  </a:lnTo>
                  <a:lnTo>
                    <a:pt x="240" y="690"/>
                  </a:lnTo>
                  <a:lnTo>
                    <a:pt x="240" y="684"/>
                  </a:lnTo>
                  <a:lnTo>
                    <a:pt x="246" y="684"/>
                  </a:lnTo>
                  <a:lnTo>
                    <a:pt x="246" y="678"/>
                  </a:lnTo>
                  <a:lnTo>
                    <a:pt x="252" y="678"/>
                  </a:lnTo>
                  <a:lnTo>
                    <a:pt x="252" y="672"/>
                  </a:lnTo>
                  <a:lnTo>
                    <a:pt x="258" y="672"/>
                  </a:lnTo>
                  <a:lnTo>
                    <a:pt x="258" y="666"/>
                  </a:lnTo>
                  <a:lnTo>
                    <a:pt x="258" y="660"/>
                  </a:lnTo>
                  <a:lnTo>
                    <a:pt x="264" y="660"/>
                  </a:lnTo>
                  <a:lnTo>
                    <a:pt x="264" y="654"/>
                  </a:lnTo>
                  <a:lnTo>
                    <a:pt x="270" y="654"/>
                  </a:lnTo>
                  <a:lnTo>
                    <a:pt x="270" y="648"/>
                  </a:lnTo>
                  <a:lnTo>
                    <a:pt x="270" y="642"/>
                  </a:lnTo>
                  <a:lnTo>
                    <a:pt x="276" y="642"/>
                  </a:lnTo>
                  <a:lnTo>
                    <a:pt x="276" y="636"/>
                  </a:lnTo>
                  <a:lnTo>
                    <a:pt x="282" y="636"/>
                  </a:lnTo>
                  <a:lnTo>
                    <a:pt x="282" y="630"/>
                  </a:lnTo>
                  <a:lnTo>
                    <a:pt x="288" y="624"/>
                  </a:lnTo>
                  <a:lnTo>
                    <a:pt x="288" y="618"/>
                  </a:lnTo>
                  <a:lnTo>
                    <a:pt x="294" y="618"/>
                  </a:lnTo>
                  <a:lnTo>
                    <a:pt x="294" y="612"/>
                  </a:lnTo>
                  <a:lnTo>
                    <a:pt x="300" y="612"/>
                  </a:lnTo>
                  <a:lnTo>
                    <a:pt x="300" y="606"/>
                  </a:lnTo>
                  <a:lnTo>
                    <a:pt x="300" y="600"/>
                  </a:lnTo>
                  <a:lnTo>
                    <a:pt x="306" y="600"/>
                  </a:lnTo>
                  <a:lnTo>
                    <a:pt x="306" y="594"/>
                  </a:lnTo>
                  <a:lnTo>
                    <a:pt x="312" y="594"/>
                  </a:lnTo>
                  <a:lnTo>
                    <a:pt x="312" y="588"/>
                  </a:lnTo>
                  <a:lnTo>
                    <a:pt x="312" y="582"/>
                  </a:lnTo>
                  <a:lnTo>
                    <a:pt x="318" y="582"/>
                  </a:lnTo>
                  <a:lnTo>
                    <a:pt x="318" y="576"/>
                  </a:lnTo>
                  <a:lnTo>
                    <a:pt x="324" y="576"/>
                  </a:lnTo>
                  <a:lnTo>
                    <a:pt x="324" y="570"/>
                  </a:lnTo>
                  <a:lnTo>
                    <a:pt x="330" y="570"/>
                  </a:lnTo>
                  <a:lnTo>
                    <a:pt x="330" y="564"/>
                  </a:lnTo>
                  <a:lnTo>
                    <a:pt x="330" y="558"/>
                  </a:lnTo>
                  <a:lnTo>
                    <a:pt x="336" y="558"/>
                  </a:lnTo>
                  <a:lnTo>
                    <a:pt x="336" y="552"/>
                  </a:lnTo>
                  <a:lnTo>
                    <a:pt x="342" y="552"/>
                  </a:lnTo>
                  <a:lnTo>
                    <a:pt x="342" y="546"/>
                  </a:lnTo>
                  <a:lnTo>
                    <a:pt x="342" y="540"/>
                  </a:lnTo>
                  <a:lnTo>
                    <a:pt x="348" y="540"/>
                  </a:lnTo>
                  <a:lnTo>
                    <a:pt x="348" y="534"/>
                  </a:lnTo>
                  <a:lnTo>
                    <a:pt x="354" y="534"/>
                  </a:lnTo>
                  <a:lnTo>
                    <a:pt x="354" y="528"/>
                  </a:lnTo>
                  <a:lnTo>
                    <a:pt x="354" y="522"/>
                  </a:lnTo>
                  <a:lnTo>
                    <a:pt x="360" y="522"/>
                  </a:lnTo>
                  <a:lnTo>
                    <a:pt x="360" y="516"/>
                  </a:lnTo>
                  <a:lnTo>
                    <a:pt x="366" y="516"/>
                  </a:lnTo>
                  <a:lnTo>
                    <a:pt x="366" y="510"/>
                  </a:lnTo>
                  <a:lnTo>
                    <a:pt x="372" y="510"/>
                  </a:lnTo>
                  <a:lnTo>
                    <a:pt x="372" y="504"/>
                  </a:lnTo>
                  <a:lnTo>
                    <a:pt x="372" y="498"/>
                  </a:lnTo>
                  <a:lnTo>
                    <a:pt x="378" y="498"/>
                  </a:lnTo>
                  <a:lnTo>
                    <a:pt x="378" y="492"/>
                  </a:lnTo>
                  <a:lnTo>
                    <a:pt x="384" y="492"/>
                  </a:lnTo>
                  <a:lnTo>
                    <a:pt x="384" y="486"/>
                  </a:lnTo>
                  <a:lnTo>
                    <a:pt x="384" y="480"/>
                  </a:lnTo>
                  <a:lnTo>
                    <a:pt x="390" y="480"/>
                  </a:lnTo>
                  <a:lnTo>
                    <a:pt x="390" y="474"/>
                  </a:lnTo>
                  <a:lnTo>
                    <a:pt x="396" y="474"/>
                  </a:lnTo>
                  <a:lnTo>
                    <a:pt x="396" y="468"/>
                  </a:lnTo>
                  <a:lnTo>
                    <a:pt x="402" y="468"/>
                  </a:lnTo>
                  <a:lnTo>
                    <a:pt x="402" y="462"/>
                  </a:lnTo>
                  <a:lnTo>
                    <a:pt x="402" y="456"/>
                  </a:lnTo>
                  <a:lnTo>
                    <a:pt x="408" y="456"/>
                  </a:lnTo>
                  <a:lnTo>
                    <a:pt x="408" y="450"/>
                  </a:lnTo>
                  <a:lnTo>
                    <a:pt x="414" y="450"/>
                  </a:lnTo>
                  <a:lnTo>
                    <a:pt x="414" y="444"/>
                  </a:lnTo>
                  <a:lnTo>
                    <a:pt x="414" y="438"/>
                  </a:lnTo>
                  <a:lnTo>
                    <a:pt x="420" y="438"/>
                  </a:lnTo>
                  <a:lnTo>
                    <a:pt x="420" y="432"/>
                  </a:lnTo>
                  <a:lnTo>
                    <a:pt x="426" y="432"/>
                  </a:lnTo>
                  <a:lnTo>
                    <a:pt x="426" y="426"/>
                  </a:lnTo>
                  <a:lnTo>
                    <a:pt x="426" y="420"/>
                  </a:lnTo>
                  <a:lnTo>
                    <a:pt x="432" y="420"/>
                  </a:lnTo>
                  <a:lnTo>
                    <a:pt x="432" y="414"/>
                  </a:lnTo>
                  <a:lnTo>
                    <a:pt x="438" y="414"/>
                  </a:lnTo>
                  <a:lnTo>
                    <a:pt x="438" y="408"/>
                  </a:lnTo>
                  <a:lnTo>
                    <a:pt x="444" y="408"/>
                  </a:lnTo>
                  <a:lnTo>
                    <a:pt x="444" y="402"/>
                  </a:lnTo>
                  <a:lnTo>
                    <a:pt x="444" y="396"/>
                  </a:lnTo>
                  <a:lnTo>
                    <a:pt x="450" y="396"/>
                  </a:lnTo>
                  <a:lnTo>
                    <a:pt x="450" y="390"/>
                  </a:lnTo>
                  <a:lnTo>
                    <a:pt x="456" y="390"/>
                  </a:lnTo>
                  <a:lnTo>
                    <a:pt x="456" y="384"/>
                  </a:lnTo>
                  <a:lnTo>
                    <a:pt x="456" y="378"/>
                  </a:lnTo>
                  <a:lnTo>
                    <a:pt x="462" y="378"/>
                  </a:lnTo>
                  <a:lnTo>
                    <a:pt x="462" y="372"/>
                  </a:lnTo>
                  <a:lnTo>
                    <a:pt x="468" y="372"/>
                  </a:lnTo>
                  <a:lnTo>
                    <a:pt x="468" y="366"/>
                  </a:lnTo>
                  <a:lnTo>
                    <a:pt x="474" y="360"/>
                  </a:lnTo>
                  <a:lnTo>
                    <a:pt x="474" y="354"/>
                  </a:lnTo>
                  <a:lnTo>
                    <a:pt x="480" y="354"/>
                  </a:lnTo>
                  <a:lnTo>
                    <a:pt x="480" y="348"/>
                  </a:lnTo>
                  <a:lnTo>
                    <a:pt x="486" y="348"/>
                  </a:lnTo>
                  <a:lnTo>
                    <a:pt x="486" y="342"/>
                  </a:lnTo>
                  <a:lnTo>
                    <a:pt x="486" y="336"/>
                  </a:lnTo>
                  <a:lnTo>
                    <a:pt x="492" y="336"/>
                  </a:lnTo>
                  <a:lnTo>
                    <a:pt x="492" y="330"/>
                  </a:lnTo>
                  <a:lnTo>
                    <a:pt x="498" y="330"/>
                  </a:lnTo>
                  <a:lnTo>
                    <a:pt x="498" y="324"/>
                  </a:lnTo>
                  <a:lnTo>
                    <a:pt x="498" y="318"/>
                  </a:lnTo>
                  <a:lnTo>
                    <a:pt x="504" y="318"/>
                  </a:lnTo>
                  <a:lnTo>
                    <a:pt x="504" y="312"/>
                  </a:lnTo>
                  <a:lnTo>
                    <a:pt x="510" y="312"/>
                  </a:lnTo>
                  <a:lnTo>
                    <a:pt x="510" y="306"/>
                  </a:lnTo>
                  <a:lnTo>
                    <a:pt x="516" y="306"/>
                  </a:lnTo>
                  <a:lnTo>
                    <a:pt x="516" y="300"/>
                  </a:lnTo>
                  <a:lnTo>
                    <a:pt x="516" y="294"/>
                  </a:lnTo>
                  <a:lnTo>
                    <a:pt x="522" y="294"/>
                  </a:lnTo>
                  <a:lnTo>
                    <a:pt x="522" y="288"/>
                  </a:lnTo>
                  <a:lnTo>
                    <a:pt x="528" y="288"/>
                  </a:lnTo>
                  <a:lnTo>
                    <a:pt x="528" y="282"/>
                  </a:lnTo>
                  <a:lnTo>
                    <a:pt x="528" y="276"/>
                  </a:lnTo>
                  <a:lnTo>
                    <a:pt x="534" y="276"/>
                  </a:lnTo>
                  <a:lnTo>
                    <a:pt x="534" y="270"/>
                  </a:lnTo>
                  <a:lnTo>
                    <a:pt x="540" y="270"/>
                  </a:lnTo>
                  <a:lnTo>
                    <a:pt x="540" y="264"/>
                  </a:lnTo>
                  <a:lnTo>
                    <a:pt x="546" y="258"/>
                  </a:lnTo>
                  <a:lnTo>
                    <a:pt x="546" y="252"/>
                  </a:lnTo>
                  <a:lnTo>
                    <a:pt x="552" y="252"/>
                  </a:lnTo>
                  <a:lnTo>
                    <a:pt x="552" y="246"/>
                  </a:lnTo>
                  <a:lnTo>
                    <a:pt x="558" y="246"/>
                  </a:lnTo>
                  <a:lnTo>
                    <a:pt x="558" y="240"/>
                  </a:lnTo>
                  <a:lnTo>
                    <a:pt x="558" y="234"/>
                  </a:lnTo>
                  <a:lnTo>
                    <a:pt x="564" y="234"/>
                  </a:lnTo>
                  <a:lnTo>
                    <a:pt x="564" y="228"/>
                  </a:lnTo>
                  <a:lnTo>
                    <a:pt x="570" y="228"/>
                  </a:lnTo>
                  <a:lnTo>
                    <a:pt x="570" y="222"/>
                  </a:lnTo>
                  <a:lnTo>
                    <a:pt x="570" y="216"/>
                  </a:lnTo>
                  <a:lnTo>
                    <a:pt x="576" y="216"/>
                  </a:lnTo>
                  <a:lnTo>
                    <a:pt x="576" y="210"/>
                  </a:lnTo>
                  <a:lnTo>
                    <a:pt x="582" y="210"/>
                  </a:lnTo>
                  <a:lnTo>
                    <a:pt x="582" y="204"/>
                  </a:lnTo>
                  <a:lnTo>
                    <a:pt x="588" y="204"/>
                  </a:lnTo>
                  <a:lnTo>
                    <a:pt x="588" y="198"/>
                  </a:lnTo>
                  <a:lnTo>
                    <a:pt x="588" y="192"/>
                  </a:lnTo>
                  <a:lnTo>
                    <a:pt x="594" y="192"/>
                  </a:lnTo>
                  <a:lnTo>
                    <a:pt x="594" y="186"/>
                  </a:lnTo>
                  <a:lnTo>
                    <a:pt x="600" y="186"/>
                  </a:lnTo>
                  <a:lnTo>
                    <a:pt x="600" y="180"/>
                  </a:lnTo>
                  <a:lnTo>
                    <a:pt x="600" y="174"/>
                  </a:lnTo>
                  <a:lnTo>
                    <a:pt x="606" y="174"/>
                  </a:lnTo>
                  <a:lnTo>
                    <a:pt x="606" y="168"/>
                  </a:lnTo>
                  <a:lnTo>
                    <a:pt x="612" y="168"/>
                  </a:lnTo>
                  <a:lnTo>
                    <a:pt x="612" y="162"/>
                  </a:lnTo>
                  <a:lnTo>
                    <a:pt x="612" y="156"/>
                  </a:lnTo>
                  <a:lnTo>
                    <a:pt x="618" y="156"/>
                  </a:lnTo>
                  <a:lnTo>
                    <a:pt x="618" y="150"/>
                  </a:lnTo>
                  <a:lnTo>
                    <a:pt x="624" y="150"/>
                  </a:lnTo>
                  <a:lnTo>
                    <a:pt x="624" y="144"/>
                  </a:lnTo>
                  <a:lnTo>
                    <a:pt x="630" y="144"/>
                  </a:lnTo>
                  <a:lnTo>
                    <a:pt x="630" y="138"/>
                  </a:lnTo>
                  <a:lnTo>
                    <a:pt x="630" y="132"/>
                  </a:lnTo>
                  <a:lnTo>
                    <a:pt x="636" y="132"/>
                  </a:lnTo>
                  <a:lnTo>
                    <a:pt x="636" y="126"/>
                  </a:lnTo>
                  <a:lnTo>
                    <a:pt x="642" y="126"/>
                  </a:lnTo>
                  <a:lnTo>
                    <a:pt x="642" y="120"/>
                  </a:lnTo>
                  <a:lnTo>
                    <a:pt x="642" y="114"/>
                  </a:lnTo>
                  <a:lnTo>
                    <a:pt x="648" y="114"/>
                  </a:lnTo>
                  <a:lnTo>
                    <a:pt x="648" y="108"/>
                  </a:lnTo>
                  <a:lnTo>
                    <a:pt x="654" y="108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90"/>
                  </a:lnTo>
                  <a:lnTo>
                    <a:pt x="666" y="90"/>
                  </a:lnTo>
                  <a:lnTo>
                    <a:pt x="666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72" y="72"/>
                  </a:lnTo>
                  <a:lnTo>
                    <a:pt x="678" y="72"/>
                  </a:lnTo>
                  <a:lnTo>
                    <a:pt x="678" y="66"/>
                  </a:lnTo>
                  <a:lnTo>
                    <a:pt x="684" y="66"/>
                  </a:lnTo>
                  <a:lnTo>
                    <a:pt x="684" y="60"/>
                  </a:lnTo>
                  <a:lnTo>
                    <a:pt x="684" y="54"/>
                  </a:lnTo>
                  <a:lnTo>
                    <a:pt x="690" y="54"/>
                  </a:lnTo>
                  <a:lnTo>
                    <a:pt x="690" y="48"/>
                  </a:lnTo>
                  <a:lnTo>
                    <a:pt x="696" y="48"/>
                  </a:lnTo>
                  <a:lnTo>
                    <a:pt x="696" y="42"/>
                  </a:lnTo>
                  <a:lnTo>
                    <a:pt x="702" y="42"/>
                  </a:lnTo>
                  <a:lnTo>
                    <a:pt x="702" y="36"/>
                  </a:lnTo>
                  <a:lnTo>
                    <a:pt x="702" y="30"/>
                  </a:lnTo>
                  <a:lnTo>
                    <a:pt x="708" y="30"/>
                  </a:lnTo>
                  <a:lnTo>
                    <a:pt x="708" y="24"/>
                  </a:lnTo>
                  <a:lnTo>
                    <a:pt x="714" y="24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20" y="12"/>
                  </a:lnTo>
                  <a:lnTo>
                    <a:pt x="720" y="6"/>
                  </a:lnTo>
                  <a:lnTo>
                    <a:pt x="726" y="6"/>
                  </a:lnTo>
                  <a:lnTo>
                    <a:pt x="726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Text Box 277"/>
            <p:cNvSpPr txBox="1"/>
            <p:nvPr/>
          </p:nvSpPr>
          <p:spPr>
            <a:xfrm>
              <a:off x="10606532" y="875750"/>
              <a:ext cx="493868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y</a:t>
              </a:r>
              <a:r>
                <a:rPr lang="en-US" altLang="zh-CN" sz="28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800" b="0" dirty="0">
                  <a:latin typeface="Times New Roman" panose="02020603050405020304" pitchFamily="18" charset="0"/>
                </a:rPr>
                <a:t> </a:t>
              </a:r>
              <a:r>
                <a:rPr lang="zh-CN" altLang="en-US" sz="2800" b="0" dirty="0">
                  <a:latin typeface="Times New Roman" panose="02020603050405020304" pitchFamily="18" charset="0"/>
                </a:rPr>
                <a:t>　</a:t>
              </a:r>
            </a:p>
          </p:txBody>
        </p:sp>
      </p:grpSp>
      <p:sp>
        <p:nvSpPr>
          <p:cNvPr id="57" name="Text Box 278"/>
          <p:cNvSpPr txBox="1"/>
          <p:nvPr/>
        </p:nvSpPr>
        <p:spPr>
          <a:xfrm>
            <a:off x="11479932" y="2077489"/>
            <a:ext cx="49386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0" dirty="0">
                <a:latin typeface="Times New Roman" panose="02020603050405020304" pitchFamily="18" charset="0"/>
              </a:rPr>
              <a:t>　</a:t>
            </a:r>
          </a:p>
        </p:txBody>
      </p:sp>
      <p:sp>
        <p:nvSpPr>
          <p:cNvPr id="58" name="Line 303"/>
          <p:cNvSpPr/>
          <p:nvPr/>
        </p:nvSpPr>
        <p:spPr>
          <a:xfrm>
            <a:off x="7898992" y="4171403"/>
            <a:ext cx="1765856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89" name="组合 88"/>
          <p:cNvGrpSpPr/>
          <p:nvPr/>
        </p:nvGrpSpPr>
        <p:grpSpPr>
          <a:xfrm>
            <a:off x="7247267" y="1706321"/>
            <a:ext cx="4435284" cy="4585296"/>
            <a:chOff x="7233620" y="1679026"/>
            <a:chExt cx="4435284" cy="4585296"/>
          </a:xfrm>
        </p:grpSpPr>
        <p:sp>
          <p:nvSpPr>
            <p:cNvPr id="27" name="Line 151"/>
            <p:cNvSpPr/>
            <p:nvPr/>
          </p:nvSpPr>
          <p:spPr>
            <a:xfrm>
              <a:off x="7554396" y="5787480"/>
              <a:ext cx="3746092" cy="0"/>
            </a:xfrm>
            <a:prstGeom prst="line">
              <a:avLst/>
            </a:prstGeom>
            <a:ln w="38100" cap="flat" cmpd="sng">
              <a:solidFill>
                <a:schemeClr val="bg1"/>
              </a:solidFill>
              <a:prstDash val="solid"/>
              <a:headEnd type="none" w="med" len="med"/>
              <a:tailEnd type="stealth" w="med" len="med"/>
            </a:ln>
          </p:spPr>
        </p:sp>
        <p:sp>
          <p:nvSpPr>
            <p:cNvPr id="52" name="Rectangle 271"/>
            <p:cNvSpPr/>
            <p:nvPr/>
          </p:nvSpPr>
          <p:spPr>
            <a:xfrm>
              <a:off x="7625856" y="5784305"/>
              <a:ext cx="22232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4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53" name="Rectangle 272"/>
            <p:cNvSpPr/>
            <p:nvPr/>
          </p:nvSpPr>
          <p:spPr>
            <a:xfrm>
              <a:off x="11190916" y="5777955"/>
              <a:ext cx="477988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/h</a:t>
              </a:r>
              <a:endPara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" name="Rectangle 273"/>
            <p:cNvSpPr/>
            <p:nvPr/>
          </p:nvSpPr>
          <p:spPr>
            <a:xfrm>
              <a:off x="7233620" y="1679026"/>
              <a:ext cx="87340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y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元</a:t>
              </a:r>
              <a:endParaRPr lang="en-US" altLang="zh-CN" sz="2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9" name="Line 86"/>
            <p:cNvSpPr/>
            <p:nvPr/>
          </p:nvSpPr>
          <p:spPr>
            <a:xfrm flipV="1">
              <a:off x="7851872" y="1967243"/>
              <a:ext cx="45719" cy="4297079"/>
            </a:xfrm>
            <a:prstGeom prst="line">
              <a:avLst/>
            </a:prstGeom>
            <a:ln w="38100" cap="flat" cmpd="sng">
              <a:solidFill>
                <a:schemeClr val="bg1"/>
              </a:solidFill>
              <a:prstDash val="solid"/>
              <a:headEnd type="none" w="med" len="med"/>
              <a:tailEnd type="stealth" w="med" len="med"/>
            </a:ln>
          </p:spPr>
        </p:sp>
      </p:grpSp>
      <p:cxnSp>
        <p:nvCxnSpPr>
          <p:cNvPr id="62" name="直接连接符 61"/>
          <p:cNvCxnSpPr/>
          <p:nvPr/>
        </p:nvCxnSpPr>
        <p:spPr>
          <a:xfrm rot="16200000" flipH="1" flipV="1">
            <a:off x="8261705" y="5274562"/>
            <a:ext cx="990601" cy="1588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rot="16200000" flipH="1" flipV="1">
            <a:off x="8862778" y="4998228"/>
            <a:ext cx="1574612" cy="2233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7902054" y="2361063"/>
            <a:ext cx="3534770" cy="2729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3" name="矩形 72"/>
          <p:cNvSpPr/>
          <p:nvPr/>
        </p:nvSpPr>
        <p:spPr>
          <a:xfrm>
            <a:off x="1191901" y="1206774"/>
            <a:ext cx="82796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三种方案的上网费用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元与上网时间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b="1" i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之间的函数解析式</a:t>
            </a:r>
          </a:p>
          <a:p>
            <a:pPr lvl="0"/>
            <a:endParaRPr lang="zh-CN" altLang="en-US" dirty="0"/>
          </a:p>
        </p:txBody>
      </p:sp>
      <p:grpSp>
        <p:nvGrpSpPr>
          <p:cNvPr id="74" name="组合 73"/>
          <p:cNvGrpSpPr/>
          <p:nvPr/>
        </p:nvGrpSpPr>
        <p:grpSpPr>
          <a:xfrm>
            <a:off x="2461668" y="1645705"/>
            <a:ext cx="6428096" cy="1159973"/>
            <a:chOff x="2811475" y="4967786"/>
            <a:chExt cx="6428096" cy="1159973"/>
          </a:xfrm>
        </p:grpSpPr>
        <p:sp>
          <p:nvSpPr>
            <p:cNvPr id="75" name="TextBox 74"/>
            <p:cNvSpPr txBox="1"/>
            <p:nvPr/>
          </p:nvSpPr>
          <p:spPr>
            <a:xfrm>
              <a:off x="2811475" y="5322626"/>
              <a:ext cx="6428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Times New Roman" panose="02020603050405020304" pitchFamily="18" charset="0"/>
                </a:rPr>
                <a:t>y</a:t>
              </a:r>
              <a:r>
                <a:rPr lang="en-US" altLang="zh-CN" sz="2400" b="1" baseline="-25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Arial" panose="020B0604020202020204" pitchFamily="34" charset="0"/>
                </a:rPr>
                <a:t>1</a:t>
              </a:r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zh-CN" alt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6" name="组合 46"/>
            <p:cNvGrpSpPr/>
            <p:nvPr/>
          </p:nvGrpSpPr>
          <p:grpSpPr>
            <a:xfrm>
              <a:off x="3575714" y="4967786"/>
              <a:ext cx="2606722" cy="1159973"/>
              <a:chOff x="3575714" y="4967786"/>
              <a:chExt cx="2606722" cy="1159973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3575714" y="4967786"/>
                <a:ext cx="26067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30</a:t>
                </a:r>
                <a:r>
                  <a:rPr lang="zh-CN" altLang="en-US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， </a:t>
                </a:r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altLang="zh-CN" sz="2400" b="1" dirty="0" smtClean="0">
                    <a:solidFill>
                      <a:srgbClr val="FFFF00"/>
                    </a:solidFill>
                    <a:latin typeface="+mn-ea"/>
                    <a:cs typeface="Times New Roman" pitchFamily="18" charset="0"/>
                  </a:rPr>
                  <a:t>≤</a:t>
                </a:r>
                <a:r>
                  <a:rPr lang="en-US" altLang="zh-CN" sz="24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CN" sz="2400" b="1" dirty="0" smtClean="0">
                    <a:solidFill>
                      <a:srgbClr val="FFFF00"/>
                    </a:solidFill>
                    <a:latin typeface="+mn-ea"/>
                    <a:cs typeface="Times New Roman" pitchFamily="18" charset="0"/>
                  </a:rPr>
                  <a:t>≤</a:t>
                </a:r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25</a:t>
                </a:r>
                <a:r>
                  <a:rPr lang="zh-CN" altLang="en-US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；</a:t>
                </a:r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CN" altLang="en-US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577987" y="5666094"/>
                <a:ext cx="24020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altLang="zh-CN" sz="24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CN" sz="2400" b="1" dirty="0" smtClean="0">
                    <a:solidFill>
                      <a:srgbClr val="FFFF00"/>
                    </a:solidFill>
                    <a:latin typeface="+mn-ea"/>
                    <a:cs typeface="Times New Roman" pitchFamily="18" charset="0"/>
                  </a:rPr>
                  <a:t>-</a:t>
                </a:r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45</a:t>
                </a:r>
                <a:r>
                  <a:rPr lang="zh-CN" altLang="en-US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， </a:t>
                </a:r>
                <a:r>
                  <a:rPr lang="en-US" altLang="zh-CN" sz="24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 </a:t>
                </a:r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&gt;25.</a:t>
                </a:r>
                <a:endParaRPr lang="zh-CN" altLang="en-US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>
            <a:off x="1255595" y="2088110"/>
            <a:ext cx="221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方案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257873" y="3113961"/>
            <a:ext cx="221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方案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273791" y="4016992"/>
            <a:ext cx="221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方案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3" name="组合 47"/>
          <p:cNvGrpSpPr/>
          <p:nvPr/>
        </p:nvGrpSpPr>
        <p:grpSpPr>
          <a:xfrm>
            <a:off x="2478468" y="2751597"/>
            <a:ext cx="6428096" cy="1159973"/>
            <a:chOff x="2825119" y="4967786"/>
            <a:chExt cx="6428096" cy="1159973"/>
          </a:xfrm>
        </p:grpSpPr>
        <p:sp>
          <p:nvSpPr>
            <p:cNvPr id="84" name="TextBox 83"/>
            <p:cNvSpPr txBox="1"/>
            <p:nvPr/>
          </p:nvSpPr>
          <p:spPr>
            <a:xfrm>
              <a:off x="2825119" y="5308979"/>
              <a:ext cx="6428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Times New Roman" panose="02020603050405020304" pitchFamily="18" charset="0"/>
                </a:rPr>
                <a:t>y</a:t>
              </a:r>
              <a:r>
                <a:rPr lang="en-US" altLang="zh-CN" sz="2400" b="1" baseline="-25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Arial" panose="020B0604020202020204" pitchFamily="34" charset="0"/>
                </a:rPr>
                <a:t>2</a:t>
              </a:r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zh-CN" alt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5" name="组合 46"/>
            <p:cNvGrpSpPr/>
            <p:nvPr/>
          </p:nvGrpSpPr>
          <p:grpSpPr>
            <a:xfrm>
              <a:off x="3575714" y="4967786"/>
              <a:ext cx="2606722" cy="1159973"/>
              <a:chOff x="3575714" y="4967786"/>
              <a:chExt cx="2606722" cy="1159973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3575714" y="4967786"/>
                <a:ext cx="26067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50</a:t>
                </a:r>
                <a:r>
                  <a:rPr lang="zh-CN" altLang="en-US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，  </a:t>
                </a:r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altLang="zh-CN" sz="2400" b="1" dirty="0" smtClean="0">
                    <a:solidFill>
                      <a:srgbClr val="FFFF00"/>
                    </a:solidFill>
                    <a:latin typeface="+mn-ea"/>
                    <a:cs typeface="Times New Roman" pitchFamily="18" charset="0"/>
                  </a:rPr>
                  <a:t>≤</a:t>
                </a:r>
                <a:r>
                  <a:rPr lang="en-US" altLang="zh-CN" sz="24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CN" sz="2400" b="1" dirty="0" smtClean="0">
                    <a:solidFill>
                      <a:srgbClr val="FFFF00"/>
                    </a:solidFill>
                    <a:latin typeface="+mn-ea"/>
                    <a:cs typeface="Times New Roman" pitchFamily="18" charset="0"/>
                  </a:rPr>
                  <a:t>≤</a:t>
                </a:r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50</a:t>
                </a:r>
                <a:r>
                  <a:rPr lang="zh-CN" altLang="en-US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；</a:t>
                </a:r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CN" altLang="en-US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577987" y="5666094"/>
                <a:ext cx="24020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altLang="zh-CN" sz="24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CN" sz="2400" b="1" dirty="0" smtClean="0">
                    <a:solidFill>
                      <a:srgbClr val="FFFF00"/>
                    </a:solidFill>
                    <a:latin typeface="+mn-ea"/>
                    <a:cs typeface="Times New Roman" pitchFamily="18" charset="0"/>
                  </a:rPr>
                  <a:t>-</a:t>
                </a:r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100</a:t>
                </a:r>
                <a:r>
                  <a:rPr lang="zh-CN" altLang="en-US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， </a:t>
                </a:r>
                <a:r>
                  <a:rPr lang="en-US" altLang="zh-CN" sz="24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 </a:t>
                </a:r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&gt;50.</a:t>
                </a:r>
                <a:endParaRPr lang="zh-CN" altLang="en-US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3" name="椭圆形标注 92"/>
          <p:cNvSpPr/>
          <p:nvPr/>
        </p:nvSpPr>
        <p:spPr>
          <a:xfrm>
            <a:off x="1160059" y="4790365"/>
            <a:ext cx="4722125" cy="832514"/>
          </a:xfrm>
          <a:prstGeom prst="wedgeEllipseCallou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比较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4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altLang="zh-CN" sz="24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altLang="zh-CN" sz="24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的大小</a:t>
            </a:r>
            <a:endParaRPr lang="zh-CN" altLang="en-US" sz="2000" b="1" dirty="0" smtClean="0">
              <a:solidFill>
                <a:srgbClr val="FFFF00"/>
              </a:solidFill>
              <a:latin typeface="+mn-ea"/>
            </a:endParaRPr>
          </a:p>
          <a:p>
            <a:pPr algn="ctr"/>
            <a:endParaRPr lang="zh-CN" altLang="en-US" dirty="0"/>
          </a:p>
        </p:txBody>
      </p:sp>
      <p:sp>
        <p:nvSpPr>
          <p:cNvPr id="46" name="左大括号 45"/>
          <p:cNvSpPr/>
          <p:nvPr/>
        </p:nvSpPr>
        <p:spPr>
          <a:xfrm>
            <a:off x="3046345" y="1800780"/>
            <a:ext cx="229142" cy="874164"/>
          </a:xfrm>
          <a:prstGeom prst="leftBrace">
            <a:avLst>
              <a:gd name="adj1" fmla="val 42752"/>
              <a:gd name="adj2" fmla="val 5162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左大括号 48"/>
          <p:cNvSpPr/>
          <p:nvPr/>
        </p:nvSpPr>
        <p:spPr>
          <a:xfrm>
            <a:off x="3046345" y="2892620"/>
            <a:ext cx="229142" cy="874164"/>
          </a:xfrm>
          <a:prstGeom prst="leftBrace">
            <a:avLst>
              <a:gd name="adj1" fmla="val 42752"/>
              <a:gd name="adj2" fmla="val 5162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4" grpId="0"/>
      <p:bldP spid="33" grpId="0"/>
      <p:bldP spid="42" grpId="0"/>
      <p:bldP spid="5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2317</TotalTime>
  <Words>1507</Words>
  <Application>Microsoft Office PowerPoint</Application>
  <PresentationFormat>自定义</PresentationFormat>
  <Paragraphs>368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Office 主题</vt:lpstr>
      <vt:lpstr>1_Office 主题​​</vt:lpstr>
      <vt:lpstr>2_Office 主题​​</vt:lpstr>
      <vt:lpstr>19.3 课题学习 选择方案(1)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7.2.1 用坐标表示地理位置</dc:title>
  <dc:creator>Administrator</dc:creator>
  <cp:lastModifiedBy>微软用户</cp:lastModifiedBy>
  <cp:revision>404</cp:revision>
  <dcterms:created xsi:type="dcterms:W3CDTF">2020-02-25T02:15:00Z</dcterms:created>
  <dcterms:modified xsi:type="dcterms:W3CDTF">2020-03-31T14:44:56Z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