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57" r:id="rId5"/>
    <p:sldId id="266" r:id="rId6"/>
    <p:sldId id="282" r:id="rId7"/>
    <p:sldId id="281" r:id="rId8"/>
    <p:sldId id="268" r:id="rId9"/>
    <p:sldId id="285" r:id="rId10"/>
    <p:sldId id="267" r:id="rId11"/>
    <p:sldId id="280" r:id="rId12"/>
    <p:sldId id="283" r:id="rId13"/>
    <p:sldId id="289" r:id="rId14"/>
    <p:sldId id="287" r:id="rId15"/>
    <p:sldId id="291" r:id="rId16"/>
    <p:sldId id="284" r:id="rId17"/>
    <p:sldId id="290" r:id="rId18"/>
    <p:sldId id="292" r:id="rId19"/>
    <p:sldId id="293" r:id="rId20"/>
    <p:sldId id="294" r:id="rId21"/>
    <p:sldId id="278" r:id="rId22"/>
    <p:sldId id="274" r:id="rId23"/>
    <p:sldId id="29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002B3-361B-46BF-95CC-59508501C01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949A7-38A7-4479-ABBF-3B71C79E13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96617"/>
            <a:ext cx="12192000" cy="61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84" y="1700808"/>
            <a:ext cx="9326232" cy="4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CC6-B8AC-4AF4-A42C-FADF71630C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4644-291D-4F0A-9CD7-F990DBF43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2600-8D5F-4C4E-AF61-B897824AC6B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E4BF-5765-444E-A150-8119E2BF4DD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06C4-C24B-4E44-8754-B005BE55ACF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92CD-E077-4725-8ED6-C3CBCFCB46F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AF66-E29F-44C4-9C63-40B0EC4B776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146-C0D1-439D-8CD3-57CA770434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2799-FBF0-47ED-944A-92CC46EB7A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D27-E85E-42ED-AD7C-C98754E6DF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04E0-2706-411D-85A3-C981FCE19F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B9D1-4C5A-40EA-B7F6-9F5B8A2D175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5D8-0504-4D69-AAF6-12CD85AF39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5B8-FE7E-457D-A7BB-601C5DECE6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0A7-3A81-4949-87B4-4E40BF3B03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211-E25F-4D85-AC3D-8344859FB85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9187" y="2075433"/>
            <a:ext cx="8893629" cy="695551"/>
          </a:xfrm>
        </p:spPr>
        <p:txBody>
          <a:bodyPr>
            <a:noAutofit/>
          </a:bodyPr>
          <a:lstStyle/>
          <a:p>
            <a:r>
              <a:rPr lang="en-US" altLang="zh-CN" sz="5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19.2.1</a:t>
            </a:r>
            <a:r>
              <a:rPr lang="en-US" altLang="zh-CN" sz="5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51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正比例函数</a:t>
            </a:r>
            <a:endParaRPr lang="en-US" altLang="zh-CN" sz="51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5798"/>
            <a:ext cx="9144000" cy="48498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31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授课教师</a:t>
            </a:r>
            <a:r>
              <a:rPr lang="zh-CN" altLang="en-US" sz="31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：马瑞莹</a:t>
            </a:r>
            <a:endParaRPr lang="en-US" altLang="zh-CN" sz="31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524000" y="738417"/>
            <a:ext cx="9144000" cy="695551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空中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课堂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八年级数学</a:t>
            </a:r>
            <a:endParaRPr lang="zh-CN" altLang="en-US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524000" y="5484473"/>
            <a:ext cx="9144000" cy="48498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7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邯郸市第二十五中学</a:t>
            </a:r>
            <a:endParaRPr lang="en-US" altLang="zh-CN" sz="27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1654834" y="4445849"/>
            <a:ext cx="9018813" cy="106232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教师简介：中学二级教师，学校优秀教师</a:t>
            </a:r>
            <a:endParaRPr lang="en-US" altLang="zh-CN" sz="20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辨析概念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64003" y="1319998"/>
            <a:ext cx="7736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例：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下列式子中，哪些表示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是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的正比例函数？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107" y="1992567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440" y="3960119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43950" y="4258101"/>
            <a:ext cx="39578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630305" y="3807717"/>
            <a:ext cx="616424" cy="907629"/>
            <a:chOff x="3439235" y="5090614"/>
            <a:chExt cx="616424" cy="907629"/>
          </a:xfrm>
        </p:grpSpPr>
        <p:sp>
          <p:nvSpPr>
            <p:cNvPr id="9" name="TextBox 8"/>
            <p:cNvSpPr txBox="1"/>
            <p:nvPr/>
          </p:nvSpPr>
          <p:spPr>
            <a:xfrm>
              <a:off x="3439235" y="5090614"/>
              <a:ext cx="614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1509" y="5475023"/>
              <a:ext cx="614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18932" y="2775034"/>
            <a:ext cx="630073" cy="889437"/>
            <a:chOff x="3534771" y="2445220"/>
            <a:chExt cx="630073" cy="889437"/>
          </a:xfrm>
        </p:grpSpPr>
        <p:sp>
          <p:nvSpPr>
            <p:cNvPr id="15" name="TextBox 14"/>
            <p:cNvSpPr txBox="1"/>
            <p:nvPr/>
          </p:nvSpPr>
          <p:spPr>
            <a:xfrm>
              <a:off x="3534771" y="2811437"/>
              <a:ext cx="614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0694" y="2445220"/>
              <a:ext cx="614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51707" y="2938827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643952" y="3234514"/>
            <a:ext cx="395785" cy="1588"/>
          </a:xfrm>
          <a:prstGeom prst="line">
            <a:avLst/>
          </a:prstGeom>
          <a:ln cmpd="sng"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6971" y="2936539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6027" y="2035787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4262" y="3960119"/>
            <a:ext cx="28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4138" y="2033513"/>
            <a:ext cx="66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9105" y="2104026"/>
            <a:ext cx="102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不是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8436" y="3020701"/>
            <a:ext cx="102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    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027" y="3007054"/>
            <a:ext cx="102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不是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5857" y="4044281"/>
            <a:ext cx="102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不是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4597" y="4032907"/>
            <a:ext cx="102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不是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辨析概念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164602" y="1275013"/>
            <a:ext cx="8975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例：列式表示下列问题中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的函数关系，并指出哪些是正比例函数．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9020" y="3215273"/>
            <a:ext cx="825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8588" y="4159257"/>
            <a:ext cx="825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9582" y="2398172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）正方形的边长为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，周长为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167" y="4566171"/>
            <a:ext cx="8784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老王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一年内的月平均收入为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元，他这年（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个月）的总收入为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元．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0957" y="3269574"/>
            <a:ext cx="886649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）一个长方体的长为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，宽为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，高为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，体积为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60136" y="1176445"/>
            <a:ext cx="9739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例：已知正比例函数当自变量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等于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时，函数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的值等于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zh-CN" altLang="en-US" sz="2800" b="1" dirty="0" smtClean="0">
                <a:solidFill>
                  <a:schemeClr val="bg1"/>
                </a:solidFill>
                <a:latin typeface="+mn-ea"/>
              </a:rPr>
            </a:b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 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）求正比例函数的解析式；</a:t>
            </a:r>
            <a:br>
              <a:rPr lang="zh-CN" altLang="en-US" sz="2800" b="1" dirty="0" smtClean="0">
                <a:solidFill>
                  <a:schemeClr val="bg1"/>
                </a:solidFill>
                <a:latin typeface="+mn-ea"/>
              </a:rPr>
            </a:b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 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）当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时，求函数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的值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>
          <a:xfrm>
            <a:off x="1243200" y="3073919"/>
            <a:ext cx="6836271" cy="1293362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fontScale="975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 panose="020B0604020202020204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 panose="020B0604020202020204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 panose="020B0604020202020204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 panose="020B0604020202020204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解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: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）设正比例函数解析式是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y=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zh-CN" altLang="en-US" sz="2800" dirty="0">
              <a:solidFill>
                <a:schemeClr val="bg1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81784" y="3623806"/>
            <a:ext cx="6080075" cy="7386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把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代入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上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式，得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31377" y="3612693"/>
            <a:ext cx="1800225" cy="7386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k,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Group 10"/>
          <p:cNvGrpSpPr/>
          <p:nvPr/>
        </p:nvGrpSpPr>
        <p:grpSpPr bwMode="auto">
          <a:xfrm>
            <a:off x="2686292" y="4026954"/>
            <a:ext cx="4124326" cy="1004888"/>
            <a:chOff x="1191" y="2193"/>
            <a:chExt cx="1920" cy="633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191" y="2320"/>
              <a:ext cx="1920" cy="465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解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得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: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=-</a:t>
              </a:r>
              <a:endParaRPr lang="en-US" altLang="zh-CN" sz="2400" dirty="0">
                <a:solidFill>
                  <a:srgbClr val="0000FF"/>
                </a:solidFill>
                <a:latin typeface="+mn-ea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971" y="2409"/>
              <a:ext cx="170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964" y="2193"/>
              <a:ext cx="170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966" y="2561"/>
              <a:ext cx="144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4282" y="4658449"/>
            <a:ext cx="8732555" cy="1004107"/>
            <a:chOff x="804282" y="4658449"/>
            <a:chExt cx="8732555" cy="1004107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04282" y="4836720"/>
              <a:ext cx="8732555" cy="73866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 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∴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正比例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函数解析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式为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=- 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6775383" y="5001349"/>
              <a:ext cx="364202" cy="661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760346" y="4658449"/>
              <a:ext cx="364202" cy="661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6763753" y="5241679"/>
              <a:ext cx="309324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07321" y="5302177"/>
            <a:ext cx="7227494" cy="1017755"/>
            <a:chOff x="1807321" y="5302177"/>
            <a:chExt cx="7227494" cy="1017755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807321" y="5442944"/>
              <a:ext cx="7227494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 b="1" noProof="1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zh-CN" altLang="zh-CN" sz="2800" b="1" noProof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noProof="1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en-US" sz="2800" b="1" noProof="1" smtClean="0">
                  <a:solidFill>
                    <a:schemeClr val="bg1"/>
                  </a:solidFill>
                  <a:latin typeface="+mn-ea"/>
                </a:rPr>
                <a:t>当</a:t>
              </a:r>
              <a:r>
                <a:rPr lang="en-US" altLang="zh-CN" sz="2800" b="1" i="1" noProof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 noProof="1" smtClean="0">
                  <a:solidFill>
                    <a:schemeClr val="bg1"/>
                  </a:solidFill>
                  <a:latin typeface="+mn-ea"/>
                </a:rPr>
                <a:t>=6</a:t>
              </a:r>
              <a:r>
                <a:rPr lang="zh-CN" altLang="en-US" sz="2800" b="1" noProof="1" smtClean="0">
                  <a:solidFill>
                    <a:schemeClr val="bg1"/>
                  </a:solidFill>
                  <a:latin typeface="+mn-ea"/>
                </a:rPr>
                <a:t>时</a:t>
              </a:r>
              <a:r>
                <a:rPr lang="zh-CN" altLang="zh-CN" sz="2800" b="1" noProof="1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zh-CN" altLang="en-US" sz="2800" b="1" noProof="1" smtClean="0">
                  <a:solidFill>
                    <a:schemeClr val="bg1"/>
                  </a:solidFill>
                  <a:latin typeface="+mn-ea"/>
                </a:rPr>
                <a:t>代入解析式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y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=- 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r>
                <a:rPr lang="zh-CN" altLang="en-US" sz="2800" b="1" i="1" noProof="1" smtClean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，</a:t>
              </a:r>
              <a:r>
                <a:rPr lang="zh-CN" altLang="en-US" sz="2800" b="1" noProof="1" smtClean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得</a:t>
              </a:r>
              <a:r>
                <a:rPr lang="en-US" altLang="zh-CN" sz="2800" b="1" i="1" noProof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="1" noProof="1" smtClean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=-</a:t>
              </a:r>
              <a:r>
                <a:rPr lang="en-US" altLang="zh-CN" sz="2800" b="1" noProof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6600231" y="5658725"/>
              <a:ext cx="364202" cy="661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585194" y="5302177"/>
              <a:ext cx="364202" cy="6612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6602249" y="5885407"/>
              <a:ext cx="309324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87429" y="1236089"/>
            <a:ext cx="952159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两地相距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，小明以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km/h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的速度从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地步行前往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地，他所走的路程为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，步行的时间为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求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之间的函数表达式，并指出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是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的什么函数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endParaRPr lang="en-US" altLang="zh-CN" sz="28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endParaRPr lang="en-US" altLang="zh-CN" sz="2800" b="1" dirty="0" smtClean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写出该函数自变量的取值范围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3106" y="2861183"/>
            <a:ext cx="413125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解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: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由题意可得：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zh-CN" altLang="en-US" sz="2800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74947" y="3463960"/>
            <a:ext cx="32528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y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是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的正比例函数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.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2248" y="4612647"/>
            <a:ext cx="40222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∵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 A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、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B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两地相距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km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.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8177" y="5147183"/>
            <a:ext cx="27061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∴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，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6805" y="5790900"/>
            <a:ext cx="66752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即该函数自变量的取值范围是：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.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5674" y="5135388"/>
            <a:ext cx="30684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Wingdings" panose="05000000000000000000" pitchFamily="2" charset="2"/>
              </a:rPr>
              <a:t>解得：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，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随堂训练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70004" y="1320000"/>
            <a:ext cx="635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下列函数是正比例函数的是（    　  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9866" y="1975094"/>
            <a:ext cx="270225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=-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79303" y="2151189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64266" y="1821937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381321" y="2418815"/>
            <a:ext cx="309324" cy="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88487" y="3447749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500746" y="3091201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504153" y="3660783"/>
            <a:ext cx="309324" cy="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55381" y="132383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5933" y="4702874"/>
            <a:ext cx="825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已知函数</a:t>
            </a:r>
            <a:r>
              <a:rPr lang="zh-CN" altLang="en-US" sz="2800" b="1" dirty="0" smtClean="0"/>
              <a:t>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是正比例函数，则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_____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6209" y="466980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随堂训练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95607" y="1265407"/>
            <a:ext cx="9527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．下列变量之间关系中，一个变量是另一个变量的正比例函数的是（     ）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1945" y="2398509"/>
            <a:ext cx="1019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．正方形的面积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随边长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的变化而变化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．长方形的长为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，面积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随宽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的变化而变化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．水箱以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0.5L/min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的流量往外放水，水箱中的剩余量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随着放水时间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的变化而变化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．面积为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的三角形的一边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随着这边上的高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的变化而变化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888" y="171961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随堂训练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73788" y="1222445"/>
            <a:ext cx="8907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成正比例，当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时，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，试求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的函数解析式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8385" y="2479049"/>
            <a:ext cx="55980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解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: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设正比例函数解析式是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zh-CN" altLang="en-US" sz="2800" dirty="0">
              <a:solidFill>
                <a:schemeClr val="bg1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3865" y="3311563"/>
            <a:ext cx="39068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把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代入上式，得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21682" y="3326088"/>
            <a:ext cx="1800225" cy="7386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4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k,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80929" y="4160327"/>
            <a:ext cx="4124326" cy="7381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解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得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: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=</a:t>
            </a:r>
            <a:endParaRPr lang="en-US" altLang="zh-CN" sz="2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93207" y="4321221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691818" y="3978321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695225" y="4561551"/>
            <a:ext cx="309324" cy="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5658" y="4932256"/>
            <a:ext cx="8732555" cy="7386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正比例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函数解析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式为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=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15639" y="5128725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14250" y="4785825"/>
            <a:ext cx="364202" cy="661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044953" y="5369055"/>
            <a:ext cx="309324" cy="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随堂训练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01084" y="1207077"/>
            <a:ext cx="980819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5.1996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，鸟类研究者在芬兰给一只候鸟套上标志环大约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天后，人们在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2.56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万千米外的澳大利亚发现了它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这只百余克重的候鸟平均每天大约飞行多少千米？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)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这只候鸟的行程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单位：千米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与飞行时间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单位：天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之间有何关系？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这只候鸟飞行一个半月（一个月按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天计算）的行程大约是多少千米？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能力提升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01085" y="1125189"/>
            <a:ext cx="9521590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已知某种小汽车的耗油量是每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耗油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L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，所使用的汽油为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/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）写出汽车行驶所需油费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（元）与行程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）之间的函数关系式，并指出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宋体" panose="02010600030101010101" pitchFamily="2" charset="-122"/>
              </a:rPr>
              <a:t>是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的什么函数？</a:t>
            </a:r>
          </a:p>
          <a:p>
            <a:pPr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）计算该汽车行驶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所需油费是多少？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454037" y="2889250"/>
            <a:ext cx="2039795" cy="954107"/>
          </a:xfrm>
          <a:prstGeom prst="rect">
            <a:avLst/>
          </a:prstGeom>
          <a:noFill/>
          <a:ln w="38100" cmpd="sng">
            <a:solidFill>
              <a:srgbClr val="FFFF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正比例函数的概念</a:t>
            </a:r>
          </a:p>
        </p:txBody>
      </p:sp>
      <p:sp>
        <p:nvSpPr>
          <p:cNvPr id="5" name="左大括号 4"/>
          <p:cNvSpPr/>
          <p:nvPr/>
        </p:nvSpPr>
        <p:spPr bwMode="auto">
          <a:xfrm>
            <a:off x="3523145" y="1773237"/>
            <a:ext cx="175393" cy="3535741"/>
          </a:xfrm>
          <a:prstGeom prst="leftBrace">
            <a:avLst>
              <a:gd name="adj1" fmla="val 15285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740631" y="1413184"/>
            <a:ext cx="5048527" cy="5232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形式：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≠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781575" y="3145101"/>
            <a:ext cx="5007583" cy="5232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求正比例函数的解析式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767928" y="4779252"/>
            <a:ext cx="5021230" cy="95410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利用正比例函数解决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简单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实际问题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7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情景引入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1423511" y="2721904"/>
          <a:ext cx="7693193" cy="3842669"/>
        </p:xfrm>
        <a:graphic>
          <a:graphicData uri="http://schemas.openxmlformats.org/presentationml/2006/ole">
            <p:oleObj spid="_x0000_s1025" r:id="rId3" imgW="5819775" imgH="3638550" progId="PBrush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04782" y="1105140"/>
            <a:ext cx="8798257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开始运营的京沪高速铁路全长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1318km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设列车的平均速度为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300km/h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考虑以下问题：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0178" y="1842448"/>
            <a:ext cx="6387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数学课本：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页练习   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１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题，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２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题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142" y="2279176"/>
            <a:ext cx="612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  <a:latin typeface="+mn-ea"/>
              </a:rPr>
              <a:t>同学们，再见！</a:t>
            </a:r>
            <a:endParaRPr lang="zh-CN" altLang="en-US" sz="72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探究思考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124" y="1151607"/>
            <a:ext cx="9662615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开始运营的京沪高速铁路全长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1318km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设列车的平均速度为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300km/h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考虑以下问题：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）乘京沪高铁列车，从始发站北京南站到终点站上海虹桥站，约需多少小时（结果保留小数点后一位）？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932" y="4353635"/>
            <a:ext cx="7083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解：京沪高铁列车全程运行时间约需               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1318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÷300</a:t>
            </a:r>
            <a:endParaRPr lang="zh-CN" altLang="en-US" sz="2800" b="1" noProof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7231" y="4778991"/>
            <a:ext cx="7083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≈4.4</a:t>
            </a:r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探究思考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124" y="1124311"/>
            <a:ext cx="10044765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开始运营的京沪高速铁路全长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1318km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设列车的平均速度为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300km/h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考虑以下问题：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）京沪高铁列车的行程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）与运行时间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宋体" panose="02010600030101010101" pitchFamily="2" charset="-122"/>
              </a:rPr>
              <a:t>（单位：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）之间有何数量关系？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947" y="4285396"/>
            <a:ext cx="7383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京沪高铁列车的行程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是运行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时间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的函数，</a:t>
            </a:r>
            <a:endParaRPr lang="zh-CN" altLang="en-US" sz="2800" b="1" i="1" noProof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7262" y="4940487"/>
            <a:ext cx="21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2800" b="1" dirty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964" y="4915468"/>
            <a:ext cx="7383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函数解析式为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endParaRPr lang="zh-CN" altLang="en-US" sz="2800" b="1" i="1" noProof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探究思考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124" y="1110663"/>
            <a:ext cx="958074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开始运营的京沪高速铁路全长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1318km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设列车的平均速度为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300km/h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考虑以下问题：</a:t>
            </a:r>
          </a:p>
          <a:p>
            <a:pPr lvl="2" fontAlgn="t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）从北京南站出发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2.5h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后，是否已经过了距始发站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1100km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的南京南站？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1112" y="4094329"/>
            <a:ext cx="76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解：京沪高铁列车从北京南站出发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2.5h</a:t>
            </a:r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的行程，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7054" y="5556913"/>
            <a:ext cx="871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  <a:sym typeface="Arial" panose="020B0604020202020204" pitchFamily="34" charset="0"/>
              </a:rPr>
              <a:t>这时列车尚未到达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距始发站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1100km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的南京南站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.</a:t>
            </a:r>
            <a:endParaRPr lang="zh-CN" altLang="en-US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719" y="4601572"/>
            <a:ext cx="76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是当</a:t>
            </a:r>
            <a:r>
              <a:rPr lang="en-US" altLang="zh-CN" sz="2800" b="1" i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b="1" noProof="1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时函数</a:t>
            </a:r>
            <a:r>
              <a:rPr lang="en-US" altLang="zh-CN" sz="2800" b="1" i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的值，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9010" y="5095166"/>
            <a:ext cx="7601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×2.5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750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km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2800" b="1" i="1" noProof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79336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14276" y="454315"/>
            <a:ext cx="47939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探究新知</a:t>
            </a:r>
            <a:endParaRPr lang="zh-CN" altLang="en-US" sz="2400" b="1" dirty="0">
              <a:ln w="6350">
                <a:noFill/>
              </a:ln>
              <a:solidFill>
                <a:srgbClr val="FFFF0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01087" y="1317981"/>
            <a:ext cx="9166749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下列问题中，变量之间的对应关系是函数关系吗？如果是，请写出函数解析式：</a:t>
            </a:r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）圆的周长</a:t>
            </a:r>
            <a:r>
              <a:rPr lang="en-US" altLang="zh-CN" sz="2800" b="1" i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i="1" noProof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随半径</a:t>
            </a:r>
            <a:r>
              <a:rPr lang="en-US" altLang="zh-CN" sz="2800" b="1" i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的变化而变化．</a:t>
            </a:r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）铁的密度为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7.9g/cm</a:t>
            </a:r>
            <a:r>
              <a:rPr lang="en-US" altLang="zh-CN" sz="2800" b="1" baseline="30000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noProof="1" smtClean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铁块的质量 </a:t>
            </a:r>
            <a:r>
              <a:rPr lang="en-US" altLang="zh-CN" sz="2800" b="1" i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）随它的体积 </a:t>
            </a:r>
            <a:r>
              <a:rPr lang="en-US" altLang="zh-CN" sz="2800" b="1" i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）的变化而变化．</a:t>
            </a:r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noProof="1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noProof="1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79336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14276" y="440667"/>
            <a:ext cx="47939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探究新知</a:t>
            </a:r>
            <a:endParaRPr lang="zh-CN" altLang="en-US" sz="2400" b="1" dirty="0">
              <a:ln w="6350">
                <a:noFill/>
              </a:ln>
              <a:solidFill>
                <a:srgbClr val="FFFF0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3791" y="1290685"/>
            <a:ext cx="95215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+mn-ea"/>
              </a:rPr>
              <a:t>下列问题中，变量之间的对应关系是函数关系吗？如果是，请写出函数解析式：</a:t>
            </a:r>
            <a:endParaRPr lang="en-US" altLang="zh-CN" sz="2800" b="1" noProof="1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）每个练习本的厚度为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0.5cm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，一些练习本摞在一起的总厚度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）随练习本的本数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i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的变化而变化．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）冷冻一个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的物体，使它每分钟下降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℃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，物体的温度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）随冷冻时间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（单位：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min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）的变化而变化．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noProof="1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noProof="1" smtClean="0">
              <a:solidFill>
                <a:schemeClr val="bg1"/>
              </a:solidFill>
              <a:latin typeface="+mn-ea"/>
            </a:endParaRPr>
          </a:p>
          <a:p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6488" y="1195147"/>
            <a:ext cx="8962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 </a:t>
            </a:r>
            <a:r>
              <a:rPr lang="zh-CN" altLang="en-US" sz="2800" b="1" noProof="1" smtClean="0">
                <a:solidFill>
                  <a:schemeClr val="bg1"/>
                </a:solidFill>
                <a:latin typeface="+mn-ea"/>
                <a:cs typeface="+mn-ea"/>
              </a:rPr>
              <a:t>认真观察以上出现的四个函数解析式，分别说出哪些是函数、常量和自变量．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593114" y="2345551"/>
          <a:ext cx="5256213" cy="3781425"/>
        </p:xfrm>
        <a:graphic>
          <a:graphicData uri="http://schemas.openxmlformats.org/drawingml/2006/table">
            <a:tbl>
              <a:tblPr/>
              <a:tblGrid>
                <a:gridCol w="2016125"/>
                <a:gridCol w="1008063"/>
                <a:gridCol w="936625"/>
                <a:gridCol w="1295400"/>
              </a:tblGrid>
              <a:tr h="719138">
                <a:tc>
                  <a:txBody>
                    <a:bodyPr/>
                    <a:lstStyle/>
                    <a:p>
                      <a:pPr marL="0" lvl="0" indent="0" algn="just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函数解析式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函数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常量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自变量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l  </a:t>
                      </a:r>
                      <a:r>
                        <a:rPr lang="en-US" altLang="zh-CN" sz="2800" b="1" i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π</a:t>
                      </a: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28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2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en-US" altLang="zh-CN" sz="2800" b="1" i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8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7.9</a:t>
                      </a:r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V</a:t>
                      </a:r>
                      <a:r>
                        <a:rPr lang="en-US" altLang="zh-CN" sz="28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28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h </a:t>
                      </a:r>
                      <a:r>
                        <a:rPr lang="en-US" altLang="zh-CN" sz="2800" b="1" i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2800" b="1" i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0.5</a:t>
                      </a: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7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T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zh-CN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0559" y="3098039"/>
            <a:ext cx="2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π    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887" y="3837303"/>
            <a:ext cx="2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7.9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103" y="4631159"/>
            <a:ext cx="2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    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8319" y="5384071"/>
            <a:ext cx="27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       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7904" y="2784143"/>
            <a:ext cx="32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2246" y="1665016"/>
            <a:ext cx="528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 smtClean="0">
                <a:solidFill>
                  <a:srgbClr val="FFFF00"/>
                </a:solidFill>
                <a:latin typeface="+mn-ea"/>
                <a:cs typeface="+mn-ea"/>
              </a:rPr>
              <a:t>这些函数解析式有哪些共同特征？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791" y="2852382"/>
            <a:ext cx="413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函数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=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常数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×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自变量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组合 11325"/>
          <p:cNvGrpSpPr/>
          <p:nvPr/>
        </p:nvGrpSpPr>
        <p:grpSpPr bwMode="auto">
          <a:xfrm>
            <a:off x="7862343" y="3623907"/>
            <a:ext cx="2378075" cy="1098550"/>
            <a:chOff x="3828" y="2835"/>
            <a:chExt cx="1498" cy="692"/>
          </a:xfrm>
        </p:grpSpPr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3828" y="3152"/>
              <a:ext cx="408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4329" y="3173"/>
              <a:ext cx="31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k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5009" y="3173"/>
              <a:ext cx="317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>
              <a:off x="3919" y="2848"/>
              <a:ext cx="0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>
              <a:off x="4420" y="2848"/>
              <a:ext cx="0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56"/>
            <p:cNvSpPr>
              <a:spLocks noChangeShapeType="1"/>
            </p:cNvSpPr>
            <p:nvPr/>
          </p:nvSpPr>
          <p:spPr bwMode="auto">
            <a:xfrm>
              <a:off x="5101" y="2835"/>
              <a:ext cx="0" cy="40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3920" y="3197"/>
              <a:ext cx="408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chemeClr val="bg1"/>
                  </a:solidFill>
                  <a:latin typeface="+mn-ea"/>
                </a:rPr>
                <a:t> =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9362364" y="4421875"/>
            <a:ext cx="48980" cy="6619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14724" y="1739033"/>
            <a:ext cx="8825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正比例函数定义：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   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一般地，形如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是常数，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≠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） 的函数，叫做正比例函数，其中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叫做比例系数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形成概念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1392</Words>
  <Application>WPS 演示</Application>
  <PresentationFormat>自定义</PresentationFormat>
  <Paragraphs>172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1_Office 主题​​</vt:lpstr>
      <vt:lpstr>2_Office 主题​​</vt:lpstr>
      <vt:lpstr>19.2.1 正比例函数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7.2.1 用坐标表示地理位置</dc:title>
  <dc:creator>Administrator</dc:creator>
  <cp:lastModifiedBy>微软用户</cp:lastModifiedBy>
  <cp:revision>247</cp:revision>
  <dcterms:created xsi:type="dcterms:W3CDTF">2020-02-25T02:15:00Z</dcterms:created>
  <dcterms:modified xsi:type="dcterms:W3CDTF">2020-03-31T14:40:38Z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