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slideLayouts/slideLayout31.xml" ContentType="application/vnd.openxmlformats-officedocument.presentationml.slideLayout+xml"/>
  <Override PartName="/ppt/tags/tag36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30.xml" ContentType="application/vnd.openxmlformats-officedocument.presentationml.slideLayout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</p:sldMasterIdLst>
  <p:notesMasterIdLst>
    <p:notesMasterId r:id="rId26"/>
  </p:notesMasterIdLst>
  <p:sldIdLst>
    <p:sldId id="497" r:id="rId3"/>
    <p:sldId id="588" r:id="rId4"/>
    <p:sldId id="589" r:id="rId5"/>
    <p:sldId id="619" r:id="rId6"/>
    <p:sldId id="620" r:id="rId7"/>
    <p:sldId id="592" r:id="rId8"/>
    <p:sldId id="600" r:id="rId9"/>
    <p:sldId id="625" r:id="rId10"/>
    <p:sldId id="627" r:id="rId11"/>
    <p:sldId id="601" r:id="rId12"/>
    <p:sldId id="695" r:id="rId13"/>
    <p:sldId id="630" r:id="rId14"/>
    <p:sldId id="696" r:id="rId15"/>
    <p:sldId id="684" r:id="rId16"/>
    <p:sldId id="685" r:id="rId17"/>
    <p:sldId id="651" r:id="rId18"/>
    <p:sldId id="697" r:id="rId19"/>
    <p:sldId id="655" r:id="rId20"/>
    <p:sldId id="691" r:id="rId21"/>
    <p:sldId id="686" r:id="rId22"/>
    <p:sldId id="688" r:id="rId23"/>
    <p:sldId id="694" r:id="rId24"/>
    <p:sldId id="65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7">
          <p15:clr>
            <a:srgbClr val="A4A3A4"/>
          </p15:clr>
        </p15:guide>
        <p15:guide id="2" pos="38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99CC00"/>
    <a:srgbClr val="66FF33"/>
    <a:srgbClr val="FF00FF"/>
    <a:srgbClr val="FFFF99"/>
    <a:srgbClr val="0066CC"/>
    <a:srgbClr val="3366FF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-900" y="-222"/>
      </p:cViewPr>
      <p:guideLst>
        <p:guide orient="horz" pos="2257"/>
        <p:guide pos="3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7900" y="0"/>
            <a:ext cx="6634100" cy="6858000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3443" y="4001246"/>
            <a:ext cx="1509712" cy="873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/>
          </a:p>
        </p:txBody>
      </p:sp>
      <p:sp>
        <p:nvSpPr>
          <p:cNvPr id="9801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69925" y="3239930"/>
            <a:ext cx="4727576" cy="55879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669925" y="2019657"/>
            <a:ext cx="4727576" cy="1157927"/>
          </a:xfrm>
        </p:spPr>
        <p:txBody>
          <a:bodyPr lIns="0" anchor="b">
            <a:normAutofit/>
          </a:bodyPr>
          <a:lstStyle>
            <a:lvl1pPr algn="l">
              <a:defRPr sz="3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690707" y="4291076"/>
            <a:ext cx="1603231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6"/>
            </p:custDataLst>
          </p:nvPr>
        </p:nvSpPr>
        <p:spPr>
          <a:xfrm>
            <a:off x="690707" y="4774854"/>
            <a:ext cx="1603231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78131" y="1247328"/>
            <a:ext cx="1757853" cy="1817180"/>
          </a:xfrm>
          <a:prstGeom prst="rect">
            <a:avLst/>
          </a:prstGeom>
        </p:spPr>
      </p:pic>
      <p:sp>
        <p:nvSpPr>
          <p:cNvPr id="23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40372" y="1526227"/>
            <a:ext cx="387119" cy="390023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386407" y="1526227"/>
            <a:ext cx="5419185" cy="895350"/>
          </a:xfrm>
        </p:spPr>
        <p:txBody>
          <a:bodyPr lIns="0" anchor="b">
            <a:normAutofit/>
          </a:bodyPr>
          <a:lstStyle>
            <a:lvl1pPr algn="l"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387523" y="2494314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1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2020/3/8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1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" y="-1"/>
            <a:ext cx="6634100" cy="6858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905792" y="2618245"/>
            <a:ext cx="4895251" cy="1621509"/>
          </a:xfrm>
        </p:spPr>
        <p:txBody>
          <a:bodyPr bIns="468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3628C4-AED0-4210-AB61-D1A26E75D1BF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2020/3/8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3628C4-AED0-4210-AB61-D1A26E75D1BF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2020/3/8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3628C4-AED0-4210-AB61-D1A26E75D1BF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2020/3/8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3628C4-AED0-4210-AB61-D1A26E75D1BF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2020/3/8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3628C4-AED0-4210-AB61-D1A26E75D1BF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2020/3/8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3628C4-AED0-4210-AB61-D1A26E75D1BF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2020/3/8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3628C4-AED0-4210-AB61-D1A26E75D1BF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2020/3/8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3628C4-AED0-4210-AB61-D1A26E75D1BF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2020/3/8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3628C4-AED0-4210-AB61-D1A26E75D1BF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2020/3/8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3628C4-AED0-4210-AB61-D1A26E75D1BF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2020/3/8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3628C4-AED0-4210-AB61-D1A26E75D1BF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2020/3/8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2020/3/8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28600"/>
            <a:r>
              <a:rPr lang="zh-CN" altLang="en-US" dirty="0"/>
              <a:t>二级</a:t>
            </a:r>
          </a:p>
          <a:p>
            <a:pPr lvl="2" indent="-228600"/>
            <a:r>
              <a:rPr lang="zh-CN" altLang="en-US" dirty="0"/>
              <a:t>三级</a:t>
            </a:r>
          </a:p>
          <a:p>
            <a:pPr lvl="3" indent="-228600"/>
            <a:r>
              <a:rPr lang="zh-CN" altLang="en-US" dirty="0"/>
              <a:t>四级</a:t>
            </a:r>
          </a:p>
          <a:p>
            <a:pPr lvl="4" indent="-228600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3628C4-AED0-4210-AB61-D1A26E75D1BF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2020/3/8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advClick="0"/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ctrTitle"/>
          </p:nvPr>
        </p:nvSpPr>
        <p:spPr>
          <a:xfrm>
            <a:off x="1649413" y="2074863"/>
            <a:ext cx="8893175" cy="695325"/>
          </a:xfrm>
        </p:spPr>
        <p:txBody>
          <a:bodyPr vert="horz" wrap="square" lIns="91440" tIns="45720" rIns="91440" bIns="45720" anchor="b"/>
          <a:lstStyle/>
          <a:p>
            <a:pPr eaLnBrk="1" hangingPunct="1">
              <a:buClrTx/>
              <a:buSzTx/>
              <a:buFontTx/>
            </a:pPr>
            <a:r>
              <a:rPr lang="en-US" altLang="zh-CN" sz="5000" kern="1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19.2.1 </a:t>
            </a:r>
            <a:r>
              <a:rPr lang="zh-CN" altLang="en-US" sz="5000" kern="1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正比例函数</a:t>
            </a:r>
            <a:r>
              <a:rPr lang="zh-CN" altLang="en-US" sz="5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5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5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5000" kern="1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75063"/>
            <a:ext cx="9144000" cy="485775"/>
          </a:xfrm>
        </p:spPr>
        <p:txBody>
          <a:bodyPr vert="horz" wrap="square" lIns="91440" tIns="45720" rIns="91440" bIns="45720" numCol="1" anchor="t" anchorCtr="0" compatLnSpc="1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授课教师：张欣</a:t>
            </a:r>
            <a:endParaRPr kumimoji="0" lang="en-US" altLang="zh-CN" sz="30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14340" name="标题 1"/>
          <p:cNvSpPr txBox="1"/>
          <p:nvPr/>
        </p:nvSpPr>
        <p:spPr>
          <a:xfrm>
            <a:off x="1524000" y="738188"/>
            <a:ext cx="9144000" cy="6953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en-US" sz="2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空中课堂</a:t>
            </a:r>
            <a:r>
              <a:rPr lang="en-US" altLang="zh-CN" sz="2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八年级数学</a:t>
            </a:r>
          </a:p>
        </p:txBody>
      </p:sp>
      <p:sp>
        <p:nvSpPr>
          <p:cNvPr id="14341" name="副标题 2"/>
          <p:cNvSpPr txBox="1"/>
          <p:nvPr/>
        </p:nvSpPr>
        <p:spPr>
          <a:xfrm>
            <a:off x="1524000" y="5508625"/>
            <a:ext cx="9144000" cy="4841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lnSpc>
                <a:spcPct val="90000"/>
              </a:lnSpc>
            </a:pPr>
            <a:r>
              <a:rPr lang="zh-CN" altLang="en-US" sz="2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邯郸市第二十五中学</a:t>
            </a:r>
          </a:p>
        </p:txBody>
      </p:sp>
      <p:sp>
        <p:nvSpPr>
          <p:cNvPr id="14342" name="副标题 2"/>
          <p:cNvSpPr txBox="1"/>
          <p:nvPr/>
        </p:nvSpPr>
        <p:spPr>
          <a:xfrm>
            <a:off x="1585913" y="4446588"/>
            <a:ext cx="9020175" cy="10620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lnSpc>
                <a:spcPct val="9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教师简介：中学一级教师，</a:t>
            </a:r>
            <a:r>
              <a: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一师一优课</a:t>
            </a:r>
            <a:r>
              <a: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活动市级优课获得者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8914411" y="3142013"/>
            <a:ext cx="13208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原点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0232571" y="3177639"/>
            <a:ext cx="13208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直线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8534016" y="3728852"/>
            <a:ext cx="167216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二、四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7903689" y="4304805"/>
            <a:ext cx="14224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下降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8603949" y="4910447"/>
            <a:ext cx="167216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减小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804469" y="1401292"/>
            <a:ext cx="11233151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在同一平面直角坐标系下观察：这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两个函数图象有什么特点？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341423" y="3104114"/>
            <a:ext cx="5850577" cy="30223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两图象都是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经过_____的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______</a:t>
            </a:r>
            <a:r>
              <a:rPr lang="zh-CN" altLang="en-US" sz="2800" b="1" u="sng" dirty="0">
                <a:solidFill>
                  <a:schemeClr val="bg1"/>
                </a:solidFill>
                <a:latin typeface="+mn-ea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，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图象都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经过第</a:t>
            </a:r>
            <a:r>
              <a:rPr lang="zh-CN" altLang="en-US" sz="2800" b="1" u="sng" dirty="0">
                <a:solidFill>
                  <a:schemeClr val="bg1"/>
                </a:solidFill>
                <a:latin typeface="+mn-ea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______象限，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从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左向右</a:t>
            </a:r>
            <a:r>
              <a:rPr lang="zh-CN" altLang="en-US" sz="2800" b="1" u="sng" dirty="0">
                <a:solidFill>
                  <a:schemeClr val="bg1"/>
                </a:solidFill>
                <a:latin typeface="+mn-ea"/>
              </a:rPr>
              <a:t>       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，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随着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的增大</a:t>
            </a:r>
            <a:r>
              <a:rPr lang="zh-CN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800" b="1" u="sng" dirty="0">
                <a:solidFill>
                  <a:schemeClr val="bg1"/>
                </a:solidFill>
                <a:latin typeface="+mn-ea"/>
              </a:rPr>
              <a:t>        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.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3705102" y="380009"/>
            <a:ext cx="4215740" cy="74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知识探究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794321" y="1869652"/>
            <a:ext cx="5748602" cy="4810219"/>
            <a:chOff x="794321" y="1869652"/>
            <a:chExt cx="5748602" cy="4810219"/>
          </a:xfrm>
        </p:grpSpPr>
        <p:grpSp>
          <p:nvGrpSpPr>
            <p:cNvPr id="25" name="组合 24"/>
            <p:cNvGrpSpPr/>
            <p:nvPr/>
          </p:nvGrpSpPr>
          <p:grpSpPr>
            <a:xfrm>
              <a:off x="1073002" y="3055341"/>
              <a:ext cx="4931687" cy="2617682"/>
              <a:chOff x="1025502" y="2925458"/>
              <a:chExt cx="4931687" cy="2617682"/>
            </a:xfrm>
          </p:grpSpPr>
          <p:sp>
            <p:nvSpPr>
              <p:cNvPr id="20" name="直接连接符 9261"/>
              <p:cNvSpPr>
                <a:spLocks noChangeShapeType="1"/>
              </p:cNvSpPr>
              <p:nvPr/>
            </p:nvSpPr>
            <p:spPr bwMode="auto">
              <a:xfrm rot="2232743">
                <a:off x="1025502" y="3555431"/>
                <a:ext cx="4931687" cy="1428242"/>
              </a:xfrm>
              <a:prstGeom prst="line">
                <a:avLst/>
              </a:prstGeom>
              <a:noFill/>
              <a:ln w="47625">
                <a:solidFill>
                  <a:srgbClr val="FF66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直接连接符 10260"/>
              <p:cNvSpPr>
                <a:spLocks noChangeShapeType="1"/>
              </p:cNvSpPr>
              <p:nvPr/>
            </p:nvSpPr>
            <p:spPr bwMode="auto">
              <a:xfrm rot="2232743">
                <a:off x="1664192" y="2925458"/>
                <a:ext cx="3523681" cy="2617682"/>
              </a:xfrm>
              <a:prstGeom prst="line">
                <a:avLst/>
              </a:prstGeom>
              <a:noFill/>
              <a:ln w="47625">
                <a:solidFill>
                  <a:srgbClr val="FF66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2736301" y="6156651"/>
              <a:ext cx="12346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altLang="zh-CN" b="1" dirty="0" smtClean="0">
                  <a:solidFill>
                    <a:schemeClr val="bg1"/>
                  </a:solidFill>
                  <a:latin typeface="+mn-ea"/>
                  <a:sym typeface="Wingdings" panose="05000000000000000000" pitchFamily="2" charset="2"/>
                </a:rPr>
                <a:t> 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y= -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4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x</a:t>
              </a:r>
              <a:endParaRPr lang="zh-CN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066237" y="5985554"/>
              <a:ext cx="14766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y= -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1.5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endParaRPr lang="zh-CN" altLang="en-US" sz="2800" b="1" i="1" dirty="0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794321" y="1869652"/>
              <a:ext cx="5229494" cy="4366131"/>
              <a:chOff x="2908128" y="2344664"/>
              <a:chExt cx="5229494" cy="4366131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386181" y="4648611"/>
                <a:ext cx="365746" cy="325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endParaRPr lang="zh-CN" alt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0" name="组合 4"/>
              <p:cNvGrpSpPr/>
              <p:nvPr/>
            </p:nvGrpSpPr>
            <p:grpSpPr>
              <a:xfrm>
                <a:off x="2908128" y="2344664"/>
                <a:ext cx="5229494" cy="4366131"/>
                <a:chOff x="2931424" y="2343789"/>
                <a:chExt cx="5229494" cy="4366131"/>
              </a:xfrm>
            </p:grpSpPr>
            <p:grpSp>
              <p:nvGrpSpPr>
                <p:cNvPr id="31" name="组合 24"/>
                <p:cNvGrpSpPr/>
                <p:nvPr/>
              </p:nvGrpSpPr>
              <p:grpSpPr>
                <a:xfrm>
                  <a:off x="2931424" y="2343789"/>
                  <a:ext cx="5229494" cy="4366131"/>
                  <a:chOff x="3195195" y="114301"/>
                  <a:chExt cx="5265237" cy="4743857"/>
                </a:xfrm>
              </p:grpSpPr>
              <p:grpSp>
                <p:nvGrpSpPr>
                  <p:cNvPr id="52" name="组合 27"/>
                  <p:cNvGrpSpPr/>
                  <p:nvPr/>
                </p:nvGrpSpPr>
                <p:grpSpPr>
                  <a:xfrm>
                    <a:off x="3722376" y="399105"/>
                    <a:ext cx="4603247" cy="4459053"/>
                    <a:chOff x="2293616" y="356224"/>
                    <a:chExt cx="4603247" cy="4459053"/>
                  </a:xfrm>
                </p:grpSpPr>
                <p:cxnSp>
                  <p:nvCxnSpPr>
                    <p:cNvPr id="77" name="直接连接符 76"/>
                    <p:cNvCxnSpPr/>
                    <p:nvPr/>
                  </p:nvCxnSpPr>
                  <p:spPr>
                    <a:xfrm>
                      <a:off x="2293616" y="2634740"/>
                      <a:ext cx="4603247" cy="27871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直接连接符 77"/>
                    <p:cNvCxnSpPr/>
                    <p:nvPr/>
                  </p:nvCxnSpPr>
                  <p:spPr>
                    <a:xfrm rot="5400000" flipH="1" flipV="1">
                      <a:off x="2199201" y="2585354"/>
                      <a:ext cx="4459053" cy="794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直接连接符 78"/>
                    <p:cNvCxnSpPr/>
                    <p:nvPr/>
                  </p:nvCxnSpPr>
                  <p:spPr>
                    <a:xfrm>
                      <a:off x="4429124" y="1898122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直接连接符 79"/>
                    <p:cNvCxnSpPr/>
                    <p:nvPr/>
                  </p:nvCxnSpPr>
                  <p:spPr>
                    <a:xfrm>
                      <a:off x="4429124" y="2262816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直接连接符 80"/>
                    <p:cNvCxnSpPr/>
                    <p:nvPr/>
                  </p:nvCxnSpPr>
                  <p:spPr>
                    <a:xfrm>
                      <a:off x="4429124" y="1520150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直接连接符 81"/>
                    <p:cNvCxnSpPr/>
                    <p:nvPr/>
                  </p:nvCxnSpPr>
                  <p:spPr>
                    <a:xfrm>
                      <a:off x="4429124" y="1150981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直接连接符 82"/>
                    <p:cNvCxnSpPr/>
                    <p:nvPr/>
                  </p:nvCxnSpPr>
                  <p:spPr>
                    <a:xfrm>
                      <a:off x="4429124" y="784988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直接连接符 83"/>
                    <p:cNvCxnSpPr/>
                    <p:nvPr/>
                  </p:nvCxnSpPr>
                  <p:spPr>
                    <a:xfrm>
                      <a:off x="4429124" y="2997978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直接连接符 84"/>
                    <p:cNvCxnSpPr/>
                    <p:nvPr/>
                  </p:nvCxnSpPr>
                  <p:spPr>
                    <a:xfrm>
                      <a:off x="4429124" y="3365559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直接连接符 85"/>
                    <p:cNvCxnSpPr/>
                    <p:nvPr/>
                  </p:nvCxnSpPr>
                  <p:spPr>
                    <a:xfrm>
                      <a:off x="4429124" y="3743531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直接连接符 86"/>
                    <p:cNvCxnSpPr/>
                    <p:nvPr/>
                  </p:nvCxnSpPr>
                  <p:spPr>
                    <a:xfrm>
                      <a:off x="4429124" y="4091918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7166783" y="2608308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00162" y="2617458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5602580" y="114301"/>
                    <a:ext cx="40958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endParaRPr lang="zh-CN" altLang="en-US" sz="14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5639987" y="663779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5645270" y="1042995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643570" y="1400167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8190425" y="2650009"/>
                    <a:ext cx="27000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endParaRPr lang="zh-CN" altLang="en-US" sz="14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5645270" y="1806788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5643570" y="2114565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605194" y="2614631"/>
                    <a:ext cx="324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7554208" y="2630506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6785980" y="2609609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6388525" y="2608308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5244816" y="2636915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-1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4857752" y="2620651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-2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5549616" y="2900383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-1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4429124" y="2620651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-3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4021278" y="2620652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-4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3195195" y="2625022"/>
                    <a:ext cx="18473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3576982" y="2623723"/>
                    <a:ext cx="18473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542258" y="3206917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-2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5531867" y="3612221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-3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524138" y="3971953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-4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5520210" y="4297971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-5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32" name="直接连接符 31"/>
                <p:cNvCxnSpPr/>
                <p:nvPr/>
              </p:nvCxnSpPr>
              <p:spPr>
                <a:xfrm>
                  <a:off x="3658233" y="57382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3658581" y="6056749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3654283" y="5389877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3664183" y="436665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3674083" y="40203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3672108" y="36977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3670133" y="335135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3656283" y="50475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3668158" y="30050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3"/>
                <p:cNvCxnSpPr/>
                <p:nvPr/>
              </p:nvCxnSpPr>
              <p:spPr>
                <a:xfrm>
                  <a:off x="4038026" y="2981383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3656051" y="297940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>
                  <a:off x="4423976" y="2987333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4802001" y="300910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5180026" y="299525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5938051" y="298140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6316076" y="299130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6694101" y="297745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7072126" y="2975483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7444719" y="2977035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3644731" y="6399149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utoUpdateAnimBg="0"/>
      <p:bldP spid="9229" grpId="0" autoUpdateAnimBg="0"/>
      <p:bldP spid="9230" grpId="0" autoUpdateAnimBg="0"/>
      <p:bldP spid="9231" grpId="0" autoUpdateAnimBg="0"/>
      <p:bldP spid="9232" grpId="0" autoUpdateAnimBg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文本框 10243"/>
          <p:cNvSpPr txBox="1">
            <a:spLocks noChangeArrowheads="1"/>
          </p:cNvSpPr>
          <p:nvPr/>
        </p:nvSpPr>
        <p:spPr bwMode="auto">
          <a:xfrm>
            <a:off x="1032789" y="4429999"/>
            <a:ext cx="12577233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相同点：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不同点：</a:t>
            </a:r>
          </a:p>
        </p:txBody>
      </p:sp>
      <p:sp>
        <p:nvSpPr>
          <p:cNvPr id="10245" name="文本框 10244"/>
          <p:cNvSpPr txBox="1">
            <a:spLocks noChangeArrowheads="1"/>
          </p:cNvSpPr>
          <p:nvPr/>
        </p:nvSpPr>
        <p:spPr bwMode="auto">
          <a:xfrm>
            <a:off x="9984393" y="4928261"/>
            <a:ext cx="117565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上升</a:t>
            </a:r>
            <a:endParaRPr lang="zh-CN" altLang="en-US" sz="24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10247" name="文本框 10246"/>
          <p:cNvSpPr txBox="1">
            <a:spLocks noChangeArrowheads="1"/>
          </p:cNvSpPr>
          <p:nvPr/>
        </p:nvSpPr>
        <p:spPr bwMode="auto">
          <a:xfrm>
            <a:off x="6748386" y="4987638"/>
            <a:ext cx="12657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三、一</a:t>
            </a:r>
            <a:endParaRPr lang="zh-CN" altLang="en-US" sz="24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10248" name="文本框 10247"/>
          <p:cNvSpPr txBox="1">
            <a:spLocks noChangeArrowheads="1"/>
          </p:cNvSpPr>
          <p:nvPr/>
        </p:nvSpPr>
        <p:spPr bwMode="auto">
          <a:xfrm>
            <a:off x="10005858" y="5622260"/>
            <a:ext cx="10226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下降</a:t>
            </a:r>
            <a:endParaRPr lang="zh-CN" altLang="en-US" sz="24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10249" name="文本框 10248"/>
          <p:cNvSpPr txBox="1">
            <a:spLocks noChangeArrowheads="1"/>
          </p:cNvSpPr>
          <p:nvPr/>
        </p:nvSpPr>
        <p:spPr bwMode="auto">
          <a:xfrm>
            <a:off x="6790611" y="5604165"/>
            <a:ext cx="135549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二、四</a:t>
            </a:r>
          </a:p>
        </p:txBody>
      </p:sp>
      <p:sp>
        <p:nvSpPr>
          <p:cNvPr id="10250" name="文本框 10249"/>
          <p:cNvSpPr txBox="1">
            <a:spLocks noChangeArrowheads="1"/>
          </p:cNvSpPr>
          <p:nvPr/>
        </p:nvSpPr>
        <p:spPr bwMode="auto">
          <a:xfrm>
            <a:off x="2254434" y="4423422"/>
            <a:ext cx="88201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图象都是一条经过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原点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的直线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.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" name="组合 49"/>
          <p:cNvGrpSpPr/>
          <p:nvPr/>
        </p:nvGrpSpPr>
        <p:grpSpPr>
          <a:xfrm>
            <a:off x="2242444" y="4798269"/>
            <a:ext cx="10823699" cy="990600"/>
            <a:chOff x="2242444" y="4798269"/>
            <a:chExt cx="10823699" cy="990600"/>
          </a:xfrm>
        </p:grpSpPr>
        <p:sp>
          <p:nvSpPr>
            <p:cNvPr id="17410" name="矩形 10242"/>
            <p:cNvSpPr>
              <a:spLocks noChangeArrowheads="1"/>
            </p:cNvSpPr>
            <p:nvPr/>
          </p:nvSpPr>
          <p:spPr bwMode="auto">
            <a:xfrm>
              <a:off x="2242444" y="5045366"/>
              <a:ext cx="10823699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函数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y= 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n-ea"/>
                </a:rPr>
                <a:t>  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的</a:t>
              </a:r>
              <a:r>
                <a:rPr lang="zh-CN" altLang="en-US" sz="2400" b="1" dirty="0">
                  <a:solidFill>
                    <a:schemeClr val="bg1"/>
                  </a:solidFill>
                  <a:latin typeface="+mn-ea"/>
                </a:rPr>
                <a:t>图象经过第</a:t>
              </a:r>
              <a:r>
                <a:rPr lang="zh-CN" altLang="en-US" sz="2400" b="1" u="sng" dirty="0">
                  <a:solidFill>
                    <a:schemeClr val="bg1"/>
                  </a:solidFill>
                  <a:latin typeface="+mn-ea"/>
                </a:rPr>
                <a:t>   </a:t>
              </a:r>
              <a:r>
                <a:rPr lang="zh-CN" altLang="en-US" sz="2400" b="1" u="sng" dirty="0" smtClean="0">
                  <a:solidFill>
                    <a:schemeClr val="bg1"/>
                  </a:solidFill>
                  <a:latin typeface="+mn-ea"/>
                </a:rPr>
                <a:t>   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象限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n-ea"/>
                </a:rPr>
                <a:t>,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从</a:t>
              </a:r>
              <a:r>
                <a:rPr lang="zh-CN" altLang="en-US" sz="2400" b="1" dirty="0">
                  <a:solidFill>
                    <a:schemeClr val="bg1"/>
                  </a:solidFill>
                  <a:latin typeface="+mn-ea"/>
                </a:rPr>
                <a:t>左向右</a:t>
              </a:r>
              <a:r>
                <a:rPr lang="zh-CN" altLang="en-US" sz="2400" b="1" u="sng" dirty="0">
                  <a:solidFill>
                    <a:schemeClr val="bg1"/>
                  </a:solidFill>
                  <a:latin typeface="+mn-ea"/>
                </a:rPr>
                <a:t>       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n-ea"/>
                </a:rPr>
                <a:t>;</a:t>
              </a:r>
              <a:endParaRPr lang="zh-CN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27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89851" y="4798269"/>
              <a:ext cx="200025" cy="990600"/>
            </a:xfrm>
            <a:prstGeom prst="rect">
              <a:avLst/>
            </a:prstGeom>
            <a:noFill/>
          </p:spPr>
        </p:pic>
      </p:grpSp>
      <p:sp>
        <p:nvSpPr>
          <p:cNvPr id="17409" name="矩形 10241"/>
          <p:cNvSpPr>
            <a:spLocks noChangeArrowheads="1"/>
          </p:cNvSpPr>
          <p:nvPr/>
        </p:nvSpPr>
        <p:spPr bwMode="auto">
          <a:xfrm>
            <a:off x="2256511" y="5709215"/>
            <a:ext cx="1049910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函数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 -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,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 -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的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图象经过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第</a:t>
            </a:r>
            <a:r>
              <a:rPr lang="zh-CN" altLang="en-US" sz="2400" b="1" u="sng" dirty="0" smtClean="0">
                <a:solidFill>
                  <a:schemeClr val="bg1"/>
                </a:solidFill>
                <a:latin typeface="+mn-ea"/>
              </a:rPr>
              <a:t>       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象限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,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从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左向右</a:t>
            </a:r>
            <a:r>
              <a:rPr lang="zh-CN" altLang="en-US" sz="2400" b="1" u="sng" dirty="0">
                <a:solidFill>
                  <a:schemeClr val="bg1"/>
                </a:solidFill>
                <a:latin typeface="+mn-ea"/>
              </a:rPr>
              <a:t>       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.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3503222" y="166253"/>
            <a:ext cx="4215740" cy="74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知识探究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33153" y="824626"/>
            <a:ext cx="4360480" cy="3414865"/>
            <a:chOff x="533063" y="2154662"/>
            <a:chExt cx="6389993" cy="4366131"/>
          </a:xfrm>
        </p:grpSpPr>
        <p:sp>
          <p:nvSpPr>
            <p:cNvPr id="33" name="直接连接符 32"/>
            <p:cNvSpPr>
              <a:spLocks noChangeShapeType="1"/>
            </p:cNvSpPr>
            <p:nvPr/>
          </p:nvSpPr>
          <p:spPr bwMode="auto">
            <a:xfrm flipV="1">
              <a:off x="2064483" y="2512375"/>
              <a:ext cx="2192715" cy="4008416"/>
            </a:xfrm>
            <a:prstGeom prst="line">
              <a:avLst/>
            </a:prstGeom>
            <a:noFill/>
            <a:ln w="41275">
              <a:solidFill>
                <a:srgbClr val="FF66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直接连接符 33"/>
            <p:cNvSpPr>
              <a:spLocks noChangeShapeType="1"/>
            </p:cNvSpPr>
            <p:nvPr/>
          </p:nvSpPr>
          <p:spPr bwMode="auto">
            <a:xfrm flipV="1">
              <a:off x="1104405" y="3859480"/>
              <a:ext cx="4322619" cy="1270659"/>
            </a:xfrm>
            <a:prstGeom prst="line">
              <a:avLst/>
            </a:prstGeom>
            <a:noFill/>
            <a:ln w="41275">
              <a:solidFill>
                <a:srgbClr val="FF66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4431248" y="2221072"/>
              <a:ext cx="1480683" cy="668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y=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2800" dirty="0"/>
            </a:p>
          </p:txBody>
        </p:sp>
        <p:pic>
          <p:nvPicPr>
            <p:cNvPr id="40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52065" y="3195113"/>
              <a:ext cx="200024" cy="990600"/>
            </a:xfrm>
            <a:prstGeom prst="rect">
              <a:avLst/>
            </a:prstGeom>
            <a:noFill/>
          </p:spPr>
        </p:pic>
        <p:sp>
          <p:nvSpPr>
            <p:cNvPr id="41" name="矩形 40"/>
            <p:cNvSpPr/>
            <p:nvPr/>
          </p:nvSpPr>
          <p:spPr>
            <a:xfrm>
              <a:off x="5306409" y="3413869"/>
              <a:ext cx="1616647" cy="6689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y=   x</a:t>
              </a:r>
              <a:endParaRPr lang="zh-CN" altLang="en-US" sz="2800" b="1" i="1" dirty="0"/>
            </a:p>
          </p:txBody>
        </p:sp>
        <p:grpSp>
          <p:nvGrpSpPr>
            <p:cNvPr id="43" name="组合 24"/>
            <p:cNvGrpSpPr/>
            <p:nvPr/>
          </p:nvGrpSpPr>
          <p:grpSpPr>
            <a:xfrm>
              <a:off x="533063" y="2154662"/>
              <a:ext cx="5229494" cy="4366131"/>
              <a:chOff x="2908128" y="2344664"/>
              <a:chExt cx="5229494" cy="4366131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3386181" y="4648611"/>
                <a:ext cx="365746" cy="325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endParaRPr lang="zh-CN" alt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1" name="组合 4"/>
              <p:cNvGrpSpPr/>
              <p:nvPr/>
            </p:nvGrpSpPr>
            <p:grpSpPr>
              <a:xfrm>
                <a:off x="2908128" y="2344664"/>
                <a:ext cx="5229494" cy="4366131"/>
                <a:chOff x="2931424" y="2343789"/>
                <a:chExt cx="5229494" cy="4366131"/>
              </a:xfrm>
            </p:grpSpPr>
            <p:grpSp>
              <p:nvGrpSpPr>
                <p:cNvPr id="52" name="组合 24"/>
                <p:cNvGrpSpPr/>
                <p:nvPr/>
              </p:nvGrpSpPr>
              <p:grpSpPr>
                <a:xfrm>
                  <a:off x="2931424" y="2343789"/>
                  <a:ext cx="5229494" cy="4366131"/>
                  <a:chOff x="3195195" y="114301"/>
                  <a:chExt cx="5265237" cy="4743857"/>
                </a:xfrm>
              </p:grpSpPr>
              <p:grpSp>
                <p:nvGrpSpPr>
                  <p:cNvPr id="73" name="组合 27"/>
                  <p:cNvGrpSpPr/>
                  <p:nvPr/>
                </p:nvGrpSpPr>
                <p:grpSpPr>
                  <a:xfrm>
                    <a:off x="3722376" y="399105"/>
                    <a:ext cx="4603247" cy="4459053"/>
                    <a:chOff x="2293616" y="356224"/>
                    <a:chExt cx="4603247" cy="4459053"/>
                  </a:xfrm>
                </p:grpSpPr>
                <p:cxnSp>
                  <p:nvCxnSpPr>
                    <p:cNvPr id="98" name="直接连接符 97"/>
                    <p:cNvCxnSpPr/>
                    <p:nvPr/>
                  </p:nvCxnSpPr>
                  <p:spPr>
                    <a:xfrm>
                      <a:off x="2293616" y="2634740"/>
                      <a:ext cx="4603247" cy="27871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直接连接符 98"/>
                    <p:cNvCxnSpPr/>
                    <p:nvPr/>
                  </p:nvCxnSpPr>
                  <p:spPr>
                    <a:xfrm rot="5400000" flipH="1" flipV="1">
                      <a:off x="2199201" y="2585354"/>
                      <a:ext cx="4459053" cy="794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直接连接符 99"/>
                    <p:cNvCxnSpPr/>
                    <p:nvPr/>
                  </p:nvCxnSpPr>
                  <p:spPr>
                    <a:xfrm>
                      <a:off x="4429124" y="1898122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直接连接符 100"/>
                    <p:cNvCxnSpPr/>
                    <p:nvPr/>
                  </p:nvCxnSpPr>
                  <p:spPr>
                    <a:xfrm>
                      <a:off x="4429124" y="2262816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直接连接符 101"/>
                    <p:cNvCxnSpPr/>
                    <p:nvPr/>
                  </p:nvCxnSpPr>
                  <p:spPr>
                    <a:xfrm>
                      <a:off x="4429124" y="1520150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直接连接符 102"/>
                    <p:cNvCxnSpPr/>
                    <p:nvPr/>
                  </p:nvCxnSpPr>
                  <p:spPr>
                    <a:xfrm>
                      <a:off x="4429124" y="1150981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直接连接符 103"/>
                    <p:cNvCxnSpPr/>
                    <p:nvPr/>
                  </p:nvCxnSpPr>
                  <p:spPr>
                    <a:xfrm>
                      <a:off x="4429124" y="784988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直接连接符 104"/>
                    <p:cNvCxnSpPr/>
                    <p:nvPr/>
                  </p:nvCxnSpPr>
                  <p:spPr>
                    <a:xfrm>
                      <a:off x="4429124" y="2997978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直接连接符 105"/>
                    <p:cNvCxnSpPr/>
                    <p:nvPr/>
                  </p:nvCxnSpPr>
                  <p:spPr>
                    <a:xfrm>
                      <a:off x="4429124" y="3365559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直接连接符 106"/>
                    <p:cNvCxnSpPr/>
                    <p:nvPr/>
                  </p:nvCxnSpPr>
                  <p:spPr>
                    <a:xfrm>
                      <a:off x="4429124" y="3743531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直接连接符 107"/>
                    <p:cNvCxnSpPr/>
                    <p:nvPr/>
                  </p:nvCxnSpPr>
                  <p:spPr>
                    <a:xfrm>
                      <a:off x="4429124" y="4091918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7166783" y="2608308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6000162" y="2617458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5602580" y="114301"/>
                    <a:ext cx="40958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endParaRPr lang="zh-CN" altLang="en-US" sz="14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5639987" y="663779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5645270" y="1042995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5643570" y="1400167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8190425" y="2650009"/>
                    <a:ext cx="27000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endParaRPr lang="zh-CN" altLang="en-US" sz="14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5645270" y="1806788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5643570" y="2114565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5605194" y="2614631"/>
                    <a:ext cx="324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7554208" y="2630506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6785980" y="2609609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6388525" y="2608308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5244816" y="2636915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-1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4857752" y="2620651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-2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5549616" y="2900383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-1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4429124" y="2620651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-3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4021278" y="2620652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-4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3195195" y="2625022"/>
                    <a:ext cx="18473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3576982" y="2623723"/>
                    <a:ext cx="18473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5542258" y="3206917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-2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5531867" y="3612221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-3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5524138" y="3971953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-4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5520210" y="4297971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-5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53" name="直接连接符 52"/>
                <p:cNvCxnSpPr/>
                <p:nvPr/>
              </p:nvCxnSpPr>
              <p:spPr>
                <a:xfrm>
                  <a:off x="3658233" y="57382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3658581" y="6056749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3654283" y="5389877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3664183" y="436665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3674083" y="40203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3672108" y="36977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3670133" y="335135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3656283" y="50475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3668158" y="30050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3"/>
                <p:cNvCxnSpPr/>
                <p:nvPr/>
              </p:nvCxnSpPr>
              <p:spPr>
                <a:xfrm>
                  <a:off x="4038026" y="2981383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>
                  <a:off x="3656051" y="297940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>
                  <a:off x="4423976" y="2987333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>
                  <a:off x="4802001" y="300910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/>
                <p:cNvCxnSpPr/>
                <p:nvPr/>
              </p:nvCxnSpPr>
              <p:spPr>
                <a:xfrm>
                  <a:off x="5180026" y="299525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>
                  <a:off x="5938051" y="298140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>
                <a:xfrm>
                  <a:off x="6316076" y="299130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/>
                <p:cNvCxnSpPr/>
                <p:nvPr/>
              </p:nvCxnSpPr>
              <p:spPr>
                <a:xfrm>
                  <a:off x="6694101" y="297745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>
                  <a:off x="7072126" y="2975483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>
                  <a:off x="7444719" y="2977035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>
                  <a:off x="3644731" y="6399149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9" name="组合 108"/>
          <p:cNvGrpSpPr/>
          <p:nvPr/>
        </p:nvGrpSpPr>
        <p:grpSpPr>
          <a:xfrm>
            <a:off x="5664528" y="795648"/>
            <a:ext cx="4560812" cy="3909977"/>
            <a:chOff x="794321" y="1869652"/>
            <a:chExt cx="6317320" cy="4949297"/>
          </a:xfrm>
        </p:grpSpPr>
        <p:grpSp>
          <p:nvGrpSpPr>
            <p:cNvPr id="110" name="组合 24"/>
            <p:cNvGrpSpPr/>
            <p:nvPr/>
          </p:nvGrpSpPr>
          <p:grpSpPr>
            <a:xfrm>
              <a:off x="1125253" y="3055341"/>
              <a:ext cx="4889782" cy="2617682"/>
              <a:chOff x="1077753" y="2925458"/>
              <a:chExt cx="4889782" cy="2617682"/>
            </a:xfrm>
          </p:grpSpPr>
          <p:sp>
            <p:nvSpPr>
              <p:cNvPr id="173" name="直接连接符 9261"/>
              <p:cNvSpPr>
                <a:spLocks noChangeShapeType="1"/>
              </p:cNvSpPr>
              <p:nvPr/>
            </p:nvSpPr>
            <p:spPr bwMode="auto">
              <a:xfrm rot="2232743">
                <a:off x="1077753" y="3527352"/>
                <a:ext cx="4889782" cy="1472397"/>
              </a:xfrm>
              <a:prstGeom prst="line">
                <a:avLst/>
              </a:prstGeom>
              <a:noFill/>
              <a:ln w="47625">
                <a:solidFill>
                  <a:srgbClr val="FF66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" name="直接连接符 10260"/>
              <p:cNvSpPr>
                <a:spLocks noChangeShapeType="1"/>
              </p:cNvSpPr>
              <p:nvPr/>
            </p:nvSpPr>
            <p:spPr bwMode="auto">
              <a:xfrm rot="2232743">
                <a:off x="1664192" y="2925458"/>
                <a:ext cx="3523681" cy="2617682"/>
              </a:xfrm>
              <a:prstGeom prst="line">
                <a:avLst/>
              </a:prstGeom>
              <a:noFill/>
              <a:ln w="47625">
                <a:solidFill>
                  <a:srgbClr val="FF66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1" name="矩形 110"/>
            <p:cNvSpPr/>
            <p:nvPr/>
          </p:nvSpPr>
          <p:spPr>
            <a:xfrm>
              <a:off x="2736302" y="6156651"/>
              <a:ext cx="1710128" cy="6622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altLang="zh-CN" b="1" dirty="0" smtClean="0">
                  <a:solidFill>
                    <a:schemeClr val="bg1"/>
                  </a:solidFill>
                  <a:latin typeface="+mn-ea"/>
                  <a:sym typeface="Wingdings" panose="05000000000000000000" pitchFamily="2" charset="2"/>
                </a:rPr>
                <a:t> 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y= -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4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x</a:t>
              </a:r>
              <a:endParaRPr lang="zh-CN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5066238" y="5985553"/>
              <a:ext cx="2045403" cy="6622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y= -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1.5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endParaRPr lang="zh-CN" altLang="en-US" sz="2800" b="1" i="1" dirty="0"/>
            </a:p>
          </p:txBody>
        </p:sp>
        <p:grpSp>
          <p:nvGrpSpPr>
            <p:cNvPr id="113" name="组合 22"/>
            <p:cNvGrpSpPr/>
            <p:nvPr/>
          </p:nvGrpSpPr>
          <p:grpSpPr>
            <a:xfrm>
              <a:off x="794321" y="1869652"/>
              <a:ext cx="5229494" cy="4366131"/>
              <a:chOff x="2908128" y="2344664"/>
              <a:chExt cx="5229494" cy="4366131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3386181" y="4648611"/>
                <a:ext cx="365746" cy="325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endParaRPr lang="zh-CN" alt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5" name="组合 4"/>
              <p:cNvGrpSpPr/>
              <p:nvPr/>
            </p:nvGrpSpPr>
            <p:grpSpPr>
              <a:xfrm>
                <a:off x="2908128" y="2344664"/>
                <a:ext cx="5229494" cy="4366131"/>
                <a:chOff x="2931424" y="2343789"/>
                <a:chExt cx="5229494" cy="4366131"/>
              </a:xfrm>
            </p:grpSpPr>
            <p:grpSp>
              <p:nvGrpSpPr>
                <p:cNvPr id="116" name="组合 24"/>
                <p:cNvGrpSpPr/>
                <p:nvPr/>
              </p:nvGrpSpPr>
              <p:grpSpPr>
                <a:xfrm>
                  <a:off x="2931424" y="2343789"/>
                  <a:ext cx="5229494" cy="4366131"/>
                  <a:chOff x="3195195" y="114301"/>
                  <a:chExt cx="5265237" cy="4743857"/>
                </a:xfrm>
              </p:grpSpPr>
              <p:grpSp>
                <p:nvGrpSpPr>
                  <p:cNvPr id="137" name="组合 27"/>
                  <p:cNvGrpSpPr/>
                  <p:nvPr/>
                </p:nvGrpSpPr>
                <p:grpSpPr>
                  <a:xfrm>
                    <a:off x="3722376" y="399105"/>
                    <a:ext cx="4603247" cy="4459053"/>
                    <a:chOff x="2293616" y="356224"/>
                    <a:chExt cx="4603247" cy="4459053"/>
                  </a:xfrm>
                </p:grpSpPr>
                <p:cxnSp>
                  <p:nvCxnSpPr>
                    <p:cNvPr id="162" name="直接连接符 161"/>
                    <p:cNvCxnSpPr/>
                    <p:nvPr/>
                  </p:nvCxnSpPr>
                  <p:spPr>
                    <a:xfrm>
                      <a:off x="2293616" y="2634740"/>
                      <a:ext cx="4603247" cy="27871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直接连接符 162"/>
                    <p:cNvCxnSpPr/>
                    <p:nvPr/>
                  </p:nvCxnSpPr>
                  <p:spPr>
                    <a:xfrm rot="5400000" flipH="1" flipV="1">
                      <a:off x="2199201" y="2585354"/>
                      <a:ext cx="4459053" cy="794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直接连接符 163"/>
                    <p:cNvCxnSpPr/>
                    <p:nvPr/>
                  </p:nvCxnSpPr>
                  <p:spPr>
                    <a:xfrm>
                      <a:off x="4429124" y="1898122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直接连接符 164"/>
                    <p:cNvCxnSpPr/>
                    <p:nvPr/>
                  </p:nvCxnSpPr>
                  <p:spPr>
                    <a:xfrm>
                      <a:off x="4429124" y="2262816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直接连接符 165"/>
                    <p:cNvCxnSpPr/>
                    <p:nvPr/>
                  </p:nvCxnSpPr>
                  <p:spPr>
                    <a:xfrm>
                      <a:off x="4429124" y="1520150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直接连接符 166"/>
                    <p:cNvCxnSpPr/>
                    <p:nvPr/>
                  </p:nvCxnSpPr>
                  <p:spPr>
                    <a:xfrm>
                      <a:off x="4429124" y="1150981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直接连接符 167"/>
                    <p:cNvCxnSpPr/>
                    <p:nvPr/>
                  </p:nvCxnSpPr>
                  <p:spPr>
                    <a:xfrm>
                      <a:off x="4429124" y="784988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直接连接符 168"/>
                    <p:cNvCxnSpPr/>
                    <p:nvPr/>
                  </p:nvCxnSpPr>
                  <p:spPr>
                    <a:xfrm>
                      <a:off x="4429124" y="2997978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直接连接符 169"/>
                    <p:cNvCxnSpPr/>
                    <p:nvPr/>
                  </p:nvCxnSpPr>
                  <p:spPr>
                    <a:xfrm>
                      <a:off x="4429124" y="3365559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直接连接符 170"/>
                    <p:cNvCxnSpPr/>
                    <p:nvPr/>
                  </p:nvCxnSpPr>
                  <p:spPr>
                    <a:xfrm>
                      <a:off x="4429124" y="3743531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直接连接符 171"/>
                    <p:cNvCxnSpPr/>
                    <p:nvPr/>
                  </p:nvCxnSpPr>
                  <p:spPr>
                    <a:xfrm>
                      <a:off x="4429124" y="4091918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7166783" y="2608308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6000162" y="2617458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5602580" y="114301"/>
                    <a:ext cx="40958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endParaRPr lang="zh-CN" altLang="en-US" sz="14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5639987" y="663779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5645270" y="1042995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5643570" y="1400167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8190425" y="2650009"/>
                    <a:ext cx="27000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endParaRPr lang="zh-CN" altLang="en-US" sz="14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5645270" y="1806788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5643570" y="2114565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5605194" y="2614631"/>
                    <a:ext cx="324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7554208" y="2630506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6785980" y="2609609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0" name="TextBox 149"/>
                  <p:cNvSpPr txBox="1"/>
                  <p:nvPr/>
                </p:nvSpPr>
                <p:spPr>
                  <a:xfrm>
                    <a:off x="6388525" y="2608308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5244816" y="2636915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-1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4857752" y="2620651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-2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5549616" y="2900383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-1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4" name="TextBox 153"/>
                  <p:cNvSpPr txBox="1"/>
                  <p:nvPr/>
                </p:nvSpPr>
                <p:spPr>
                  <a:xfrm>
                    <a:off x="4429124" y="2620651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-3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4021278" y="2620652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-4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3195195" y="2625022"/>
                    <a:ext cx="18473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3576982" y="2623723"/>
                    <a:ext cx="18473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5542258" y="3206917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-2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5531867" y="3612221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-3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5524138" y="3971953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-4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5520210" y="4297971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-5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3658233" y="57382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接连接符 117"/>
                <p:cNvCxnSpPr/>
                <p:nvPr/>
              </p:nvCxnSpPr>
              <p:spPr>
                <a:xfrm>
                  <a:off x="3658581" y="6056749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>
                  <a:off x="3654283" y="5389877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/>
                <p:cNvCxnSpPr/>
                <p:nvPr/>
              </p:nvCxnSpPr>
              <p:spPr>
                <a:xfrm>
                  <a:off x="3664183" y="436665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>
                  <a:off x="3674083" y="40203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>
                  <a:off x="3672108" y="36977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>
                  <a:off x="3670133" y="335135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>
                  <a:off x="3656283" y="50475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>
                  <a:off x="3668158" y="30050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3"/>
                <p:cNvCxnSpPr/>
                <p:nvPr/>
              </p:nvCxnSpPr>
              <p:spPr>
                <a:xfrm>
                  <a:off x="4038026" y="2981383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3656051" y="297940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4423976" y="2987333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4802001" y="300910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5180026" y="299525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5938051" y="298140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6316076" y="299130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6694101" y="297745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>
                  <a:off x="7072126" y="2975483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>
                  <a:off x="7444719" y="2977035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3644731" y="6399149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7" grpId="0"/>
      <p:bldP spid="10248" grpId="0"/>
      <p:bldP spid="10249" grpId="0"/>
      <p:bldP spid="10250" grpId="0"/>
      <p:bldP spid="174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文本框 10245"/>
          <p:cNvSpPr txBox="1">
            <a:spLocks noChangeArrowheads="1"/>
          </p:cNvSpPr>
          <p:nvPr/>
        </p:nvSpPr>
        <p:spPr bwMode="auto">
          <a:xfrm>
            <a:off x="1930400" y="5889625"/>
            <a:ext cx="18473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1770" y="4429860"/>
            <a:ext cx="9686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    一般的，正比例函数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altLang="zh-C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是常数，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≠0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）的图象是一条经过</a:t>
            </a: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原点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的</a:t>
            </a: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直线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，我们称它为直线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altLang="zh-C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.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6159" y="5306086"/>
            <a:ext cx="116971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当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﹥</a:t>
            </a:r>
            <a:r>
              <a:rPr lang="en-US" altLang="zh-CN" sz="2400" b="1" dirty="0" smtClean="0">
                <a:solidFill>
                  <a:srgbClr val="FFFF00"/>
                </a:solidFill>
                <a:latin typeface="+mn-ea"/>
              </a:rPr>
              <a:t>0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时，图象经过</a:t>
            </a: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第三、一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象限，从左向右</a:t>
            </a: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上升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，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随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的增大而</a:t>
            </a: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增大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当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﹤</a:t>
            </a:r>
            <a:r>
              <a:rPr lang="en-US" altLang="zh-CN" sz="2400" b="1" dirty="0" smtClean="0">
                <a:solidFill>
                  <a:srgbClr val="FFFF00"/>
                </a:solidFill>
                <a:latin typeface="+mn-ea"/>
              </a:rPr>
              <a:t>0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时，图象经过</a:t>
            </a: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第二、四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象限，从左向右</a:t>
            </a: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下降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，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随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的增大而</a:t>
            </a: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减小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.</a:t>
            </a:r>
            <a:endParaRPr lang="zh-CN" altLang="en-US" sz="2400" b="1" dirty="0" smtClean="0">
              <a:solidFill>
                <a:schemeClr val="bg1"/>
              </a:solidFill>
              <a:latin typeface="+mn-ea"/>
            </a:endParaRPr>
          </a:p>
          <a:p>
            <a:endParaRPr lang="zh-CN" altLang="en-US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515097" y="154379"/>
            <a:ext cx="4215740" cy="74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知识探究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223158" y="221439"/>
            <a:ext cx="4183104" cy="3709295"/>
            <a:chOff x="533063" y="1589580"/>
            <a:chExt cx="6449530" cy="4931213"/>
          </a:xfrm>
        </p:grpSpPr>
        <p:sp>
          <p:nvSpPr>
            <p:cNvPr id="26" name="直接连接符 25"/>
            <p:cNvSpPr>
              <a:spLocks noChangeShapeType="1"/>
            </p:cNvSpPr>
            <p:nvPr/>
          </p:nvSpPr>
          <p:spPr bwMode="auto">
            <a:xfrm flipV="1">
              <a:off x="2054431" y="2493817"/>
              <a:ext cx="2291938" cy="3954483"/>
            </a:xfrm>
            <a:prstGeom prst="line">
              <a:avLst/>
            </a:prstGeom>
            <a:noFill/>
            <a:ln w="41275">
              <a:solidFill>
                <a:srgbClr val="FF66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直接连接符 32"/>
            <p:cNvSpPr>
              <a:spLocks noChangeShapeType="1"/>
            </p:cNvSpPr>
            <p:nvPr/>
          </p:nvSpPr>
          <p:spPr bwMode="auto">
            <a:xfrm flipV="1">
              <a:off x="1104405" y="3859480"/>
              <a:ext cx="4322619" cy="1270659"/>
            </a:xfrm>
            <a:prstGeom prst="line">
              <a:avLst/>
            </a:prstGeom>
            <a:noFill/>
            <a:ln w="41275">
              <a:solidFill>
                <a:srgbClr val="FF66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4303083" y="1589580"/>
              <a:ext cx="1480683" cy="1268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y=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2800" dirty="0"/>
            </a:p>
          </p:txBody>
        </p:sp>
        <p:pic>
          <p:nvPicPr>
            <p:cNvPr id="35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52065" y="3195113"/>
              <a:ext cx="200024" cy="990600"/>
            </a:xfrm>
            <a:prstGeom prst="rect">
              <a:avLst/>
            </a:prstGeom>
            <a:noFill/>
          </p:spPr>
        </p:pic>
        <p:sp>
          <p:nvSpPr>
            <p:cNvPr id="41" name="矩形 40"/>
            <p:cNvSpPr/>
            <p:nvPr/>
          </p:nvSpPr>
          <p:spPr>
            <a:xfrm>
              <a:off x="5306409" y="3413869"/>
              <a:ext cx="1676184" cy="6955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y=   x</a:t>
              </a:r>
              <a:endParaRPr lang="zh-CN" altLang="en-US" sz="2800" b="1" i="1" dirty="0"/>
            </a:p>
          </p:txBody>
        </p:sp>
        <p:grpSp>
          <p:nvGrpSpPr>
            <p:cNvPr id="45" name="组合 24"/>
            <p:cNvGrpSpPr/>
            <p:nvPr/>
          </p:nvGrpSpPr>
          <p:grpSpPr>
            <a:xfrm>
              <a:off x="533063" y="2154662"/>
              <a:ext cx="5229494" cy="4366131"/>
              <a:chOff x="2908128" y="2344664"/>
              <a:chExt cx="5229494" cy="4366131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3386181" y="4648611"/>
                <a:ext cx="365746" cy="325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endParaRPr lang="zh-CN" alt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7" name="组合 4"/>
              <p:cNvGrpSpPr/>
              <p:nvPr/>
            </p:nvGrpSpPr>
            <p:grpSpPr>
              <a:xfrm>
                <a:off x="2908128" y="2344664"/>
                <a:ext cx="5229494" cy="4366131"/>
                <a:chOff x="2931424" y="2343789"/>
                <a:chExt cx="5229494" cy="4366131"/>
              </a:xfrm>
            </p:grpSpPr>
            <p:grpSp>
              <p:nvGrpSpPr>
                <p:cNvPr id="48" name="组合 24"/>
                <p:cNvGrpSpPr/>
                <p:nvPr/>
              </p:nvGrpSpPr>
              <p:grpSpPr>
                <a:xfrm>
                  <a:off x="2931424" y="2343789"/>
                  <a:ext cx="5229494" cy="4366131"/>
                  <a:chOff x="3195195" y="114301"/>
                  <a:chExt cx="5265237" cy="4743857"/>
                </a:xfrm>
              </p:grpSpPr>
              <p:grpSp>
                <p:nvGrpSpPr>
                  <p:cNvPr id="69" name="组合 27"/>
                  <p:cNvGrpSpPr/>
                  <p:nvPr/>
                </p:nvGrpSpPr>
                <p:grpSpPr>
                  <a:xfrm>
                    <a:off x="3722376" y="399105"/>
                    <a:ext cx="4603247" cy="4459053"/>
                    <a:chOff x="2293616" y="356224"/>
                    <a:chExt cx="4603247" cy="4459053"/>
                  </a:xfrm>
                </p:grpSpPr>
                <p:cxnSp>
                  <p:nvCxnSpPr>
                    <p:cNvPr id="94" name="直接连接符 93"/>
                    <p:cNvCxnSpPr/>
                    <p:nvPr/>
                  </p:nvCxnSpPr>
                  <p:spPr>
                    <a:xfrm>
                      <a:off x="2293616" y="2634740"/>
                      <a:ext cx="4603247" cy="27871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直接连接符 94"/>
                    <p:cNvCxnSpPr/>
                    <p:nvPr/>
                  </p:nvCxnSpPr>
                  <p:spPr>
                    <a:xfrm rot="5400000" flipH="1" flipV="1">
                      <a:off x="2199201" y="2585354"/>
                      <a:ext cx="4459053" cy="794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直接连接符 95"/>
                    <p:cNvCxnSpPr/>
                    <p:nvPr/>
                  </p:nvCxnSpPr>
                  <p:spPr>
                    <a:xfrm>
                      <a:off x="4429124" y="1898122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直接连接符 96"/>
                    <p:cNvCxnSpPr/>
                    <p:nvPr/>
                  </p:nvCxnSpPr>
                  <p:spPr>
                    <a:xfrm>
                      <a:off x="4429124" y="2262816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直接连接符 97"/>
                    <p:cNvCxnSpPr/>
                    <p:nvPr/>
                  </p:nvCxnSpPr>
                  <p:spPr>
                    <a:xfrm>
                      <a:off x="4429124" y="1520150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直接连接符 98"/>
                    <p:cNvCxnSpPr/>
                    <p:nvPr/>
                  </p:nvCxnSpPr>
                  <p:spPr>
                    <a:xfrm>
                      <a:off x="4429124" y="1150981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直接连接符 99"/>
                    <p:cNvCxnSpPr/>
                    <p:nvPr/>
                  </p:nvCxnSpPr>
                  <p:spPr>
                    <a:xfrm>
                      <a:off x="4429124" y="784988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直接连接符 100"/>
                    <p:cNvCxnSpPr/>
                    <p:nvPr/>
                  </p:nvCxnSpPr>
                  <p:spPr>
                    <a:xfrm>
                      <a:off x="4429124" y="2997978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直接连接符 101"/>
                    <p:cNvCxnSpPr/>
                    <p:nvPr/>
                  </p:nvCxnSpPr>
                  <p:spPr>
                    <a:xfrm>
                      <a:off x="4429124" y="3365559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直接连接符 102"/>
                    <p:cNvCxnSpPr/>
                    <p:nvPr/>
                  </p:nvCxnSpPr>
                  <p:spPr>
                    <a:xfrm>
                      <a:off x="4429124" y="3743531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直接连接符 103"/>
                    <p:cNvCxnSpPr/>
                    <p:nvPr/>
                  </p:nvCxnSpPr>
                  <p:spPr>
                    <a:xfrm>
                      <a:off x="4429124" y="4091918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7166783" y="2608308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6000162" y="2617458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5602580" y="114301"/>
                    <a:ext cx="40958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endParaRPr lang="zh-CN" altLang="en-US" sz="14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639987" y="663779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5645270" y="1042995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643570" y="1400167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8190425" y="2650009"/>
                    <a:ext cx="27000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endParaRPr lang="zh-CN" altLang="en-US" sz="14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5645270" y="1806788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5643570" y="2114565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5605194" y="2614631"/>
                    <a:ext cx="324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554208" y="2630506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6785980" y="2609609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6388525" y="2608308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5244816" y="2636915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-1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4857752" y="2620651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-2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5549616" y="2900383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-1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4429124" y="2620651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-3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4021278" y="2620652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-4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3195195" y="2625022"/>
                    <a:ext cx="18473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3576982" y="2623723"/>
                    <a:ext cx="18473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5542258" y="3206917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-2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5531867" y="3612221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-3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5524138" y="3971953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-4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5520210" y="4297971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-5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49" name="直接连接符 48"/>
                <p:cNvCxnSpPr/>
                <p:nvPr/>
              </p:nvCxnSpPr>
              <p:spPr>
                <a:xfrm>
                  <a:off x="3658233" y="57382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3658581" y="6056749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3654283" y="5389877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3664183" y="436665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3674083" y="40203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3672108" y="36977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3670133" y="335135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3656283" y="50475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3668158" y="30050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3"/>
                <p:cNvCxnSpPr/>
                <p:nvPr/>
              </p:nvCxnSpPr>
              <p:spPr>
                <a:xfrm>
                  <a:off x="4038026" y="2981383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3656051" y="297940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4423976" y="2987333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4802001" y="300910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>
                  <a:off x="5180026" y="299525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>
                  <a:off x="5938051" y="298140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>
                  <a:off x="6316076" y="299130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>
                  <a:off x="6694101" y="297745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/>
                <p:cNvCxnSpPr/>
                <p:nvPr/>
              </p:nvCxnSpPr>
              <p:spPr>
                <a:xfrm>
                  <a:off x="7072126" y="2975483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>
                  <a:off x="7444719" y="2977035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>
                <a:xfrm>
                  <a:off x="3644731" y="6399149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5" name="组合 104"/>
          <p:cNvGrpSpPr/>
          <p:nvPr/>
        </p:nvGrpSpPr>
        <p:grpSpPr>
          <a:xfrm>
            <a:off x="6258281" y="700645"/>
            <a:ext cx="4364142" cy="3603051"/>
            <a:chOff x="794321" y="1869652"/>
            <a:chExt cx="6456634" cy="5015301"/>
          </a:xfrm>
        </p:grpSpPr>
        <p:grpSp>
          <p:nvGrpSpPr>
            <p:cNvPr id="106" name="组合 24"/>
            <p:cNvGrpSpPr/>
            <p:nvPr/>
          </p:nvGrpSpPr>
          <p:grpSpPr>
            <a:xfrm>
              <a:off x="1073002" y="3055341"/>
              <a:ext cx="4931687" cy="2617682"/>
              <a:chOff x="1025502" y="2925458"/>
              <a:chExt cx="4931687" cy="2617682"/>
            </a:xfrm>
          </p:grpSpPr>
          <p:sp>
            <p:nvSpPr>
              <p:cNvPr id="169" name="直接连接符 9261"/>
              <p:cNvSpPr>
                <a:spLocks noChangeShapeType="1"/>
              </p:cNvSpPr>
              <p:nvPr/>
            </p:nvSpPr>
            <p:spPr bwMode="auto">
              <a:xfrm rot="2232743">
                <a:off x="1025502" y="3555431"/>
                <a:ext cx="4931687" cy="1428242"/>
              </a:xfrm>
              <a:prstGeom prst="line">
                <a:avLst/>
              </a:prstGeom>
              <a:noFill/>
              <a:ln w="47625">
                <a:solidFill>
                  <a:srgbClr val="FF66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" name="直接连接符 10260"/>
              <p:cNvSpPr>
                <a:spLocks noChangeShapeType="1"/>
              </p:cNvSpPr>
              <p:nvPr/>
            </p:nvSpPr>
            <p:spPr bwMode="auto">
              <a:xfrm rot="2232743">
                <a:off x="1664192" y="2925458"/>
                <a:ext cx="3523681" cy="2617682"/>
              </a:xfrm>
              <a:prstGeom prst="line">
                <a:avLst/>
              </a:prstGeom>
              <a:noFill/>
              <a:ln w="47625">
                <a:solidFill>
                  <a:srgbClr val="FF66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7" name="矩形 106"/>
            <p:cNvSpPr/>
            <p:nvPr/>
          </p:nvSpPr>
          <p:spPr>
            <a:xfrm>
              <a:off x="2736301" y="6156652"/>
              <a:ext cx="1826607" cy="7283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altLang="zh-CN" b="1" dirty="0" smtClean="0">
                  <a:solidFill>
                    <a:schemeClr val="bg1"/>
                  </a:solidFill>
                  <a:latin typeface="+mn-ea"/>
                  <a:sym typeface="Wingdings" panose="05000000000000000000" pitchFamily="2" charset="2"/>
                </a:rPr>
                <a:t> 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y= -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4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x</a:t>
              </a:r>
              <a:endParaRPr lang="zh-CN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5066237" y="5985554"/>
              <a:ext cx="2184718" cy="7283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y= -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1.5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endParaRPr lang="zh-CN" altLang="en-US" sz="2800" b="1" i="1" dirty="0"/>
            </a:p>
          </p:txBody>
        </p:sp>
        <p:grpSp>
          <p:nvGrpSpPr>
            <p:cNvPr id="109" name="组合 22"/>
            <p:cNvGrpSpPr/>
            <p:nvPr/>
          </p:nvGrpSpPr>
          <p:grpSpPr>
            <a:xfrm>
              <a:off x="794321" y="1869652"/>
              <a:ext cx="5229494" cy="4366131"/>
              <a:chOff x="2908128" y="2344664"/>
              <a:chExt cx="5229494" cy="4366131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3386181" y="4648611"/>
                <a:ext cx="365746" cy="325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endParaRPr lang="zh-CN" alt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1" name="组合 4"/>
              <p:cNvGrpSpPr/>
              <p:nvPr/>
            </p:nvGrpSpPr>
            <p:grpSpPr>
              <a:xfrm>
                <a:off x="2908128" y="2344664"/>
                <a:ext cx="5229494" cy="4366131"/>
                <a:chOff x="2931424" y="2343789"/>
                <a:chExt cx="5229494" cy="4366131"/>
              </a:xfrm>
            </p:grpSpPr>
            <p:grpSp>
              <p:nvGrpSpPr>
                <p:cNvPr id="112" name="组合 24"/>
                <p:cNvGrpSpPr/>
                <p:nvPr/>
              </p:nvGrpSpPr>
              <p:grpSpPr>
                <a:xfrm>
                  <a:off x="2931424" y="2343789"/>
                  <a:ext cx="5229494" cy="4366131"/>
                  <a:chOff x="3195195" y="114301"/>
                  <a:chExt cx="5265237" cy="4743857"/>
                </a:xfrm>
              </p:grpSpPr>
              <p:grpSp>
                <p:nvGrpSpPr>
                  <p:cNvPr id="133" name="组合 27"/>
                  <p:cNvGrpSpPr/>
                  <p:nvPr/>
                </p:nvGrpSpPr>
                <p:grpSpPr>
                  <a:xfrm>
                    <a:off x="3722376" y="399105"/>
                    <a:ext cx="4603247" cy="4459053"/>
                    <a:chOff x="2293616" y="356224"/>
                    <a:chExt cx="4603247" cy="4459053"/>
                  </a:xfrm>
                </p:grpSpPr>
                <p:cxnSp>
                  <p:nvCxnSpPr>
                    <p:cNvPr id="158" name="直接连接符 157"/>
                    <p:cNvCxnSpPr/>
                    <p:nvPr/>
                  </p:nvCxnSpPr>
                  <p:spPr>
                    <a:xfrm>
                      <a:off x="2293616" y="2634740"/>
                      <a:ext cx="4603247" cy="27871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直接连接符 158"/>
                    <p:cNvCxnSpPr/>
                    <p:nvPr/>
                  </p:nvCxnSpPr>
                  <p:spPr>
                    <a:xfrm rot="5400000" flipH="1" flipV="1">
                      <a:off x="2199201" y="2585354"/>
                      <a:ext cx="4459053" cy="794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直接连接符 159"/>
                    <p:cNvCxnSpPr/>
                    <p:nvPr/>
                  </p:nvCxnSpPr>
                  <p:spPr>
                    <a:xfrm>
                      <a:off x="4429124" y="1898122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直接连接符 160"/>
                    <p:cNvCxnSpPr/>
                    <p:nvPr/>
                  </p:nvCxnSpPr>
                  <p:spPr>
                    <a:xfrm>
                      <a:off x="4429124" y="2262816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直接连接符 161"/>
                    <p:cNvCxnSpPr/>
                    <p:nvPr/>
                  </p:nvCxnSpPr>
                  <p:spPr>
                    <a:xfrm>
                      <a:off x="4429124" y="1520150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直接连接符 162"/>
                    <p:cNvCxnSpPr/>
                    <p:nvPr/>
                  </p:nvCxnSpPr>
                  <p:spPr>
                    <a:xfrm>
                      <a:off x="4429124" y="1150981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直接连接符 163"/>
                    <p:cNvCxnSpPr/>
                    <p:nvPr/>
                  </p:nvCxnSpPr>
                  <p:spPr>
                    <a:xfrm>
                      <a:off x="4429124" y="784988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直接连接符 164"/>
                    <p:cNvCxnSpPr/>
                    <p:nvPr/>
                  </p:nvCxnSpPr>
                  <p:spPr>
                    <a:xfrm>
                      <a:off x="4429124" y="2997978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直接连接符 165"/>
                    <p:cNvCxnSpPr/>
                    <p:nvPr/>
                  </p:nvCxnSpPr>
                  <p:spPr>
                    <a:xfrm>
                      <a:off x="4429124" y="3365559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直接连接符 166"/>
                    <p:cNvCxnSpPr/>
                    <p:nvPr/>
                  </p:nvCxnSpPr>
                  <p:spPr>
                    <a:xfrm>
                      <a:off x="4429124" y="3743531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直接连接符 167"/>
                    <p:cNvCxnSpPr/>
                    <p:nvPr/>
                  </p:nvCxnSpPr>
                  <p:spPr>
                    <a:xfrm>
                      <a:off x="4429124" y="4091918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4" name="TextBox 133"/>
                  <p:cNvSpPr txBox="1"/>
                  <p:nvPr/>
                </p:nvSpPr>
                <p:spPr>
                  <a:xfrm>
                    <a:off x="7166783" y="2608308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6000162" y="2617458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5602580" y="114301"/>
                    <a:ext cx="40958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endParaRPr lang="zh-CN" altLang="en-US" sz="14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5639987" y="663779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5645270" y="1042995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5643570" y="1400167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8190425" y="2650009"/>
                    <a:ext cx="27000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endParaRPr lang="zh-CN" altLang="en-US" sz="14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5645270" y="1806788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5643570" y="2114565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5605194" y="2614631"/>
                    <a:ext cx="324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7554208" y="2630506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6785980" y="2609609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6388525" y="2608308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5244816" y="2636915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-1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4857752" y="2620651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-2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5549616" y="2900383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-1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0" name="TextBox 149"/>
                  <p:cNvSpPr txBox="1"/>
                  <p:nvPr/>
                </p:nvSpPr>
                <p:spPr>
                  <a:xfrm>
                    <a:off x="4429124" y="2620651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-3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4021278" y="2620652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-4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3195195" y="2625022"/>
                    <a:ext cx="18473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3576982" y="2623723"/>
                    <a:ext cx="18473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4" name="TextBox 153"/>
                  <p:cNvSpPr txBox="1"/>
                  <p:nvPr/>
                </p:nvSpPr>
                <p:spPr>
                  <a:xfrm>
                    <a:off x="5542258" y="3206917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-2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5531867" y="3612221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-3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5524138" y="3971953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-4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5520210" y="4297971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-5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13" name="直接连接符 112"/>
                <p:cNvCxnSpPr/>
                <p:nvPr/>
              </p:nvCxnSpPr>
              <p:spPr>
                <a:xfrm>
                  <a:off x="3658233" y="57382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>
                  <a:off x="3658581" y="6056749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>
                  <a:off x="3654283" y="5389877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>
                  <a:off x="3664183" y="436665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3674083" y="40203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接连接符 117"/>
                <p:cNvCxnSpPr/>
                <p:nvPr/>
              </p:nvCxnSpPr>
              <p:spPr>
                <a:xfrm>
                  <a:off x="3672108" y="36977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>
                  <a:off x="3670133" y="335135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/>
                <p:cNvCxnSpPr/>
                <p:nvPr/>
              </p:nvCxnSpPr>
              <p:spPr>
                <a:xfrm>
                  <a:off x="3656283" y="50475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>
                  <a:off x="3668158" y="30050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3"/>
                <p:cNvCxnSpPr/>
                <p:nvPr/>
              </p:nvCxnSpPr>
              <p:spPr>
                <a:xfrm>
                  <a:off x="4038026" y="2981383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>
                  <a:off x="3656051" y="297940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>
                  <a:off x="4423976" y="2987333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>
                  <a:off x="4802001" y="300910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>
                  <a:off x="5180026" y="299525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5938051" y="298140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6316076" y="299130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6694101" y="297745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7072126" y="2975483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7444719" y="2977035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3644731" y="6399149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771" y="1211282"/>
            <a:ext cx="8288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1.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函数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=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的图象可能是（  ）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542" y="4249386"/>
            <a:ext cx="8288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2.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下列函数中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随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的增大而减小的是（  ）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515097" y="154379"/>
            <a:ext cx="4215740" cy="74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 smtClean="0">
                <a:solidFill>
                  <a:srgbClr val="FFFF00"/>
                </a:solidFill>
                <a:latin typeface="+mj-lt"/>
                <a:ea typeface="黑体" panose="02010609060101010101" pitchFamily="49" charset="-122"/>
                <a:cs typeface="+mj-cs"/>
              </a:rPr>
              <a:t>巩固练习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grpSp>
        <p:nvGrpSpPr>
          <p:cNvPr id="12" name="组合 16"/>
          <p:cNvGrpSpPr/>
          <p:nvPr/>
        </p:nvGrpSpPr>
        <p:grpSpPr>
          <a:xfrm>
            <a:off x="1219200" y="4801588"/>
            <a:ext cx="9052956" cy="990600"/>
            <a:chOff x="1219200" y="4801588"/>
            <a:chExt cx="9052956" cy="990600"/>
          </a:xfrm>
        </p:grpSpPr>
        <p:sp>
          <p:nvSpPr>
            <p:cNvPr id="8" name="TextBox 7"/>
            <p:cNvSpPr txBox="1"/>
            <p:nvPr/>
          </p:nvSpPr>
          <p:spPr>
            <a:xfrm>
              <a:off x="1219200" y="5054927"/>
              <a:ext cx="9052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                    B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y= -x         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y=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+mn-ea"/>
                </a:rPr>
                <a:t>      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y=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7.5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CN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691716" y="5073135"/>
              <a:ext cx="11448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y=    x</a:t>
              </a:r>
              <a:endParaRPr lang="zh-CN" altLang="en-US" sz="2800" dirty="0"/>
            </a:p>
          </p:txBody>
        </p:sp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2459" y="4801588"/>
              <a:ext cx="200025" cy="990600"/>
            </a:xfrm>
            <a:prstGeom prst="rect">
              <a:avLst/>
            </a:prstGeom>
            <a:noFill/>
          </p:spPr>
        </p:pic>
      </p:grpSp>
      <p:sp>
        <p:nvSpPr>
          <p:cNvPr id="15" name="文本框 10246"/>
          <p:cNvSpPr txBox="1">
            <a:spLocks noChangeArrowheads="1"/>
          </p:cNvSpPr>
          <p:nvPr/>
        </p:nvSpPr>
        <p:spPr bwMode="auto">
          <a:xfrm>
            <a:off x="5178110" y="1235036"/>
            <a:ext cx="12657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0246"/>
          <p:cNvSpPr txBox="1">
            <a:spLocks noChangeArrowheads="1"/>
          </p:cNvSpPr>
          <p:nvPr/>
        </p:nvSpPr>
        <p:spPr bwMode="auto">
          <a:xfrm>
            <a:off x="6933678" y="4225638"/>
            <a:ext cx="12657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1244691" y="1935680"/>
            <a:ext cx="1914146" cy="1793174"/>
            <a:chOff x="1244691" y="2006930"/>
            <a:chExt cx="1914146" cy="1793174"/>
          </a:xfrm>
        </p:grpSpPr>
        <p:grpSp>
          <p:nvGrpSpPr>
            <p:cNvPr id="81" name="组合 80"/>
            <p:cNvGrpSpPr/>
            <p:nvPr/>
          </p:nvGrpSpPr>
          <p:grpSpPr>
            <a:xfrm>
              <a:off x="1244691" y="2006930"/>
              <a:ext cx="1914146" cy="1793174"/>
              <a:chOff x="4011641" y="1009403"/>
              <a:chExt cx="1914146" cy="1916886"/>
            </a:xfrm>
          </p:grpSpPr>
          <p:cxnSp>
            <p:nvCxnSpPr>
              <p:cNvPr id="77" name="直接连接符 76"/>
              <p:cNvCxnSpPr/>
              <p:nvPr/>
            </p:nvCxnSpPr>
            <p:spPr>
              <a:xfrm>
                <a:off x="4011641" y="2029955"/>
                <a:ext cx="1914146" cy="726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flipH="1" flipV="1">
                <a:off x="4975764" y="1009403"/>
                <a:ext cx="11872" cy="1916886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直接连接符 92"/>
            <p:cNvCxnSpPr/>
            <p:nvPr/>
          </p:nvCxnSpPr>
          <p:spPr>
            <a:xfrm>
              <a:off x="1900052" y="2291938"/>
              <a:ext cx="676893" cy="1496291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组合 95"/>
          <p:cNvGrpSpPr/>
          <p:nvPr/>
        </p:nvGrpSpPr>
        <p:grpSpPr>
          <a:xfrm>
            <a:off x="3677153" y="1933699"/>
            <a:ext cx="1914146" cy="1793174"/>
            <a:chOff x="3677153" y="1993074"/>
            <a:chExt cx="1914146" cy="1793174"/>
          </a:xfrm>
        </p:grpSpPr>
        <p:grpSp>
          <p:nvGrpSpPr>
            <p:cNvPr id="83" name="组合 82"/>
            <p:cNvGrpSpPr/>
            <p:nvPr/>
          </p:nvGrpSpPr>
          <p:grpSpPr>
            <a:xfrm>
              <a:off x="3677153" y="1993074"/>
              <a:ext cx="1914146" cy="1793174"/>
              <a:chOff x="4011641" y="1009403"/>
              <a:chExt cx="1914146" cy="1916886"/>
            </a:xfrm>
          </p:grpSpPr>
          <p:cxnSp>
            <p:nvCxnSpPr>
              <p:cNvPr id="84" name="直接连接符 83"/>
              <p:cNvCxnSpPr/>
              <p:nvPr/>
            </p:nvCxnSpPr>
            <p:spPr>
              <a:xfrm>
                <a:off x="4011641" y="2029955"/>
                <a:ext cx="1914146" cy="726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 flipH="1" flipV="1">
                <a:off x="4975764" y="1009403"/>
                <a:ext cx="11872" cy="1916886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直接连接符 93"/>
            <p:cNvCxnSpPr/>
            <p:nvPr/>
          </p:nvCxnSpPr>
          <p:spPr>
            <a:xfrm>
              <a:off x="4415642" y="2088078"/>
              <a:ext cx="676893" cy="1496291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组合 98"/>
          <p:cNvGrpSpPr/>
          <p:nvPr/>
        </p:nvGrpSpPr>
        <p:grpSpPr>
          <a:xfrm>
            <a:off x="6062115" y="1943597"/>
            <a:ext cx="1914146" cy="1793174"/>
            <a:chOff x="6062115" y="1967347"/>
            <a:chExt cx="1914146" cy="1793174"/>
          </a:xfrm>
        </p:grpSpPr>
        <p:grpSp>
          <p:nvGrpSpPr>
            <p:cNvPr id="86" name="组合 85"/>
            <p:cNvGrpSpPr/>
            <p:nvPr/>
          </p:nvGrpSpPr>
          <p:grpSpPr>
            <a:xfrm>
              <a:off x="6062115" y="1967347"/>
              <a:ext cx="1914146" cy="1793174"/>
              <a:chOff x="4011641" y="1009403"/>
              <a:chExt cx="1914146" cy="1916886"/>
            </a:xfrm>
          </p:grpSpPr>
          <p:cxnSp>
            <p:nvCxnSpPr>
              <p:cNvPr id="87" name="直接连接符 86"/>
              <p:cNvCxnSpPr/>
              <p:nvPr/>
            </p:nvCxnSpPr>
            <p:spPr>
              <a:xfrm>
                <a:off x="4011641" y="2029955"/>
                <a:ext cx="1914146" cy="726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flipH="1" flipV="1">
                <a:off x="4975764" y="1009403"/>
                <a:ext cx="11872" cy="1916886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直接连接符 97"/>
            <p:cNvCxnSpPr/>
            <p:nvPr/>
          </p:nvCxnSpPr>
          <p:spPr>
            <a:xfrm flipH="1">
              <a:off x="6709558" y="2173184"/>
              <a:ext cx="676894" cy="1413164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组合 100"/>
          <p:cNvGrpSpPr/>
          <p:nvPr/>
        </p:nvGrpSpPr>
        <p:grpSpPr>
          <a:xfrm>
            <a:off x="8648957" y="1941616"/>
            <a:ext cx="1914146" cy="1793174"/>
            <a:chOff x="8648957" y="1941616"/>
            <a:chExt cx="1914146" cy="1793174"/>
          </a:xfrm>
        </p:grpSpPr>
        <p:grpSp>
          <p:nvGrpSpPr>
            <p:cNvPr id="89" name="组合 88"/>
            <p:cNvGrpSpPr/>
            <p:nvPr/>
          </p:nvGrpSpPr>
          <p:grpSpPr>
            <a:xfrm>
              <a:off x="8648957" y="1941616"/>
              <a:ext cx="1914146" cy="1793174"/>
              <a:chOff x="4011641" y="1009403"/>
              <a:chExt cx="1914146" cy="1916886"/>
            </a:xfrm>
          </p:grpSpPr>
          <p:cxnSp>
            <p:nvCxnSpPr>
              <p:cNvPr id="90" name="直接连接符 89"/>
              <p:cNvCxnSpPr/>
              <p:nvPr/>
            </p:nvCxnSpPr>
            <p:spPr>
              <a:xfrm>
                <a:off x="4011641" y="2029955"/>
                <a:ext cx="1914146" cy="726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H="1" flipV="1">
                <a:off x="4975764" y="1009403"/>
                <a:ext cx="11872" cy="1916886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直接连接符 99"/>
            <p:cNvCxnSpPr/>
            <p:nvPr/>
          </p:nvCxnSpPr>
          <p:spPr>
            <a:xfrm flipH="1">
              <a:off x="9450778" y="2171205"/>
              <a:ext cx="676894" cy="1413164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文本框 10246"/>
          <p:cNvSpPr txBox="1">
            <a:spLocks noChangeArrowheads="1"/>
          </p:cNvSpPr>
          <p:nvPr/>
        </p:nvSpPr>
        <p:spPr bwMode="auto">
          <a:xfrm>
            <a:off x="2005418" y="3703126"/>
            <a:ext cx="12657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文本框 10246"/>
          <p:cNvSpPr txBox="1">
            <a:spLocks noChangeArrowheads="1"/>
          </p:cNvSpPr>
          <p:nvPr/>
        </p:nvSpPr>
        <p:spPr bwMode="auto">
          <a:xfrm>
            <a:off x="4485383" y="3713021"/>
            <a:ext cx="12657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文本框 10246"/>
          <p:cNvSpPr txBox="1">
            <a:spLocks noChangeArrowheads="1"/>
          </p:cNvSpPr>
          <p:nvPr/>
        </p:nvSpPr>
        <p:spPr bwMode="auto">
          <a:xfrm>
            <a:off x="6929722" y="3734792"/>
            <a:ext cx="12657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文本框 10246"/>
          <p:cNvSpPr txBox="1">
            <a:spLocks noChangeArrowheads="1"/>
          </p:cNvSpPr>
          <p:nvPr/>
        </p:nvSpPr>
        <p:spPr bwMode="auto">
          <a:xfrm>
            <a:off x="9445310" y="3697186"/>
            <a:ext cx="12657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882126" y="293557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5375944" y="295932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7774760" y="297120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10351704" y="295932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1914761" y="1819295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4408578" y="177179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6759893" y="1771793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9313088" y="1807419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1953871" y="2838594"/>
            <a:ext cx="254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i="1" dirty="0"/>
          </a:p>
        </p:txBody>
      </p:sp>
      <p:sp>
        <p:nvSpPr>
          <p:cNvPr id="44" name="矩形 43"/>
          <p:cNvSpPr/>
          <p:nvPr/>
        </p:nvSpPr>
        <p:spPr>
          <a:xfrm>
            <a:off x="4398209" y="281286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i="1" dirty="0"/>
          </a:p>
        </p:txBody>
      </p:sp>
      <p:sp>
        <p:nvSpPr>
          <p:cNvPr id="45" name="矩形 44"/>
          <p:cNvSpPr/>
          <p:nvPr/>
        </p:nvSpPr>
        <p:spPr>
          <a:xfrm>
            <a:off x="6795046" y="2858387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i="1" dirty="0"/>
          </a:p>
        </p:txBody>
      </p:sp>
      <p:sp>
        <p:nvSpPr>
          <p:cNvPr id="46" name="矩形 45"/>
          <p:cNvSpPr/>
          <p:nvPr/>
        </p:nvSpPr>
        <p:spPr>
          <a:xfrm flipH="1">
            <a:off x="9352196" y="2832655"/>
            <a:ext cx="53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i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8666" y="1161802"/>
            <a:ext cx="82889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3.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已知正比例函数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-6)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为何值时，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随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的增大而增大？</a:t>
            </a:r>
            <a:endParaRPr lang="en-US" altLang="zh-CN" sz="28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为何值时，函数图象经过二、四象限？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 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515097" y="154379"/>
            <a:ext cx="4215740" cy="74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 smtClean="0">
                <a:solidFill>
                  <a:srgbClr val="FFFF00"/>
                </a:solidFill>
                <a:latin typeface="+mj-lt"/>
                <a:ea typeface="黑体" panose="02010609060101010101" pitchFamily="49" charset="-122"/>
                <a:cs typeface="+mj-cs"/>
              </a:rPr>
              <a:t>巩固练习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4" name="文本框 10246"/>
          <p:cNvSpPr txBox="1">
            <a:spLocks noChangeArrowheads="1"/>
          </p:cNvSpPr>
          <p:nvPr/>
        </p:nvSpPr>
        <p:spPr bwMode="auto">
          <a:xfrm>
            <a:off x="867368" y="3313218"/>
            <a:ext cx="5580933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 解：由题意得，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 ﹥0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，</a:t>
            </a:r>
            <a:endParaRPr lang="en-US" altLang="zh-CN" sz="2800" b="1" dirty="0" smtClean="0">
              <a:solidFill>
                <a:srgbClr val="FFFF00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∴ 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﹥2.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10246"/>
          <p:cNvSpPr txBox="1">
            <a:spLocks noChangeArrowheads="1"/>
          </p:cNvSpPr>
          <p:nvPr/>
        </p:nvSpPr>
        <p:spPr bwMode="auto">
          <a:xfrm>
            <a:off x="875071" y="4593774"/>
            <a:ext cx="5580933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 解：由题意得，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 ﹤ 0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，</a:t>
            </a:r>
            <a:endParaRPr lang="en-US" altLang="zh-CN" sz="2800" b="1" dirty="0" smtClean="0">
              <a:solidFill>
                <a:srgbClr val="FFFF00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∴ 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﹤2.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98665" y="1161802"/>
            <a:ext cx="91578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4.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已知正比例函数的图象如图所示，且点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A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，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  B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，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）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均是函数图象上的点，则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与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的大小关系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  如何？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文本框 30"/>
          <p:cNvSpPr txBox="1"/>
          <p:nvPr/>
        </p:nvSpPr>
        <p:spPr>
          <a:xfrm>
            <a:off x="8642685" y="2442744"/>
            <a:ext cx="39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zh-CN" alt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30"/>
          <p:cNvSpPr txBox="1"/>
          <p:nvPr/>
        </p:nvSpPr>
        <p:spPr>
          <a:xfrm>
            <a:off x="10172623" y="4222065"/>
            <a:ext cx="39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3515097" y="154379"/>
            <a:ext cx="4215740" cy="74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 smtClean="0">
                <a:solidFill>
                  <a:srgbClr val="FFFF00"/>
                </a:solidFill>
                <a:latin typeface="+mj-lt"/>
                <a:ea typeface="黑体" panose="02010609060101010101" pitchFamily="49" charset="-122"/>
                <a:cs typeface="+mj-cs"/>
              </a:rPr>
              <a:t>巩固练习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6" name="组合 48"/>
          <p:cNvGrpSpPr/>
          <p:nvPr/>
        </p:nvGrpSpPr>
        <p:grpSpPr>
          <a:xfrm>
            <a:off x="7670043" y="2635012"/>
            <a:ext cx="2815872" cy="3110694"/>
            <a:chOff x="3038372" y="3200400"/>
            <a:chExt cx="1638173" cy="1778707"/>
          </a:xfrm>
        </p:grpSpPr>
        <p:cxnSp>
          <p:nvCxnSpPr>
            <p:cNvPr id="7" name="直接箭头连接符 6"/>
            <p:cNvCxnSpPr/>
            <p:nvPr/>
          </p:nvCxnSpPr>
          <p:spPr>
            <a:xfrm flipV="1">
              <a:off x="3038372" y="4145010"/>
              <a:ext cx="1638173" cy="6891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 flipH="1" flipV="1">
              <a:off x="3848100" y="3200400"/>
              <a:ext cx="15240" cy="1774825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14"/>
            <p:cNvSpPr txBox="1"/>
            <p:nvPr/>
          </p:nvSpPr>
          <p:spPr>
            <a:xfrm>
              <a:off x="3600864" y="4151237"/>
              <a:ext cx="266700" cy="26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zh-C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3316263" y="3348104"/>
              <a:ext cx="1111569" cy="1631003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0" y="10477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文本框 10246"/>
          <p:cNvSpPr txBox="1">
            <a:spLocks noChangeArrowheads="1"/>
          </p:cNvSpPr>
          <p:nvPr/>
        </p:nvSpPr>
        <p:spPr bwMode="auto">
          <a:xfrm>
            <a:off x="1116750" y="3372594"/>
            <a:ext cx="6471583" cy="203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解：由函数图象得，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随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的增大而减小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</a:rPr>
              <a:t>.</a:t>
            </a:r>
            <a:endParaRPr lang="en-US" altLang="zh-CN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∵ -6 ﹤-2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，</a:t>
            </a:r>
            <a:endParaRPr lang="en-US" altLang="zh-CN" sz="2800" b="1" dirty="0" smtClean="0">
              <a:solidFill>
                <a:srgbClr val="FFFF00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∴ </a:t>
            </a:r>
            <a:r>
              <a:rPr lang="en-US" altLang="zh-CN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﹥b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134177" y="3538022"/>
            <a:ext cx="8864846" cy="1384995"/>
          </a:xfrm>
          <a:prstGeom prst="rect">
            <a:avLst/>
          </a:prstGeom>
          <a:noFill/>
          <a:ln w="3175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由于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两点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确定一条直线，画正比例函数图象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时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,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过原点 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）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和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点 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（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，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）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是常数，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≠0 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）的直线，即是正比例函数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altLang="zh-CN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是常数，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≠0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）的图象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0652" y="2113807"/>
            <a:ext cx="9120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正比例函数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altLang="zh-CN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是常数，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≠0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）的图象是一条经过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原点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的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直线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.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9926" y="1209303"/>
            <a:ext cx="800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思考：画正比例函数的图象时，怎样画最简单？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705102" y="380009"/>
            <a:ext cx="4215740" cy="74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探究思考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0"/>
          <p:cNvGrpSpPr/>
          <p:nvPr/>
        </p:nvGrpSpPr>
        <p:grpSpPr>
          <a:xfrm>
            <a:off x="7968343" y="2660073"/>
            <a:ext cx="1828799" cy="3788228"/>
            <a:chOff x="8502734" y="2695049"/>
            <a:chExt cx="2030679" cy="3241963"/>
          </a:xfrm>
        </p:grpSpPr>
        <p:cxnSp>
          <p:nvCxnSpPr>
            <p:cNvPr id="97" name="直接连接符 96"/>
            <p:cNvCxnSpPr/>
            <p:nvPr/>
          </p:nvCxnSpPr>
          <p:spPr>
            <a:xfrm rot="5400000">
              <a:off x="7897092" y="3300691"/>
              <a:ext cx="3241963" cy="2030679"/>
            </a:xfrm>
            <a:prstGeom prst="line">
              <a:avLst/>
            </a:prstGeom>
            <a:ln w="412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组合 21"/>
            <p:cNvGrpSpPr/>
            <p:nvPr/>
          </p:nvGrpSpPr>
          <p:grpSpPr>
            <a:xfrm>
              <a:off x="8555263" y="3366726"/>
              <a:ext cx="641514" cy="2450687"/>
              <a:chOff x="8567139" y="3366727"/>
              <a:chExt cx="641514" cy="2450687"/>
            </a:xfrm>
          </p:grpSpPr>
          <p:grpSp>
            <p:nvGrpSpPr>
              <p:cNvPr id="4" name="组合 39"/>
              <p:cNvGrpSpPr/>
              <p:nvPr/>
            </p:nvGrpSpPr>
            <p:grpSpPr>
              <a:xfrm>
                <a:off x="8567139" y="3910506"/>
                <a:ext cx="641514" cy="1906908"/>
                <a:chOff x="2883078" y="3130681"/>
                <a:chExt cx="561984" cy="2497642"/>
              </a:xfrm>
            </p:grpSpPr>
            <p:sp>
              <p:nvSpPr>
                <p:cNvPr id="65" name="文本框 64"/>
                <p:cNvSpPr txBox="1"/>
                <p:nvPr/>
              </p:nvSpPr>
              <p:spPr>
                <a:xfrm>
                  <a:off x="3223988" y="3130681"/>
                  <a:ext cx="215900" cy="4837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b="1" dirty="0"/>
                </a:p>
              </p:txBody>
            </p:sp>
            <p:sp>
              <p:nvSpPr>
                <p:cNvPr id="43" name="文本框 42"/>
                <p:cNvSpPr txBox="1"/>
                <p:nvPr/>
              </p:nvSpPr>
              <p:spPr>
                <a:xfrm>
                  <a:off x="2883078" y="3934526"/>
                  <a:ext cx="390392" cy="4837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b="1" dirty="0"/>
                </a:p>
              </p:txBody>
            </p:sp>
            <p:sp>
              <p:nvSpPr>
                <p:cNvPr id="48" name="文本框 47"/>
                <p:cNvSpPr txBox="1"/>
                <p:nvPr/>
              </p:nvSpPr>
              <p:spPr>
                <a:xfrm>
                  <a:off x="3111734" y="5144577"/>
                  <a:ext cx="333328" cy="4837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b="1" dirty="0"/>
                </a:p>
              </p:txBody>
            </p:sp>
          </p:grpSp>
          <p:sp>
            <p:nvSpPr>
              <p:cNvPr id="79" name="文本框 78"/>
              <p:cNvSpPr txBox="1"/>
              <p:nvPr/>
            </p:nvSpPr>
            <p:spPr>
              <a:xfrm>
                <a:off x="8947540" y="3366727"/>
                <a:ext cx="2464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b="1" dirty="0"/>
              </a:p>
            </p:txBody>
          </p:sp>
        </p:grpSp>
      </p:grpSp>
      <p:sp>
        <p:nvSpPr>
          <p:cNvPr id="76" name="文本框 11265"/>
          <p:cNvSpPr txBox="1">
            <a:spLocks noChangeArrowheads="1"/>
          </p:cNvSpPr>
          <p:nvPr/>
        </p:nvSpPr>
        <p:spPr bwMode="auto">
          <a:xfrm>
            <a:off x="449046" y="1278577"/>
            <a:ext cx="104648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    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画正比例函数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 y= -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的图象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" name="Rectangle 2"/>
          <p:cNvSpPr txBox="1">
            <a:spLocks noChangeArrowheads="1"/>
          </p:cNvSpPr>
          <p:nvPr/>
        </p:nvSpPr>
        <p:spPr>
          <a:xfrm>
            <a:off x="3633850" y="368133"/>
            <a:ext cx="4215740" cy="74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探究思考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graphicFrame>
        <p:nvGraphicFramePr>
          <p:cNvPr id="84" name="表格 83"/>
          <p:cNvGraphicFramePr>
            <a:graphicFrameLocks noGrp="1"/>
          </p:cNvGraphicFramePr>
          <p:nvPr/>
        </p:nvGraphicFramePr>
        <p:xfrm>
          <a:off x="2150752" y="2916602"/>
          <a:ext cx="400066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8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3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0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56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altLang="en-US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800" b="1" kern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en-US" sz="28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800" b="1" kern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5" name="表格 84"/>
          <p:cNvGraphicFramePr>
            <a:graphicFrameLocks noGrp="1"/>
          </p:cNvGraphicFramePr>
          <p:nvPr/>
        </p:nvGraphicFramePr>
        <p:xfrm>
          <a:off x="2125023" y="4553419"/>
          <a:ext cx="400066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8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3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0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56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altLang="en-US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800" b="1" kern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en-US" sz="28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en-US" sz="2800" b="1" kern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7" name="矩形 86"/>
          <p:cNvSpPr/>
          <p:nvPr/>
        </p:nvSpPr>
        <p:spPr>
          <a:xfrm>
            <a:off x="969423" y="3243786"/>
            <a:ext cx="1087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endParaRPr lang="zh-CN" altLang="en-US" sz="2800" dirty="0"/>
          </a:p>
        </p:txBody>
      </p:sp>
      <p:sp>
        <p:nvSpPr>
          <p:cNvPr id="92" name="文本框 8242"/>
          <p:cNvSpPr txBox="1">
            <a:spLocks noChangeArrowheads="1"/>
          </p:cNvSpPr>
          <p:nvPr/>
        </p:nvSpPr>
        <p:spPr bwMode="auto">
          <a:xfrm>
            <a:off x="922157" y="4813115"/>
            <a:ext cx="2032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5" name="直接连接符 10260"/>
          <p:cNvSpPr>
            <a:spLocks noChangeShapeType="1"/>
          </p:cNvSpPr>
          <p:nvPr/>
        </p:nvSpPr>
        <p:spPr bwMode="auto">
          <a:xfrm rot="2232743">
            <a:off x="7450667" y="3143731"/>
            <a:ext cx="2899778" cy="2345897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9891660" y="2375456"/>
            <a:ext cx="1087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endParaRPr lang="zh-CN" altLang="en-US" sz="2800" dirty="0"/>
          </a:p>
        </p:txBody>
      </p:sp>
      <p:sp>
        <p:nvSpPr>
          <p:cNvPr id="102" name="文本框 8242"/>
          <p:cNvSpPr txBox="1">
            <a:spLocks noChangeArrowheads="1"/>
          </p:cNvSpPr>
          <p:nvPr/>
        </p:nvSpPr>
        <p:spPr bwMode="auto">
          <a:xfrm>
            <a:off x="7345548" y="2381993"/>
            <a:ext cx="2032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pSp>
        <p:nvGrpSpPr>
          <p:cNvPr id="5" name="组合 40"/>
          <p:cNvGrpSpPr/>
          <p:nvPr/>
        </p:nvGrpSpPr>
        <p:grpSpPr>
          <a:xfrm>
            <a:off x="916069" y="2199306"/>
            <a:ext cx="4381259" cy="546969"/>
            <a:chOff x="1727200" y="2199306"/>
            <a:chExt cx="4381259" cy="546969"/>
          </a:xfrm>
        </p:grpSpPr>
        <p:sp>
          <p:nvSpPr>
            <p:cNvPr id="89" name="文本框 11265"/>
            <p:cNvSpPr txBox="1">
              <a:spLocks noChangeArrowheads="1"/>
            </p:cNvSpPr>
            <p:nvPr/>
          </p:nvSpPr>
          <p:spPr bwMode="auto">
            <a:xfrm>
              <a:off x="1727200" y="2214748"/>
              <a:ext cx="2393538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两点法：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033903" y="2199306"/>
              <a:ext cx="16257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zh-CN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zh-CN" altLang="en-US" sz="2800" b="1" dirty="0" smtClean="0">
                  <a:solidFill>
                    <a:srgbClr val="FFFF00"/>
                  </a:solidFill>
                  <a:latin typeface="+mn-ea"/>
                  <a:cs typeface="Times New Roman" panose="02020603050405020304" pitchFamily="18" charset="0"/>
                </a:rPr>
                <a:t>）</a:t>
              </a:r>
              <a:endParaRPr lang="zh-CN" altLang="en-US" sz="28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4482693" y="2223055"/>
              <a:ext cx="16257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FF00"/>
                  </a:solidFill>
                  <a:latin typeface="+mn-ea"/>
                </a:rPr>
                <a:t>（</a:t>
              </a:r>
              <a:r>
                <a:rPr lang="en-US" altLang="zh-CN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zh-CN" altLang="en-US" sz="2800" b="1" dirty="0" smtClean="0">
                  <a:solidFill>
                    <a:srgbClr val="FFFF00"/>
                  </a:solidFill>
                  <a:latin typeface="+mn-ea"/>
                </a:rPr>
                <a:t>，</a:t>
              </a:r>
              <a:r>
                <a:rPr lang="en-US" altLang="zh-CN" sz="2800" b="1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zh-CN" altLang="en-US" sz="2800" b="1" dirty="0" smtClean="0">
                  <a:solidFill>
                    <a:srgbClr val="FFFF00"/>
                  </a:solidFill>
                  <a:latin typeface="+mn-ea"/>
                  <a:cs typeface="Times New Roman" panose="02020603050405020304" pitchFamily="18" charset="0"/>
                </a:rPr>
                <a:t>）</a:t>
              </a:r>
              <a:endParaRPr lang="zh-CN" altLang="en-US" sz="2800" dirty="0"/>
            </a:p>
          </p:txBody>
        </p:sp>
      </p:grpSp>
      <p:grpSp>
        <p:nvGrpSpPr>
          <p:cNvPr id="8" name="组合 22"/>
          <p:cNvGrpSpPr/>
          <p:nvPr/>
        </p:nvGrpSpPr>
        <p:grpSpPr>
          <a:xfrm>
            <a:off x="6828298" y="2327564"/>
            <a:ext cx="4168254" cy="3954484"/>
            <a:chOff x="2908128" y="2344664"/>
            <a:chExt cx="5229494" cy="4366131"/>
          </a:xfrm>
        </p:grpSpPr>
        <p:sp>
          <p:nvSpPr>
            <p:cNvPr id="47" name="TextBox 46"/>
            <p:cNvSpPr txBox="1"/>
            <p:nvPr/>
          </p:nvSpPr>
          <p:spPr>
            <a:xfrm>
              <a:off x="3386181" y="4648611"/>
              <a:ext cx="365746" cy="325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-5</a:t>
              </a:r>
              <a:endParaRPr lang="zh-CN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组合 4"/>
            <p:cNvGrpSpPr/>
            <p:nvPr/>
          </p:nvGrpSpPr>
          <p:grpSpPr>
            <a:xfrm>
              <a:off x="2908128" y="2344664"/>
              <a:ext cx="5229494" cy="4366131"/>
              <a:chOff x="2931424" y="2343789"/>
              <a:chExt cx="5229494" cy="4366131"/>
            </a:xfrm>
          </p:grpSpPr>
          <p:grpSp>
            <p:nvGrpSpPr>
              <p:cNvPr id="10" name="组合 24"/>
              <p:cNvGrpSpPr/>
              <p:nvPr/>
            </p:nvGrpSpPr>
            <p:grpSpPr>
              <a:xfrm>
                <a:off x="2931424" y="2343789"/>
                <a:ext cx="5229494" cy="4366131"/>
                <a:chOff x="3195195" y="114301"/>
                <a:chExt cx="5265237" cy="4743857"/>
              </a:xfrm>
            </p:grpSpPr>
            <p:grpSp>
              <p:nvGrpSpPr>
                <p:cNvPr id="11" name="组合 27"/>
                <p:cNvGrpSpPr/>
                <p:nvPr/>
              </p:nvGrpSpPr>
              <p:grpSpPr>
                <a:xfrm>
                  <a:off x="3722376" y="399105"/>
                  <a:ext cx="4603247" cy="4459053"/>
                  <a:chOff x="2293616" y="356224"/>
                  <a:chExt cx="4603247" cy="4459053"/>
                </a:xfrm>
              </p:grpSpPr>
              <p:cxnSp>
                <p:nvCxnSpPr>
                  <p:cNvPr id="120" name="直接连接符 119"/>
                  <p:cNvCxnSpPr/>
                  <p:nvPr/>
                </p:nvCxnSpPr>
                <p:spPr>
                  <a:xfrm>
                    <a:off x="2293616" y="2634740"/>
                    <a:ext cx="4603247" cy="27871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直接连接符 120"/>
                  <p:cNvCxnSpPr/>
                  <p:nvPr/>
                </p:nvCxnSpPr>
                <p:spPr>
                  <a:xfrm rot="5400000" flipH="1" flipV="1">
                    <a:off x="2199201" y="2585354"/>
                    <a:ext cx="4459053" cy="794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直接连接符 121"/>
                  <p:cNvCxnSpPr/>
                  <p:nvPr/>
                </p:nvCxnSpPr>
                <p:spPr>
                  <a:xfrm>
                    <a:off x="4429124" y="1898122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直接连接符 122"/>
                  <p:cNvCxnSpPr/>
                  <p:nvPr/>
                </p:nvCxnSpPr>
                <p:spPr>
                  <a:xfrm>
                    <a:off x="4429124" y="2262816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直接连接符 123"/>
                  <p:cNvCxnSpPr/>
                  <p:nvPr/>
                </p:nvCxnSpPr>
                <p:spPr>
                  <a:xfrm>
                    <a:off x="4429124" y="1520150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直接连接符 124"/>
                  <p:cNvCxnSpPr/>
                  <p:nvPr/>
                </p:nvCxnSpPr>
                <p:spPr>
                  <a:xfrm>
                    <a:off x="4429124" y="1150981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直接连接符 125"/>
                  <p:cNvCxnSpPr/>
                  <p:nvPr/>
                </p:nvCxnSpPr>
                <p:spPr>
                  <a:xfrm>
                    <a:off x="4429124" y="784988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接连接符 126"/>
                  <p:cNvCxnSpPr/>
                  <p:nvPr/>
                </p:nvCxnSpPr>
                <p:spPr>
                  <a:xfrm>
                    <a:off x="4429124" y="2997978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>
                    <a:off x="4429124" y="3365559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接连接符 128"/>
                  <p:cNvCxnSpPr/>
                  <p:nvPr/>
                </p:nvCxnSpPr>
                <p:spPr>
                  <a:xfrm>
                    <a:off x="4429124" y="3743531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连接符 129"/>
                  <p:cNvCxnSpPr/>
                  <p:nvPr/>
                </p:nvCxnSpPr>
                <p:spPr>
                  <a:xfrm>
                    <a:off x="4429124" y="4091918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8" name="TextBox 77"/>
                <p:cNvSpPr txBox="1"/>
                <p:nvPr/>
              </p:nvSpPr>
              <p:spPr>
                <a:xfrm>
                  <a:off x="7166783" y="2608308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6000162" y="2617458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5602580" y="114301"/>
                  <a:ext cx="40958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zh-CN" altLang="en-US" sz="1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5639987" y="663779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5645270" y="1042995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5643570" y="1400167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8190425" y="2650009"/>
                  <a:ext cx="27000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zh-CN" altLang="en-US" sz="1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5645270" y="1806788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5643570" y="2114565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5605194" y="2614631"/>
                  <a:ext cx="324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7554208" y="2630506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6785980" y="2609609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6388525" y="2608308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5244816" y="2636915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4857752" y="2620651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-2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5549616" y="2900383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4429124" y="2620651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-3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4021278" y="2620652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-4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3195195" y="2625022"/>
                  <a:ext cx="18473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3576982" y="2623723"/>
                  <a:ext cx="18473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5542258" y="3206917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-2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5531867" y="3612221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-3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5524138" y="3971953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-4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5520210" y="4297971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-5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51" name="直接连接符 50"/>
              <p:cNvCxnSpPr/>
              <p:nvPr/>
            </p:nvCxnSpPr>
            <p:spPr>
              <a:xfrm>
                <a:off x="3658233" y="573820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3658581" y="6056749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3654283" y="5389877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3664183" y="436665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3674083" y="402030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3672108" y="369770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3670133" y="335135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3656283" y="504750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3668158" y="300500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3"/>
              <p:cNvCxnSpPr/>
              <p:nvPr/>
            </p:nvCxnSpPr>
            <p:spPr>
              <a:xfrm>
                <a:off x="4038026" y="2981383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3656051" y="297940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4423976" y="2987333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4802001" y="300910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5180026" y="299525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>
                <a:off x="5938051" y="298140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6316076" y="299130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>
                <a:off x="6694101" y="297745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>
                <a:off x="7072126" y="2975483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7444719" y="2977035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>
                <a:off x="3644731" y="6399149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流程图: 联系 132"/>
          <p:cNvSpPr>
            <a:spLocks noChangeArrowheads="1"/>
          </p:cNvSpPr>
          <p:nvPr/>
        </p:nvSpPr>
        <p:spPr bwMode="auto">
          <a:xfrm>
            <a:off x="9194734" y="3802573"/>
            <a:ext cx="72000" cy="7200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4" name="流程图: 联系 133"/>
          <p:cNvSpPr>
            <a:spLocks noChangeArrowheads="1"/>
          </p:cNvSpPr>
          <p:nvPr/>
        </p:nvSpPr>
        <p:spPr bwMode="auto">
          <a:xfrm>
            <a:off x="9204745" y="5653158"/>
            <a:ext cx="72000" cy="7200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1" name="流程图: 联系 130"/>
          <p:cNvSpPr>
            <a:spLocks noChangeArrowheads="1"/>
          </p:cNvSpPr>
          <p:nvPr/>
        </p:nvSpPr>
        <p:spPr bwMode="auto">
          <a:xfrm>
            <a:off x="8884009" y="4429973"/>
            <a:ext cx="72000" cy="7200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2" grpId="0"/>
      <p:bldP spid="95" grpId="0" animBg="1"/>
      <p:bldP spid="101" grpId="0"/>
      <p:bldP spid="1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3705102" y="380009"/>
            <a:ext cx="4215740" cy="74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探究思考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126182" y="3400387"/>
            <a:ext cx="10464800" cy="2677656"/>
            <a:chOff x="1197434" y="3994154"/>
            <a:chExt cx="10464800" cy="2677656"/>
          </a:xfrm>
        </p:grpSpPr>
        <p:sp>
          <p:nvSpPr>
            <p:cNvPr id="31" name="文本框 13313"/>
            <p:cNvSpPr txBox="1">
              <a:spLocks noChangeArrowheads="1"/>
            </p:cNvSpPr>
            <p:nvPr/>
          </p:nvSpPr>
          <p:spPr bwMode="auto">
            <a:xfrm>
              <a:off x="1197434" y="3994154"/>
              <a:ext cx="10464800" cy="26776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         说明：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在利用两点法画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正比例</a:t>
              </a:r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函数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图象时，有一点是原点（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+mn-ea"/>
                </a:rPr>
                <a:t>0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，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+mn-ea"/>
                </a:rPr>
                <a:t>0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），另一点可以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是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，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），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也可以是正比例函数图象上的其他点，具体如何选取要根据问题而定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+mn-ea"/>
                </a:rPr>
                <a:t>.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例如画函数       的图象时，除原点外另一点选取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比较容易画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2800" b="1" dirty="0"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34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969642" y="5126605"/>
              <a:ext cx="200025" cy="990600"/>
            </a:xfrm>
            <a:prstGeom prst="rect">
              <a:avLst/>
            </a:prstGeom>
            <a:noFill/>
          </p:spPr>
        </p:pic>
        <p:sp>
          <p:nvSpPr>
            <p:cNvPr id="35" name="矩形 34"/>
            <p:cNvSpPr/>
            <p:nvPr/>
          </p:nvSpPr>
          <p:spPr>
            <a:xfrm>
              <a:off x="9403917" y="5435971"/>
              <a:ext cx="11448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y=    x</a:t>
              </a:r>
              <a:endParaRPr lang="zh-CN" altLang="en-US" sz="2800" dirty="0"/>
            </a:p>
          </p:txBody>
        </p:sp>
      </p:grp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193557" y="1151081"/>
            <a:ext cx="9874249" cy="2031325"/>
          </a:xfrm>
          <a:prstGeom prst="rect">
            <a:avLst/>
          </a:prstGeom>
          <a:noFill/>
          <a:ln w="3175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     由于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两点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确定一条直线，画正比例函数图象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时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,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过原点 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）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和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点 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（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，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）</a:t>
            </a:r>
            <a:r>
              <a:rPr lang="en-US" altLang="zh-CN" sz="2800" b="1" i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是常数，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≠0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）的直线，即是正比例函数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altLang="zh-CN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是常数，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≠0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）的图象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sz="2800" b="1" dirty="0">
              <a:solidFill>
                <a:schemeClr val="bg1"/>
              </a:solidFill>
              <a:latin typeface="+mn-ea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0" y="14478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530712" y="1045018"/>
            <a:ext cx="7001374" cy="4680106"/>
            <a:chOff x="2530712" y="1045018"/>
            <a:chExt cx="7001374" cy="4680106"/>
          </a:xfrm>
        </p:grpSpPr>
        <p:sp>
          <p:nvSpPr>
            <p:cNvPr id="109" name="矩形 108"/>
            <p:cNvSpPr/>
            <p:nvPr/>
          </p:nvSpPr>
          <p:spPr>
            <a:xfrm>
              <a:off x="5678517" y="1045018"/>
              <a:ext cx="3433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zh-CN" altLang="en-US" sz="2800" dirty="0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2530712" y="1065811"/>
              <a:ext cx="7001374" cy="4659313"/>
              <a:chOff x="2530712" y="685800"/>
              <a:chExt cx="7001374" cy="4659313"/>
            </a:xfrm>
          </p:grpSpPr>
          <p:grpSp>
            <p:nvGrpSpPr>
              <p:cNvPr id="64" name="Group 141"/>
              <p:cNvGrpSpPr/>
              <p:nvPr/>
            </p:nvGrpSpPr>
            <p:grpSpPr bwMode="auto">
              <a:xfrm>
                <a:off x="2530712" y="685800"/>
                <a:ext cx="6792383" cy="4659313"/>
                <a:chOff x="1190" y="432"/>
                <a:chExt cx="3209" cy="2935"/>
              </a:xfrm>
            </p:grpSpPr>
            <p:grpSp>
              <p:nvGrpSpPr>
                <p:cNvPr id="65" name="Group 82"/>
                <p:cNvGrpSpPr/>
                <p:nvPr/>
              </p:nvGrpSpPr>
              <p:grpSpPr bwMode="auto">
                <a:xfrm>
                  <a:off x="1427" y="432"/>
                  <a:ext cx="2972" cy="2762"/>
                  <a:chOff x="1441" y="432"/>
                  <a:chExt cx="2972" cy="2762"/>
                </a:xfrm>
              </p:grpSpPr>
              <p:grpSp>
                <p:nvGrpSpPr>
                  <p:cNvPr id="74" name="Group 67"/>
                  <p:cNvGrpSpPr/>
                  <p:nvPr/>
                </p:nvGrpSpPr>
                <p:grpSpPr bwMode="auto">
                  <a:xfrm>
                    <a:off x="1456" y="432"/>
                    <a:ext cx="2957" cy="2762"/>
                    <a:chOff x="1456" y="432"/>
                    <a:chExt cx="2957" cy="2762"/>
                  </a:xfrm>
                </p:grpSpPr>
                <p:sp>
                  <p:nvSpPr>
                    <p:cNvPr id="85" name="Line 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75" y="576"/>
                      <a:ext cx="11" cy="261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bg1"/>
                      </a:solidFill>
                      <a:round/>
                      <a:tailEnd type="stealth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2169"/>
                      <a:ext cx="2957" cy="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bg1"/>
                      </a:solidFill>
                      <a:round/>
                      <a:tailEnd type="stealth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7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432"/>
                      <a:ext cx="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8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2" y="2113"/>
                      <a:ext cx="0" cy="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9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4" y="2113"/>
                      <a:ext cx="0" cy="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0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121"/>
                      <a:ext cx="0" cy="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3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" y="2113"/>
                      <a:ext cx="0" cy="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4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16" y="2128"/>
                      <a:ext cx="0" cy="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5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121"/>
                      <a:ext cx="0" cy="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9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58" y="864"/>
                      <a:ext cx="5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0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58" y="1296"/>
                      <a:ext cx="5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1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58" y="1728"/>
                      <a:ext cx="5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2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58" y="2592"/>
                      <a:ext cx="5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3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52" y="3024"/>
                      <a:ext cx="5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75" name="Text 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68" y="2208"/>
                    <a:ext cx="161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2400" b="1" dirty="0">
                        <a:solidFill>
                          <a:schemeClr val="bg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6" name="Text Box 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00" y="2208"/>
                    <a:ext cx="161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2400" b="1" dirty="0">
                        <a:solidFill>
                          <a:schemeClr val="bg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77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0" y="2208"/>
                    <a:ext cx="161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2400" b="1" dirty="0">
                        <a:solidFill>
                          <a:schemeClr val="bg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80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21" y="2208"/>
                    <a:ext cx="205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2400" b="1" dirty="0">
                        <a:solidFill>
                          <a:schemeClr val="bg1"/>
                        </a:solidFill>
                      </a:rPr>
                      <a:t>-1</a:t>
                    </a:r>
                  </a:p>
                </p:txBody>
              </p:sp>
              <p:sp>
                <p:nvSpPr>
                  <p:cNvPr id="81" name="Text Box 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3" y="2208"/>
                    <a:ext cx="205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2400" b="1" dirty="0">
                        <a:solidFill>
                          <a:schemeClr val="bg1"/>
                        </a:solidFill>
                      </a:rPr>
                      <a:t>-2</a:t>
                    </a:r>
                  </a:p>
                </p:txBody>
              </p:sp>
              <p:sp>
                <p:nvSpPr>
                  <p:cNvPr id="82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1" y="2208"/>
                    <a:ext cx="205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2400" b="1" dirty="0">
                        <a:solidFill>
                          <a:schemeClr val="bg1"/>
                        </a:solidFill>
                      </a:rPr>
                      <a:t>-3</a:t>
                    </a:r>
                  </a:p>
                </p:txBody>
              </p:sp>
            </p:grpSp>
            <p:sp>
              <p:nvSpPr>
                <p:cNvPr id="66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1190" y="3134"/>
                  <a:ext cx="87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2657" y="1584"/>
                  <a:ext cx="161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68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2640" y="1152"/>
                  <a:ext cx="161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dirty="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  <p:sp>
              <p:nvSpPr>
                <p:cNvPr id="69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2640" y="720"/>
                  <a:ext cx="161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70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2592" y="2448"/>
                  <a:ext cx="205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dirty="0">
                      <a:solidFill>
                        <a:schemeClr val="bg1"/>
                      </a:solidFill>
                    </a:rPr>
                    <a:t>-1</a:t>
                  </a:r>
                </a:p>
              </p:txBody>
            </p:sp>
            <p:sp>
              <p:nvSpPr>
                <p:cNvPr id="71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2592" y="2880"/>
                  <a:ext cx="205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dirty="0">
                      <a:solidFill>
                        <a:schemeClr val="bg1"/>
                      </a:solidFill>
                    </a:rPr>
                    <a:t>-2</a:t>
                  </a:r>
                </a:p>
              </p:txBody>
            </p:sp>
            <p:sp>
              <p:nvSpPr>
                <p:cNvPr id="73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2657" y="2208"/>
                  <a:ext cx="161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dirty="0">
                      <a:solidFill>
                        <a:schemeClr val="bg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3469709" y="1366055"/>
                <a:ext cx="6062377" cy="3680958"/>
                <a:chOff x="3469709" y="1366055"/>
                <a:chExt cx="6062377" cy="3680958"/>
              </a:xfrm>
            </p:grpSpPr>
            <p:sp>
              <p:nvSpPr>
                <p:cNvPr id="12412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5011387" y="1900052"/>
                  <a:ext cx="2137558" cy="3063834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13" name="Line 125"/>
                <p:cNvSpPr>
                  <a:spLocks noChangeShapeType="1"/>
                </p:cNvSpPr>
                <p:nvPr/>
              </p:nvSpPr>
              <p:spPr bwMode="auto">
                <a:xfrm>
                  <a:off x="5094513" y="1923803"/>
                  <a:ext cx="2030681" cy="312321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14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4548248" y="2268187"/>
                  <a:ext cx="3146961" cy="230381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15" name="Line 127"/>
                <p:cNvSpPr>
                  <a:spLocks noChangeShapeType="1"/>
                </p:cNvSpPr>
                <p:nvPr/>
              </p:nvSpPr>
              <p:spPr bwMode="auto">
                <a:xfrm>
                  <a:off x="4405745" y="2185060"/>
                  <a:ext cx="3241964" cy="2446317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16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4227614" y="2636322"/>
                  <a:ext cx="4037611" cy="1496292"/>
                </a:xfrm>
                <a:prstGeom prst="line">
                  <a:avLst/>
                </a:prstGeom>
                <a:noFill/>
                <a:ln w="38100">
                  <a:solidFill>
                    <a:srgbClr val="66FF33"/>
                  </a:solidFill>
                  <a:round/>
                </a:ln>
                <a:effectLst/>
              </p:spPr>
              <p:txBody>
                <a:bodyPr/>
                <a:lstStyle/>
                <a:p>
                  <a:r>
                    <a:rPr lang="en-US" altLang="zh-CN" dirty="0" smtClean="0"/>
                    <a:t>                 </a:t>
                  </a:r>
                  <a:endParaRPr lang="zh-CN" altLang="en-US" dirty="0"/>
                </a:p>
              </p:txBody>
            </p:sp>
            <p:sp>
              <p:nvSpPr>
                <p:cNvPr id="12417" name="Line 129"/>
                <p:cNvSpPr>
                  <a:spLocks noChangeShapeType="1"/>
                </p:cNvSpPr>
                <p:nvPr/>
              </p:nvSpPr>
              <p:spPr bwMode="auto">
                <a:xfrm>
                  <a:off x="4120738" y="2707574"/>
                  <a:ext cx="4203865" cy="1567543"/>
                </a:xfrm>
                <a:prstGeom prst="line">
                  <a:avLst/>
                </a:prstGeom>
                <a:noFill/>
                <a:ln w="38100">
                  <a:solidFill>
                    <a:srgbClr val="66FF33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5" name="矩形 104"/>
                <p:cNvSpPr/>
                <p:nvPr/>
              </p:nvSpPr>
              <p:spPr>
                <a:xfrm>
                  <a:off x="7717115" y="1843046"/>
                  <a:ext cx="72808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y=x</a:t>
                  </a:r>
                  <a:endParaRPr lang="zh-CN" altLang="en-US" sz="2800" dirty="0"/>
                </a:p>
              </p:txBody>
            </p:sp>
            <p:sp>
              <p:nvSpPr>
                <p:cNvPr id="106" name="矩形 105"/>
                <p:cNvSpPr/>
                <p:nvPr/>
              </p:nvSpPr>
              <p:spPr>
                <a:xfrm>
                  <a:off x="6776986" y="1366055"/>
                  <a:ext cx="90762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y=</a:t>
                  </a:r>
                  <a:r>
                    <a:rPr lang="en-US" altLang="zh-CN" sz="28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8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zh-CN" altLang="en-US" sz="2800" dirty="0"/>
                </a:p>
              </p:txBody>
            </p:sp>
            <p:sp>
              <p:nvSpPr>
                <p:cNvPr id="110" name="矩形 109"/>
                <p:cNvSpPr/>
                <p:nvPr/>
              </p:nvSpPr>
              <p:spPr>
                <a:xfrm>
                  <a:off x="9167884" y="3412569"/>
                  <a:ext cx="36420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zh-CN" altLang="en-US" sz="2800" dirty="0"/>
                </a:p>
              </p:txBody>
            </p:sp>
            <p:sp>
              <p:nvSpPr>
                <p:cNvPr id="111" name="矩形 110"/>
                <p:cNvSpPr/>
                <p:nvPr/>
              </p:nvSpPr>
              <p:spPr>
                <a:xfrm>
                  <a:off x="3469709" y="1823255"/>
                  <a:ext cx="93807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y= -x</a:t>
                  </a:r>
                  <a:endParaRPr lang="zh-CN" altLang="en-US" sz="2800" dirty="0"/>
                </a:p>
              </p:txBody>
            </p:sp>
            <p:sp>
              <p:nvSpPr>
                <p:cNvPr id="112" name="矩形 111"/>
                <p:cNvSpPr/>
                <p:nvPr/>
              </p:nvSpPr>
              <p:spPr>
                <a:xfrm>
                  <a:off x="4322752" y="1405639"/>
                  <a:ext cx="11176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y= -</a:t>
                  </a:r>
                  <a:r>
                    <a:rPr lang="en-US" altLang="zh-CN" sz="28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8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zh-CN" altLang="en-US" sz="2800" dirty="0"/>
                </a:p>
              </p:txBody>
            </p:sp>
            <p:grpSp>
              <p:nvGrpSpPr>
                <p:cNvPr id="107" name="组合 106"/>
                <p:cNvGrpSpPr/>
                <p:nvPr/>
              </p:nvGrpSpPr>
              <p:grpSpPr>
                <a:xfrm>
                  <a:off x="8213900" y="2179122"/>
                  <a:ext cx="1176925" cy="990600"/>
                  <a:chOff x="8213900" y="2179122"/>
                  <a:chExt cx="1176925" cy="990600"/>
                </a:xfrm>
              </p:grpSpPr>
              <p:pic>
                <p:nvPicPr>
                  <p:cNvPr id="234502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752114" y="2179122"/>
                    <a:ext cx="200025" cy="990600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63" name="矩形 62"/>
                  <p:cNvSpPr/>
                  <p:nvPr/>
                </p:nvSpPr>
                <p:spPr>
                  <a:xfrm>
                    <a:off x="8213900" y="2470459"/>
                    <a:ext cx="1176925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2800" b="1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y=     x</a:t>
                    </a:r>
                    <a:endParaRPr lang="zh-CN" altLang="en-US" sz="2800" dirty="0"/>
                  </a:p>
                </p:txBody>
              </p:sp>
            </p:grpSp>
          </p:grpSp>
        </p:grpSp>
      </p:grpSp>
      <p:grpSp>
        <p:nvGrpSpPr>
          <p:cNvPr id="114" name="组合 113"/>
          <p:cNvGrpSpPr/>
          <p:nvPr/>
        </p:nvGrpSpPr>
        <p:grpSpPr>
          <a:xfrm>
            <a:off x="2720863" y="2729801"/>
            <a:ext cx="1297150" cy="990600"/>
            <a:chOff x="2720863" y="2729801"/>
            <a:chExt cx="1297150" cy="990600"/>
          </a:xfrm>
        </p:grpSpPr>
        <p:pic>
          <p:nvPicPr>
            <p:cNvPr id="108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71278" y="2729801"/>
              <a:ext cx="200025" cy="990600"/>
            </a:xfrm>
            <a:prstGeom prst="rect">
              <a:avLst/>
            </a:prstGeom>
            <a:noFill/>
          </p:spPr>
        </p:pic>
        <p:sp>
          <p:nvSpPr>
            <p:cNvPr id="113" name="矩形 112"/>
            <p:cNvSpPr/>
            <p:nvPr/>
          </p:nvSpPr>
          <p:spPr>
            <a:xfrm>
              <a:off x="2720863" y="3007709"/>
              <a:ext cx="12971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y= -    x</a:t>
              </a:r>
              <a:endParaRPr lang="zh-CN" altLang="en-US" sz="2800" dirty="0"/>
            </a:p>
          </p:txBody>
        </p:sp>
      </p:grpSp>
      <p:sp>
        <p:nvSpPr>
          <p:cNvPr id="115" name="Rectangle 2"/>
          <p:cNvSpPr txBox="1">
            <a:spLocks noChangeArrowheads="1"/>
          </p:cNvSpPr>
          <p:nvPr/>
        </p:nvSpPr>
        <p:spPr>
          <a:xfrm>
            <a:off x="3752603" y="0"/>
            <a:ext cx="4215740" cy="74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探究思考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3855" y="391886"/>
            <a:ext cx="4215740" cy="74814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ea typeface="黑体" panose="02010609060101010101" pitchFamily="49" charset="-122"/>
              </a:rPr>
              <a:t>复习</a:t>
            </a:r>
            <a:r>
              <a:rPr lang="zh-CN" altLang="en-US" sz="3200" b="1" dirty="0" smtClean="0">
                <a:solidFill>
                  <a:srgbClr val="FFFF00"/>
                </a:solidFill>
                <a:ea typeface="黑体" panose="02010609060101010101" pitchFamily="49" charset="-122"/>
              </a:rPr>
              <a:t>巩固</a:t>
            </a:r>
            <a:endParaRPr lang="zh-CN" altLang="en-US" sz="3200" b="1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346" y="2098964"/>
            <a:ext cx="8239550" cy="20574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  正比例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函数的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定义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: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      一般地，形如</a:t>
            </a:r>
            <a:r>
              <a:rPr lang="en-US" altLang="zh-CN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altLang="zh-CN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是常数，</a:t>
            </a:r>
            <a:r>
              <a:rPr lang="en-US" altLang="zh-CN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b="1" dirty="0">
                <a:solidFill>
                  <a:srgbClr val="FFFF00"/>
                </a:solidFill>
                <a:latin typeface="+mn-ea"/>
              </a:rPr>
              <a:t>≠0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）的函数，叫做正比例函数，其中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叫做比例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系数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.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2"/>
          <p:cNvSpPr txBox="1">
            <a:spLocks noChangeArrowheads="1"/>
          </p:cNvSpPr>
          <p:nvPr/>
        </p:nvSpPr>
        <p:spPr>
          <a:xfrm>
            <a:off x="3515097" y="154379"/>
            <a:ext cx="4215740" cy="74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 smtClean="0">
                <a:solidFill>
                  <a:srgbClr val="FFFF00"/>
                </a:solidFill>
                <a:latin typeface="+mj-lt"/>
                <a:ea typeface="黑体" panose="02010609060101010101" pitchFamily="49" charset="-122"/>
                <a:cs typeface="+mj-cs"/>
              </a:rPr>
              <a:t>巩固练习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9491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0" y="104775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491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0" y="104775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4920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94921" name="Rectangle 9"/>
          <p:cNvSpPr>
            <a:spLocks noChangeArrowheads="1"/>
          </p:cNvSpPr>
          <p:nvPr/>
        </p:nvSpPr>
        <p:spPr bwMode="auto">
          <a:xfrm>
            <a:off x="0" y="104775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4923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94924" name="Rectangle 12"/>
          <p:cNvSpPr>
            <a:spLocks noChangeArrowheads="1"/>
          </p:cNvSpPr>
          <p:nvPr/>
        </p:nvSpPr>
        <p:spPr bwMode="auto">
          <a:xfrm>
            <a:off x="0" y="104775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4926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94927" name="Rectangle 15"/>
          <p:cNvSpPr>
            <a:spLocks noChangeArrowheads="1"/>
          </p:cNvSpPr>
          <p:nvPr/>
        </p:nvSpPr>
        <p:spPr bwMode="auto">
          <a:xfrm>
            <a:off x="0" y="104775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4929" name="Rectangle 1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70" name="组合 69"/>
          <p:cNvGrpSpPr/>
          <p:nvPr/>
        </p:nvGrpSpPr>
        <p:grpSpPr>
          <a:xfrm>
            <a:off x="7335395" y="1917865"/>
            <a:ext cx="4212863" cy="3966140"/>
            <a:chOff x="7335395" y="1917865"/>
            <a:chExt cx="4212863" cy="3966140"/>
          </a:xfrm>
        </p:grpSpPr>
        <p:grpSp>
          <p:nvGrpSpPr>
            <p:cNvPr id="37" name="组合 48"/>
            <p:cNvGrpSpPr/>
            <p:nvPr/>
          </p:nvGrpSpPr>
          <p:grpSpPr>
            <a:xfrm>
              <a:off x="7335395" y="1997027"/>
              <a:ext cx="4185122" cy="3886978"/>
              <a:chOff x="7345698" y="1871401"/>
              <a:chExt cx="4185122" cy="3886978"/>
            </a:xfrm>
          </p:grpSpPr>
          <p:grpSp>
            <p:nvGrpSpPr>
              <p:cNvPr id="38" name="组合 43"/>
              <p:cNvGrpSpPr/>
              <p:nvPr/>
            </p:nvGrpSpPr>
            <p:grpSpPr>
              <a:xfrm>
                <a:off x="7345698" y="1871401"/>
                <a:ext cx="4185122" cy="3886978"/>
                <a:chOff x="7061878" y="1781408"/>
                <a:chExt cx="4185122" cy="3886978"/>
              </a:xfrm>
            </p:grpSpPr>
            <p:grpSp>
              <p:nvGrpSpPr>
                <p:cNvPr id="41" name="组合 6"/>
                <p:cNvGrpSpPr/>
                <p:nvPr/>
              </p:nvGrpSpPr>
              <p:grpSpPr>
                <a:xfrm>
                  <a:off x="7061878" y="1781408"/>
                  <a:ext cx="4185122" cy="3471061"/>
                  <a:chOff x="7585194" y="2274000"/>
                  <a:chExt cx="3947977" cy="3471061"/>
                </a:xfrm>
              </p:grpSpPr>
              <p:cxnSp>
                <p:nvCxnSpPr>
                  <p:cNvPr id="46" name="直接连接符 45"/>
                  <p:cNvCxnSpPr/>
                  <p:nvPr/>
                </p:nvCxnSpPr>
                <p:spPr>
                  <a:xfrm>
                    <a:off x="9373872" y="4563965"/>
                    <a:ext cx="67920" cy="7531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接连接符 46"/>
                  <p:cNvCxnSpPr/>
                  <p:nvPr/>
                </p:nvCxnSpPr>
                <p:spPr>
                  <a:xfrm flipV="1">
                    <a:off x="9362669" y="5034275"/>
                    <a:ext cx="67920" cy="16579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8" name="组合 9"/>
                  <p:cNvGrpSpPr/>
                  <p:nvPr/>
                </p:nvGrpSpPr>
                <p:grpSpPr>
                  <a:xfrm>
                    <a:off x="7585194" y="2274000"/>
                    <a:ext cx="3947977" cy="3471061"/>
                    <a:chOff x="2341444" y="2551355"/>
                    <a:chExt cx="2623258" cy="3882724"/>
                  </a:xfrm>
                </p:grpSpPr>
                <p:grpSp>
                  <p:nvGrpSpPr>
                    <p:cNvPr id="49" name="组合 10"/>
                    <p:cNvGrpSpPr/>
                    <p:nvPr/>
                  </p:nvGrpSpPr>
                  <p:grpSpPr>
                    <a:xfrm>
                      <a:off x="2341444" y="2551355"/>
                      <a:ext cx="2623258" cy="3882724"/>
                      <a:chOff x="2532513" y="2169217"/>
                      <a:chExt cx="2623258" cy="3882724"/>
                    </a:xfrm>
                  </p:grpSpPr>
                  <p:sp>
                    <p:nvSpPr>
                      <p:cNvPr id="56" name="文本框 17"/>
                      <p:cNvSpPr txBox="1"/>
                      <p:nvPr/>
                    </p:nvSpPr>
                    <p:spPr>
                      <a:xfrm>
                        <a:off x="3468704" y="2169217"/>
                        <a:ext cx="319088" cy="41313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CN" b="1" i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y</a:t>
                        </a:r>
                        <a:endParaRPr lang="zh-CN" altLang="en-US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57" name="组合 18"/>
                      <p:cNvGrpSpPr/>
                      <p:nvPr/>
                    </p:nvGrpSpPr>
                    <p:grpSpPr>
                      <a:xfrm>
                        <a:off x="2532513" y="2432094"/>
                        <a:ext cx="2623258" cy="3619847"/>
                        <a:chOff x="2498378" y="2334859"/>
                        <a:chExt cx="2623258" cy="3619847"/>
                      </a:xfrm>
                    </p:grpSpPr>
                    <p:cxnSp>
                      <p:nvCxnSpPr>
                        <p:cNvPr id="59" name="直接箭头连接符 58"/>
                        <p:cNvCxnSpPr/>
                        <p:nvPr/>
                      </p:nvCxnSpPr>
                      <p:spPr>
                        <a:xfrm flipH="1" flipV="1">
                          <a:off x="3672765" y="2334859"/>
                          <a:ext cx="5731" cy="3619847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bg1"/>
                          </a:solidFill>
                          <a:tailEnd type="stealth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" name="直接箭头连接符 57"/>
                        <p:cNvCxnSpPr/>
                        <p:nvPr/>
                      </p:nvCxnSpPr>
                      <p:spPr>
                        <a:xfrm flipV="1">
                          <a:off x="2498378" y="4273827"/>
                          <a:ext cx="2453187" cy="9784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bg1"/>
                          </a:solidFill>
                          <a:tailEnd type="stealth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" name="文本框 21"/>
                        <p:cNvSpPr txBox="1"/>
                        <p:nvPr/>
                      </p:nvSpPr>
                      <p:spPr>
                        <a:xfrm>
                          <a:off x="3464047" y="4285646"/>
                          <a:ext cx="215900" cy="41313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altLang="zh-CN" b="1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cxnSp>
                      <p:nvCxnSpPr>
                        <p:cNvPr id="61" name="直接连接符 60"/>
                        <p:cNvCxnSpPr/>
                        <p:nvPr/>
                      </p:nvCxnSpPr>
                      <p:spPr>
                        <a:xfrm flipV="1">
                          <a:off x="3671990" y="3808602"/>
                          <a:ext cx="45130" cy="1342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" name="直接连接符 61"/>
                        <p:cNvCxnSpPr/>
                        <p:nvPr/>
                      </p:nvCxnSpPr>
                      <p:spPr>
                        <a:xfrm flipV="1">
                          <a:off x="3671990" y="3272787"/>
                          <a:ext cx="45130" cy="580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" name="直接连接符 62"/>
                        <p:cNvCxnSpPr/>
                        <p:nvPr/>
                      </p:nvCxnSpPr>
                      <p:spPr>
                        <a:xfrm>
                          <a:off x="4045753" y="4184926"/>
                          <a:ext cx="1" cy="80539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" name="直接连接符 63"/>
                        <p:cNvCxnSpPr/>
                        <p:nvPr/>
                      </p:nvCxnSpPr>
                      <p:spPr>
                        <a:xfrm>
                          <a:off x="4458733" y="4184926"/>
                          <a:ext cx="3175" cy="80539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5" name="文本框 26"/>
                        <p:cNvSpPr txBox="1"/>
                        <p:nvPr/>
                      </p:nvSpPr>
                      <p:spPr>
                        <a:xfrm>
                          <a:off x="4794611" y="4315084"/>
                          <a:ext cx="327025" cy="41313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altLang="zh-CN" b="1" i="1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zh-CN" altLang="en-US" b="1" i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6" name="文本框 27"/>
                        <p:cNvSpPr txBox="1"/>
                        <p:nvPr/>
                      </p:nvSpPr>
                      <p:spPr>
                        <a:xfrm>
                          <a:off x="4373501" y="4338782"/>
                          <a:ext cx="215900" cy="41313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altLang="zh-CN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7" name="文本框 28"/>
                        <p:cNvSpPr txBox="1"/>
                        <p:nvPr/>
                      </p:nvSpPr>
                      <p:spPr>
                        <a:xfrm>
                          <a:off x="3953754" y="4352844"/>
                          <a:ext cx="215900" cy="41313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altLang="zh-CN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8" name="文本框 29"/>
                        <p:cNvSpPr txBox="1"/>
                        <p:nvPr/>
                      </p:nvSpPr>
                      <p:spPr>
                        <a:xfrm>
                          <a:off x="3380958" y="3548385"/>
                          <a:ext cx="215900" cy="41313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altLang="zh-CN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9" name="文本框 30"/>
                        <p:cNvSpPr txBox="1"/>
                        <p:nvPr/>
                      </p:nvSpPr>
                      <p:spPr>
                        <a:xfrm>
                          <a:off x="3372583" y="3053388"/>
                          <a:ext cx="215900" cy="41313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altLang="zh-CN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50" name="直接连接符 49"/>
                    <p:cNvCxnSpPr/>
                    <p:nvPr/>
                  </p:nvCxnSpPr>
                  <p:spPr>
                    <a:xfrm rot="5400000">
                      <a:off x="3144380" y="4723052"/>
                      <a:ext cx="80539" cy="284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1" name="文本框 12"/>
                    <p:cNvSpPr txBox="1"/>
                    <p:nvPr/>
                  </p:nvSpPr>
                  <p:spPr>
                    <a:xfrm>
                      <a:off x="3050695" y="4830626"/>
                      <a:ext cx="254781" cy="4131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52" name="直接连接符 13"/>
                    <p:cNvCxnSpPr/>
                    <p:nvPr/>
                  </p:nvCxnSpPr>
                  <p:spPr>
                    <a:xfrm rot="5400000">
                      <a:off x="2763480" y="4748339"/>
                      <a:ext cx="80539" cy="2845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3" name="文本框 14"/>
                    <p:cNvSpPr txBox="1"/>
                    <p:nvPr/>
                  </p:nvSpPr>
                  <p:spPr>
                    <a:xfrm>
                      <a:off x="2668159" y="4829311"/>
                      <a:ext cx="241583" cy="4131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54" name="直接连接符 53"/>
                    <p:cNvCxnSpPr/>
                    <p:nvPr/>
                  </p:nvCxnSpPr>
                  <p:spPr>
                    <a:xfrm>
                      <a:off x="3515056" y="3293038"/>
                      <a:ext cx="45130" cy="5736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5" name="文本框 16"/>
                    <p:cNvSpPr txBox="1"/>
                    <p:nvPr/>
                  </p:nvSpPr>
                  <p:spPr>
                    <a:xfrm>
                      <a:off x="3213835" y="3112170"/>
                      <a:ext cx="215900" cy="4131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cxnSp>
              <p:nvCxnSpPr>
                <p:cNvPr id="42" name="直接连接符 41"/>
                <p:cNvCxnSpPr/>
                <p:nvPr/>
              </p:nvCxnSpPr>
              <p:spPr>
                <a:xfrm flipH="1">
                  <a:off x="8257218" y="2309562"/>
                  <a:ext cx="1237592" cy="33588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 flipH="1">
                  <a:off x="7647325" y="2463115"/>
                  <a:ext cx="2510872" cy="2724539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直接连接符 38"/>
              <p:cNvCxnSpPr/>
              <p:nvPr/>
            </p:nvCxnSpPr>
            <p:spPr>
              <a:xfrm>
                <a:off x="7650724" y="3389671"/>
                <a:ext cx="3287015" cy="961421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94916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440883" y="1917865"/>
              <a:ext cx="1200150" cy="590550"/>
            </a:xfrm>
            <a:prstGeom prst="rect">
              <a:avLst/>
            </a:prstGeom>
            <a:noFill/>
          </p:spPr>
        </p:pic>
        <p:pic>
          <p:nvPicPr>
            <p:cNvPr id="294922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307782" y="2677886"/>
              <a:ext cx="1200150" cy="590550"/>
            </a:xfrm>
            <a:prstGeom prst="rect">
              <a:avLst/>
            </a:prstGeom>
            <a:noFill/>
          </p:spPr>
        </p:pic>
        <p:pic>
          <p:nvPicPr>
            <p:cNvPr id="294928" name="Picture 1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367158" y="4364182"/>
              <a:ext cx="1181100" cy="590550"/>
            </a:xfrm>
            <a:prstGeom prst="rect">
              <a:avLst/>
            </a:prstGeom>
            <a:noFill/>
          </p:spPr>
        </p:pic>
      </p:grpSp>
      <p:grpSp>
        <p:nvGrpSpPr>
          <p:cNvPr id="71" name="组合 70"/>
          <p:cNvGrpSpPr/>
          <p:nvPr/>
        </p:nvGrpSpPr>
        <p:grpSpPr>
          <a:xfrm>
            <a:off x="0" y="948046"/>
            <a:ext cx="12192000" cy="2031325"/>
            <a:chOff x="0" y="948046"/>
            <a:chExt cx="12192000" cy="2031325"/>
          </a:xfrm>
        </p:grpSpPr>
        <p:sp>
          <p:nvSpPr>
            <p:cNvPr id="3" name="TextBox 2"/>
            <p:cNvSpPr txBox="1"/>
            <p:nvPr/>
          </p:nvSpPr>
          <p:spPr>
            <a:xfrm>
              <a:off x="734302" y="948046"/>
              <a:ext cx="907472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三个正比例函数        ，       ，      </a:t>
              </a:r>
              <a:endParaRPr lang="en-US" altLang="zh-CN" sz="2800" b="1" dirty="0" smtClean="0">
                <a:solidFill>
                  <a:schemeClr val="bg1"/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均是不为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+mn-ea"/>
                </a:rPr>
                <a:t>0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的常数）的图象如图所示，</a:t>
              </a:r>
              <a:endParaRPr lang="en-US" altLang="zh-CN" sz="2800" b="1" dirty="0" smtClean="0">
                <a:solidFill>
                  <a:schemeClr val="bg1"/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则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  <a:cs typeface="Times New Roman" panose="02020603050405020304" pitchFamily="18" charset="0"/>
                </a:rPr>
                <a:t>，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的大小关系如何？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294913" name="Picture 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31969" y="991589"/>
              <a:ext cx="1200150" cy="590550"/>
            </a:xfrm>
            <a:prstGeom prst="rect">
              <a:avLst/>
            </a:prstGeom>
            <a:noFill/>
          </p:spPr>
        </p:pic>
        <p:pic>
          <p:nvPicPr>
            <p:cNvPr id="294919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11386" y="991590"/>
              <a:ext cx="1200150" cy="590550"/>
            </a:xfrm>
            <a:prstGeom prst="rect">
              <a:avLst/>
            </a:prstGeom>
            <a:noFill/>
          </p:spPr>
        </p:pic>
        <p:pic>
          <p:nvPicPr>
            <p:cNvPr id="294925" name="Picture 1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14556" y="979716"/>
              <a:ext cx="1181100" cy="590550"/>
            </a:xfrm>
            <a:prstGeom prst="rect">
              <a:avLst/>
            </a:prstGeom>
            <a:noFill/>
          </p:spPr>
        </p:pic>
        <p:sp>
          <p:nvSpPr>
            <p:cNvPr id="294930" name="Rectangle 18"/>
            <p:cNvSpPr>
              <a:spLocks noChangeArrowheads="1"/>
            </p:cNvSpPr>
            <p:nvPr/>
          </p:nvSpPr>
          <p:spPr bwMode="auto">
            <a:xfrm>
              <a:off x="0" y="104775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04775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104775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104775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104775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188851" y="710542"/>
            <a:ext cx="9855200" cy="12430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zh-CN" altLang="en-US" sz="2800">
              <a:solidFill>
                <a:schemeClr val="tx2"/>
              </a:solidFill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1117600" y="1066800"/>
            <a:ext cx="9855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1120901" y="2048494"/>
            <a:ext cx="9855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1117599" y="2913166"/>
            <a:ext cx="9855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1129476" y="3681186"/>
            <a:ext cx="9855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1117600" y="6096000"/>
            <a:ext cx="9855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1117600" y="1066800"/>
            <a:ext cx="0" cy="5029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10972800" y="1066800"/>
            <a:ext cx="0" cy="5029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2719449" y="2078182"/>
            <a:ext cx="468" cy="4017819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4203865" y="3693226"/>
            <a:ext cx="12535" cy="2402774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2743667" y="4995470"/>
            <a:ext cx="825288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1524000" y="1176647"/>
            <a:ext cx="78232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4400" b="1" dirty="0">
                <a:latin typeface="Times New Roman" panose="02020603050405020304" pitchFamily="18" charset="0"/>
              </a:rPr>
              <a:t>        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正  比  例  函  数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1447470" y="2171556"/>
            <a:ext cx="1117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定义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1447469" y="3069132"/>
            <a:ext cx="11176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图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象</a:t>
            </a: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2755075" y="4117768"/>
            <a:ext cx="15240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k&gt;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2540000" y="5334000"/>
            <a:ext cx="19304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k&lt;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4255324" y="4327566"/>
            <a:ext cx="6705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4255325" y="5574475"/>
            <a:ext cx="6705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4399149" y="3810990"/>
            <a:ext cx="52832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图象经过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第三、第一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象限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4450608" y="4470070"/>
            <a:ext cx="711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从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左向右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上升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随着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的增大而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增大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4465123" y="5022273"/>
            <a:ext cx="4876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图象经过</a:t>
            </a:r>
            <a:r>
              <a:rPr lang="zh-CN" altLang="en-US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第二、第四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象限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4521860" y="5626925"/>
            <a:ext cx="6807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从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左向右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下降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随着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的增大而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减少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3110016" y="3042063"/>
            <a:ext cx="6705600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是一条经过原点的直线 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3071751" y="2277094"/>
            <a:ext cx="72136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形如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altLang="zh-C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为常数，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≠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）的函数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.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3918859" y="154379"/>
            <a:ext cx="4215740" cy="74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 dirty="0" smtClean="0">
                <a:solidFill>
                  <a:srgbClr val="FFFF00"/>
                </a:solidFill>
                <a:latin typeface="+mj-lt"/>
                <a:ea typeface="黑体" panose="02010609060101010101" pitchFamily="49" charset="-122"/>
                <a:cs typeface="+mj-cs"/>
              </a:rPr>
              <a:t>课堂小结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445491" y="4765325"/>
            <a:ext cx="1117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性质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18859" y="261256"/>
            <a:ext cx="4215740" cy="74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 smtClean="0">
                <a:solidFill>
                  <a:srgbClr val="FFFF00"/>
                </a:solidFill>
                <a:latin typeface="+mj-lt"/>
                <a:ea typeface="黑体" panose="02010609060101010101" pitchFamily="49" charset="-122"/>
                <a:cs typeface="+mj-cs"/>
              </a:rPr>
              <a:t>课后作业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1812" y="1696192"/>
            <a:ext cx="8979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课本：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页练习题，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          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页习题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19.2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第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题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.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085" y="2137558"/>
            <a:ext cx="5890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rgbClr val="FFFF00"/>
                </a:solidFill>
                <a:latin typeface="+mn-ea"/>
              </a:rPr>
              <a:t>同学们，再见！</a:t>
            </a:r>
            <a:endParaRPr lang="zh-CN" altLang="en-US" sz="6600" b="1" dirty="0">
              <a:solidFill>
                <a:srgbClr val="FFFF00"/>
              </a:solidFill>
              <a:latin typeface="+mn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30712" y="1363983"/>
            <a:ext cx="102616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1.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下列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函数中哪些是正比例函数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？并指出比例系数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791200" y="2137384"/>
            <a:ext cx="42672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(2) 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y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= 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x+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088573" y="2097374"/>
            <a:ext cx="37592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(1) 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y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= 2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endParaRPr lang="en-US" altLang="zh-CN" sz="28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3480789" y="2161984"/>
            <a:ext cx="181560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是  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8385299" y="2948262"/>
            <a:ext cx="15240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不是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1247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1247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0" y="14478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6747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0" y="14478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752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0" y="10477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408705" y="2199314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不是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3512458" y="3800044"/>
            <a:ext cx="15240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不是</a:t>
            </a: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3562598" y="439386"/>
            <a:ext cx="4215740" cy="74814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ea typeface="黑体" panose="02010609060101010101" pitchFamily="49" charset="-122"/>
              </a:rPr>
              <a:t>复习</a:t>
            </a:r>
            <a:r>
              <a:rPr lang="zh-CN" altLang="en-US" sz="3200" b="1" dirty="0" smtClean="0">
                <a:solidFill>
                  <a:srgbClr val="FFFF00"/>
                </a:solidFill>
                <a:ea typeface="黑体" panose="02010609060101010101" pitchFamily="49" charset="-122"/>
              </a:rPr>
              <a:t>巩固</a:t>
            </a:r>
            <a:endParaRPr lang="zh-CN" altLang="en-US" sz="3200" b="1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3490686" y="2649204"/>
            <a:ext cx="1815606" cy="990600"/>
            <a:chOff x="3490686" y="2649204"/>
            <a:chExt cx="1815606" cy="990600"/>
          </a:xfrm>
        </p:grpSpPr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3490686" y="2922024"/>
              <a:ext cx="1815606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zh-CN" altLang="en-US" sz="2800" b="1" dirty="0" smtClean="0">
                  <a:solidFill>
                    <a:srgbClr val="FFFF00"/>
                  </a:solidFill>
                  <a:latin typeface="+mn-ea"/>
                </a:rPr>
                <a:t>是  </a:t>
              </a:r>
              <a:r>
                <a:rPr lang="en-US" altLang="zh-CN" sz="2800" b="1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 =</a:t>
              </a:r>
              <a:endParaRPr lang="zh-CN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2929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61393" y="2649204"/>
              <a:ext cx="200025" cy="990600"/>
            </a:xfrm>
            <a:prstGeom prst="rect">
              <a:avLst/>
            </a:prstGeom>
            <a:noFill/>
          </p:spPr>
        </p:pic>
      </p:grp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0" y="14478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247775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1247775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1083212" y="2757254"/>
            <a:ext cx="12192000" cy="809625"/>
            <a:chOff x="1083212" y="3376246"/>
            <a:chExt cx="12192000" cy="809625"/>
          </a:xfrm>
        </p:grpSpPr>
        <p:sp>
          <p:nvSpPr>
            <p:cNvPr id="28674" name="Rectangle 2"/>
            <p:cNvSpPr>
              <a:spLocks noChangeArrowheads="1"/>
            </p:cNvSpPr>
            <p:nvPr/>
          </p:nvSpPr>
          <p:spPr bwMode="auto">
            <a:xfrm>
              <a:off x="1083212" y="3615397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normalizeH="0" baseline="0" dirty="0" smtClean="0">
                  <a:ln>
                    <a:noFill/>
                  </a:ln>
                  <a:solidFill>
                    <a:srgbClr val="F2F2F2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(3)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pic>
          <p:nvPicPr>
            <p:cNvPr id="28683" name="Picture 1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30326" y="3376246"/>
              <a:ext cx="1095375" cy="809625"/>
            </a:xfrm>
            <a:prstGeom prst="rect">
              <a:avLst/>
            </a:prstGeom>
            <a:noFill/>
          </p:spPr>
        </p:pic>
      </p:grpSp>
      <p:grpSp>
        <p:nvGrpSpPr>
          <p:cNvPr id="46" name="组合 45"/>
          <p:cNvGrpSpPr/>
          <p:nvPr/>
        </p:nvGrpSpPr>
        <p:grpSpPr>
          <a:xfrm>
            <a:off x="5779476" y="2729116"/>
            <a:ext cx="1744836" cy="809625"/>
            <a:chOff x="5779476" y="3432516"/>
            <a:chExt cx="1744836" cy="809625"/>
          </a:xfrm>
        </p:grpSpPr>
        <p:pic>
          <p:nvPicPr>
            <p:cNvPr id="28679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8937" y="3432516"/>
              <a:ext cx="1095375" cy="809625"/>
            </a:xfrm>
            <a:prstGeom prst="rect">
              <a:avLst/>
            </a:prstGeom>
            <a:noFill/>
          </p:spPr>
        </p:pic>
        <p:sp>
          <p:nvSpPr>
            <p:cNvPr id="44" name="Rectangle 2"/>
            <p:cNvSpPr>
              <a:spLocks noChangeArrowheads="1"/>
            </p:cNvSpPr>
            <p:nvPr/>
          </p:nvSpPr>
          <p:spPr bwMode="auto">
            <a:xfrm>
              <a:off x="5779476" y="3664448"/>
              <a:ext cx="604653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normalizeH="0" baseline="0" dirty="0" smtClean="0">
                  <a:ln>
                    <a:noFill/>
                  </a:ln>
                  <a:solidFill>
                    <a:srgbClr val="F2F2F2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(4)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97279" y="3734944"/>
            <a:ext cx="2330694" cy="590550"/>
            <a:chOff x="1139483" y="5029200"/>
            <a:chExt cx="2330694" cy="590550"/>
          </a:xfrm>
        </p:grpSpPr>
        <p:sp>
          <p:nvSpPr>
            <p:cNvPr id="28686" name="Rectangle 14"/>
            <p:cNvSpPr>
              <a:spLocks noChangeArrowheads="1"/>
            </p:cNvSpPr>
            <p:nvPr/>
          </p:nvSpPr>
          <p:spPr bwMode="auto">
            <a:xfrm>
              <a:off x="1139483" y="5045428"/>
              <a:ext cx="604653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normalizeH="0" baseline="0" dirty="0" smtClean="0">
                  <a:ln>
                    <a:noFill/>
                  </a:ln>
                  <a:solidFill>
                    <a:srgbClr val="F2F2F2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(5)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pic>
          <p:nvPicPr>
            <p:cNvPr id="28685" name="Picture 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1852" y="5029200"/>
              <a:ext cx="1838325" cy="590550"/>
            </a:xfrm>
            <a:prstGeom prst="rect">
              <a:avLst/>
            </a:prstGeom>
            <a:noFill/>
          </p:spPr>
        </p:pic>
      </p:grp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104775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104775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742460" y="4452241"/>
            <a:ext cx="11379200" cy="605798"/>
            <a:chOff x="742460" y="4452241"/>
            <a:chExt cx="11379200" cy="605798"/>
          </a:xfrm>
        </p:grpSpPr>
        <p:sp>
          <p:nvSpPr>
            <p:cNvPr id="49" name="Text Box 5"/>
            <p:cNvSpPr txBox="1">
              <a:spLocks noChangeArrowheads="1"/>
            </p:cNvSpPr>
            <p:nvPr/>
          </p:nvSpPr>
          <p:spPr bwMode="auto">
            <a:xfrm>
              <a:off x="742460" y="4534819"/>
              <a:ext cx="11379200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800" b="1" dirty="0" smtClean="0">
                  <a:solidFill>
                    <a:schemeClr val="bg1"/>
                  </a:solidFill>
                  <a:latin typeface="+mn-ea"/>
                </a:rPr>
                <a:t>2.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若                 是</a:t>
              </a:r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正比例函数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，则 </a:t>
              </a:r>
              <a:r>
                <a:rPr lang="en-US" altLang="zh-CN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sz="2800" b="1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sz="2800" b="1" u="sng" dirty="0">
                  <a:solidFill>
                    <a:schemeClr val="bg1"/>
                  </a:solidFill>
                  <a:latin typeface="+mn-ea"/>
                </a:rPr>
                <a:t>    </a:t>
              </a:r>
              <a:r>
                <a:rPr lang="en-US" altLang="zh-CN" sz="2800" b="1" u="sng" dirty="0" smtClean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0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2460" y="4452241"/>
              <a:ext cx="2867025" cy="590550"/>
            </a:xfrm>
            <a:prstGeom prst="rect">
              <a:avLst/>
            </a:prstGeom>
            <a:noFill/>
          </p:spPr>
        </p:pic>
      </p:grp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8462922" y="4420500"/>
            <a:ext cx="13208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-2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/>
      <p:bldP spid="37907" grpId="0"/>
      <p:bldP spid="27" grpId="0"/>
      <p:bldP spid="29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0862" y="1129662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画出下列正比例函数图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ea typeface="+mn-ea"/>
              </a:rPr>
              <a:t>象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：</a:t>
            </a:r>
            <a:endParaRPr lang="zh-CN" altLang="en-US" sz="2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6904" y="2161309"/>
            <a:ext cx="5842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     x</a:t>
            </a:r>
          </a:p>
          <a:p>
            <a:endParaRPr lang="en-US" altLang="zh-CN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 -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y= -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</a:t>
            </a:r>
            <a:endParaRPr lang="zh-CN" alt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382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2640" y="1882238"/>
            <a:ext cx="200025" cy="990600"/>
          </a:xfrm>
          <a:prstGeom prst="rect">
            <a:avLst/>
          </a:prstGeom>
          <a:noFill/>
        </p:spPr>
      </p:pic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14478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1044117" y="4144578"/>
            <a:ext cx="9356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画函数图象有哪些步骤？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列表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      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   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描点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      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连线 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705102" y="380009"/>
            <a:ext cx="4215740" cy="74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知识探究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8193"/>
          <p:cNvSpPr txBox="1">
            <a:spLocks noChangeArrowheads="1"/>
          </p:cNvSpPr>
          <p:nvPr/>
        </p:nvSpPr>
        <p:spPr bwMode="auto">
          <a:xfrm>
            <a:off x="3804146" y="1718440"/>
            <a:ext cx="48442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-4</a:t>
            </a:r>
          </a:p>
        </p:txBody>
      </p:sp>
      <p:sp>
        <p:nvSpPr>
          <p:cNvPr id="8195" name="文本框 8194"/>
          <p:cNvSpPr txBox="1">
            <a:spLocks noChangeArrowheads="1"/>
          </p:cNvSpPr>
          <p:nvPr/>
        </p:nvSpPr>
        <p:spPr bwMode="auto">
          <a:xfrm>
            <a:off x="4804696" y="1740560"/>
            <a:ext cx="48442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-2</a:t>
            </a:r>
          </a:p>
        </p:txBody>
      </p:sp>
      <p:sp>
        <p:nvSpPr>
          <p:cNvPr id="8196" name="文本框 8195"/>
          <p:cNvSpPr txBox="1">
            <a:spLocks noChangeArrowheads="1"/>
          </p:cNvSpPr>
          <p:nvPr/>
        </p:nvSpPr>
        <p:spPr bwMode="auto">
          <a:xfrm>
            <a:off x="5955516" y="1759014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8197" name="文本框 8196"/>
          <p:cNvSpPr txBox="1">
            <a:spLocks noChangeArrowheads="1"/>
          </p:cNvSpPr>
          <p:nvPr/>
        </p:nvSpPr>
        <p:spPr bwMode="auto">
          <a:xfrm>
            <a:off x="6915398" y="1735262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198" name="文本框 8197"/>
          <p:cNvSpPr txBox="1">
            <a:spLocks noChangeArrowheads="1"/>
          </p:cNvSpPr>
          <p:nvPr/>
        </p:nvSpPr>
        <p:spPr bwMode="auto">
          <a:xfrm>
            <a:off x="7937995" y="1726260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8228" name="矩形 8227"/>
          <p:cNvSpPr>
            <a:spLocks noChangeArrowheads="1"/>
          </p:cNvSpPr>
          <p:nvPr/>
        </p:nvSpPr>
        <p:spPr bwMode="auto">
          <a:xfrm>
            <a:off x="8888020" y="1712308"/>
            <a:ext cx="5453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FF00"/>
                </a:solidFill>
                <a:latin typeface="宋体" panose="02010600030101010101" pitchFamily="2" charset="-122"/>
              </a:rPr>
              <a:t>…</a:t>
            </a:r>
          </a:p>
        </p:txBody>
      </p:sp>
      <p:sp>
        <p:nvSpPr>
          <p:cNvPr id="8229" name="矩形 8228"/>
          <p:cNvSpPr>
            <a:spLocks noChangeArrowheads="1"/>
          </p:cNvSpPr>
          <p:nvPr/>
        </p:nvSpPr>
        <p:spPr bwMode="auto">
          <a:xfrm>
            <a:off x="2781585" y="1753267"/>
            <a:ext cx="5453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FF00"/>
                </a:solidFill>
                <a:latin typeface="宋体" panose="02010600030101010101" pitchFamily="2" charset="-122"/>
              </a:rPr>
              <a:t>…</a:t>
            </a:r>
          </a:p>
        </p:txBody>
      </p:sp>
      <p:sp>
        <p:nvSpPr>
          <p:cNvPr id="8238" name="直接连接符 8237"/>
          <p:cNvSpPr>
            <a:spLocks noChangeShapeType="1"/>
          </p:cNvSpPr>
          <p:nvPr/>
        </p:nvSpPr>
        <p:spPr bwMode="auto">
          <a:xfrm flipV="1">
            <a:off x="4399224" y="2422565"/>
            <a:ext cx="2429087" cy="4298868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3470800" y="582912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画正比例函数图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cs typeface="+mj-cs"/>
              </a:rPr>
              <a:t>象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652570" y="584258"/>
            <a:ext cx="1480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y=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endParaRPr lang="zh-CN" altLang="en-US" sz="2800" b="1" i="1" dirty="0"/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3118369"/>
              </p:ext>
            </p:extLst>
          </p:nvPr>
        </p:nvGraphicFramePr>
        <p:xfrm>
          <a:off x="1533991" y="1175720"/>
          <a:ext cx="8128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altLang="en-US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2800" b="1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zh-CN" altLang="en-US" sz="2800" b="1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2800" b="1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800" b="1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800" b="1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2800" b="1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8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en-US" sz="28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3" name="矩形 22"/>
          <p:cNvSpPr/>
          <p:nvPr/>
        </p:nvSpPr>
        <p:spPr>
          <a:xfrm>
            <a:off x="6675690" y="2339829"/>
            <a:ext cx="1480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b="1" dirty="0"/>
          </a:p>
        </p:txBody>
      </p:sp>
      <p:grpSp>
        <p:nvGrpSpPr>
          <p:cNvPr id="6" name="组合 5"/>
          <p:cNvGrpSpPr/>
          <p:nvPr/>
        </p:nvGrpSpPr>
        <p:grpSpPr>
          <a:xfrm>
            <a:off x="2908128" y="2344664"/>
            <a:ext cx="5229494" cy="4366131"/>
            <a:chOff x="2908128" y="2344664"/>
            <a:chExt cx="5229494" cy="4366131"/>
          </a:xfrm>
        </p:grpSpPr>
        <p:sp>
          <p:nvSpPr>
            <p:cNvPr id="78" name="TextBox 77"/>
            <p:cNvSpPr txBox="1"/>
            <p:nvPr/>
          </p:nvSpPr>
          <p:spPr>
            <a:xfrm>
              <a:off x="3386181" y="4648611"/>
              <a:ext cx="365746" cy="325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-5</a:t>
              </a:r>
              <a:endParaRPr lang="zh-CN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908128" y="2344664"/>
              <a:ext cx="5229494" cy="4366131"/>
              <a:chOff x="2931424" y="2343789"/>
              <a:chExt cx="5229494" cy="4366131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2931424" y="2343789"/>
                <a:ext cx="5229494" cy="4366131"/>
                <a:chOff x="3195195" y="114301"/>
                <a:chExt cx="5265237" cy="4743857"/>
              </a:xfrm>
            </p:grpSpPr>
            <p:grpSp>
              <p:nvGrpSpPr>
                <p:cNvPr id="28" name="组合 27"/>
                <p:cNvGrpSpPr/>
                <p:nvPr/>
              </p:nvGrpSpPr>
              <p:grpSpPr>
                <a:xfrm>
                  <a:off x="3722376" y="399105"/>
                  <a:ext cx="4603247" cy="4459053"/>
                  <a:chOff x="2293616" y="356224"/>
                  <a:chExt cx="4603247" cy="4459053"/>
                </a:xfrm>
              </p:grpSpPr>
              <p:cxnSp>
                <p:nvCxnSpPr>
                  <p:cNvPr id="55" name="直接连接符 54"/>
                  <p:cNvCxnSpPr/>
                  <p:nvPr/>
                </p:nvCxnSpPr>
                <p:spPr>
                  <a:xfrm>
                    <a:off x="2293616" y="2634740"/>
                    <a:ext cx="4603247" cy="27871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接连接符 55"/>
                  <p:cNvCxnSpPr/>
                  <p:nvPr/>
                </p:nvCxnSpPr>
                <p:spPr>
                  <a:xfrm rot="5400000" flipH="1" flipV="1">
                    <a:off x="2199201" y="2585354"/>
                    <a:ext cx="4459053" cy="794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接连接符 56"/>
                  <p:cNvCxnSpPr/>
                  <p:nvPr/>
                </p:nvCxnSpPr>
                <p:spPr>
                  <a:xfrm>
                    <a:off x="4429124" y="1898122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接连接符 57"/>
                  <p:cNvCxnSpPr/>
                  <p:nvPr/>
                </p:nvCxnSpPr>
                <p:spPr>
                  <a:xfrm>
                    <a:off x="4429124" y="2262816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直接连接符 58"/>
                  <p:cNvCxnSpPr/>
                  <p:nvPr/>
                </p:nvCxnSpPr>
                <p:spPr>
                  <a:xfrm>
                    <a:off x="4429124" y="1520150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接连接符 59"/>
                  <p:cNvCxnSpPr/>
                  <p:nvPr/>
                </p:nvCxnSpPr>
                <p:spPr>
                  <a:xfrm>
                    <a:off x="4429124" y="1150981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接连接符 60"/>
                  <p:cNvCxnSpPr/>
                  <p:nvPr/>
                </p:nvCxnSpPr>
                <p:spPr>
                  <a:xfrm>
                    <a:off x="4429124" y="784988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直接连接符 61"/>
                  <p:cNvCxnSpPr/>
                  <p:nvPr/>
                </p:nvCxnSpPr>
                <p:spPr>
                  <a:xfrm>
                    <a:off x="4429124" y="2997978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接连接符 62"/>
                  <p:cNvCxnSpPr/>
                  <p:nvPr/>
                </p:nvCxnSpPr>
                <p:spPr>
                  <a:xfrm>
                    <a:off x="4429124" y="3365559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连接符 63"/>
                  <p:cNvCxnSpPr/>
                  <p:nvPr/>
                </p:nvCxnSpPr>
                <p:spPr>
                  <a:xfrm>
                    <a:off x="4429124" y="3743531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接连接符 64"/>
                  <p:cNvCxnSpPr/>
                  <p:nvPr/>
                </p:nvCxnSpPr>
                <p:spPr>
                  <a:xfrm>
                    <a:off x="4429124" y="4091918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" name="TextBox 28"/>
                <p:cNvSpPr txBox="1"/>
                <p:nvPr/>
              </p:nvSpPr>
              <p:spPr>
                <a:xfrm>
                  <a:off x="7166783" y="2608308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000162" y="2617458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5602580" y="114301"/>
                  <a:ext cx="40958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zh-CN" altLang="en-US" sz="1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639987" y="663779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645270" y="1042995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5643570" y="1400167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8190425" y="2650009"/>
                  <a:ext cx="27000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zh-CN" altLang="en-US" sz="1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5645270" y="1806788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5643570" y="2114565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5605194" y="2614631"/>
                  <a:ext cx="324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554208" y="2630506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6785980" y="2609609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6388525" y="2608308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5244816" y="2636915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4857752" y="2620651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-2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549616" y="2900383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4429124" y="2620651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-3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4021278" y="2620652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-4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3195195" y="2625022"/>
                  <a:ext cx="18473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3576982" y="2623723"/>
                  <a:ext cx="18473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5542258" y="3206917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-2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5531867" y="3612221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-3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5524138" y="3971953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-4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5520210" y="4297971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-5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79" name="直接连接符 78"/>
              <p:cNvCxnSpPr/>
              <p:nvPr/>
            </p:nvCxnSpPr>
            <p:spPr>
              <a:xfrm>
                <a:off x="3658233" y="573820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>
                <a:off x="3658581" y="6056749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>
                <a:off x="3654283" y="5389877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>
                <a:off x="3664183" y="436665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>
                <a:off x="3674083" y="402030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>
                <a:off x="3672108" y="369770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>
                <a:off x="3670133" y="335135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>
                <a:off x="3656283" y="504750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3668158" y="300500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4038026" y="2981383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>
                <a:off x="3656051" y="297940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>
                <a:off x="4423976" y="2987333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>
                <a:off x="4802001" y="300910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>
                <a:off x="5180026" y="299525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>
                <a:off x="5938051" y="298140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6316076" y="299130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>
                <a:off x="6694101" y="297745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>
                <a:off x="7072126" y="2975483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>
                <a:off x="7444719" y="2977035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>
                <a:off x="3644731" y="6399149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39" name="流程图: 联系 8238"/>
          <p:cNvSpPr>
            <a:spLocks noChangeArrowheads="1"/>
          </p:cNvSpPr>
          <p:nvPr/>
        </p:nvSpPr>
        <p:spPr bwMode="auto">
          <a:xfrm>
            <a:off x="6263201" y="3306548"/>
            <a:ext cx="72000" cy="7200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40" name="流程图: 联系 8239"/>
          <p:cNvSpPr>
            <a:spLocks noChangeArrowheads="1"/>
          </p:cNvSpPr>
          <p:nvPr/>
        </p:nvSpPr>
        <p:spPr bwMode="auto">
          <a:xfrm>
            <a:off x="5889126" y="3982948"/>
            <a:ext cx="72000" cy="7200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" name="流程图: 联系 98"/>
          <p:cNvSpPr>
            <a:spLocks noChangeArrowheads="1"/>
          </p:cNvSpPr>
          <p:nvPr/>
        </p:nvSpPr>
        <p:spPr bwMode="auto">
          <a:xfrm>
            <a:off x="5524976" y="4670198"/>
            <a:ext cx="72000" cy="7200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42" name="流程图: 联系 8241"/>
          <p:cNvSpPr>
            <a:spLocks noChangeArrowheads="1"/>
          </p:cNvSpPr>
          <p:nvPr/>
        </p:nvSpPr>
        <p:spPr bwMode="auto">
          <a:xfrm>
            <a:off x="4741609" y="6011323"/>
            <a:ext cx="72000" cy="7200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41" name="流程图: 联系 8240"/>
          <p:cNvSpPr>
            <a:spLocks noChangeArrowheads="1"/>
          </p:cNvSpPr>
          <p:nvPr/>
        </p:nvSpPr>
        <p:spPr bwMode="auto">
          <a:xfrm>
            <a:off x="5125801" y="5346798"/>
            <a:ext cx="72000" cy="7200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/>
      <p:bldP spid="8197" grpId="0"/>
      <p:bldP spid="8198" grpId="0"/>
      <p:bldP spid="8228" grpId="0"/>
      <p:bldP spid="8229" grpId="0"/>
      <p:bldP spid="8238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8193"/>
          <p:cNvSpPr txBox="1"/>
          <p:nvPr/>
        </p:nvSpPr>
        <p:spPr>
          <a:xfrm>
            <a:off x="3586759" y="1722439"/>
            <a:ext cx="484428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noProof="1">
                <a:solidFill>
                  <a:srgbClr val="FFFF00"/>
                </a:solidFill>
                <a:latin typeface="Times New Roman" panose="02020603050405020304" pitchFamily="18" charset="0"/>
                <a:cs typeface="+mn-ea"/>
              </a:rPr>
              <a:t>-1</a:t>
            </a:r>
            <a:endParaRPr lang="en-US" altLang="zh-CN" sz="2800" b="1" noProof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文本框 8195"/>
          <p:cNvSpPr txBox="1"/>
          <p:nvPr/>
        </p:nvSpPr>
        <p:spPr>
          <a:xfrm>
            <a:off x="5721275" y="1782764"/>
            <a:ext cx="364202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8198" name="文本框 8197"/>
          <p:cNvSpPr txBox="1"/>
          <p:nvPr/>
        </p:nvSpPr>
        <p:spPr>
          <a:xfrm>
            <a:off x="7736125" y="1753268"/>
            <a:ext cx="364202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228" name="矩形 8227"/>
          <p:cNvSpPr>
            <a:spLocks noChangeArrowheads="1"/>
          </p:cNvSpPr>
          <p:nvPr/>
        </p:nvSpPr>
        <p:spPr bwMode="auto">
          <a:xfrm>
            <a:off x="8683277" y="1730313"/>
            <a:ext cx="5453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FF00"/>
                </a:solidFill>
                <a:latin typeface="宋体" panose="02010600030101010101" pitchFamily="2" charset="-122"/>
              </a:rPr>
              <a:t>…</a:t>
            </a:r>
          </a:p>
        </p:txBody>
      </p:sp>
      <p:sp>
        <p:nvSpPr>
          <p:cNvPr id="8229" name="矩形 8228"/>
          <p:cNvSpPr>
            <a:spLocks noChangeArrowheads="1"/>
          </p:cNvSpPr>
          <p:nvPr/>
        </p:nvSpPr>
        <p:spPr bwMode="auto">
          <a:xfrm>
            <a:off x="2521994" y="1770887"/>
            <a:ext cx="5453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FF00"/>
                </a:solidFill>
                <a:latin typeface="宋体" panose="02010600030101010101" pitchFamily="2" charset="-122"/>
              </a:rPr>
              <a:t>…</a:t>
            </a:r>
          </a:p>
        </p:txBody>
      </p:sp>
      <p:sp>
        <p:nvSpPr>
          <p:cNvPr id="8238" name="直接连接符 8237"/>
          <p:cNvSpPr>
            <a:spLocks noChangeShapeType="1"/>
          </p:cNvSpPr>
          <p:nvPr/>
        </p:nvSpPr>
        <p:spPr bwMode="auto">
          <a:xfrm flipV="1">
            <a:off x="3359399" y="4180114"/>
            <a:ext cx="4288310" cy="1272392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标题 1"/>
          <p:cNvSpPr txBox="1"/>
          <p:nvPr/>
        </p:nvSpPr>
        <p:spPr>
          <a:xfrm>
            <a:off x="3138055" y="393391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画正比例函数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cs typeface="+mj-cs"/>
              </a:rPr>
              <a:t>图象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305386" y="418006"/>
            <a:ext cx="206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     x</a:t>
            </a:r>
            <a:endParaRPr lang="zh-CN" altLang="en-US" sz="2800" b="1" i="1" dirty="0"/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2113" y="145568"/>
            <a:ext cx="200025" cy="990600"/>
          </a:xfrm>
          <a:prstGeom prst="rect">
            <a:avLst/>
          </a:prstGeom>
          <a:noFill/>
        </p:spPr>
      </p:pic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6868132"/>
              </p:ext>
            </p:extLst>
          </p:nvPr>
        </p:nvGraphicFramePr>
        <p:xfrm>
          <a:off x="1307607" y="1080654"/>
          <a:ext cx="8128000" cy="1273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369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altLang="en-US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2800" b="1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zh-CN" altLang="en-US" sz="2800" b="1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2800" b="1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800" b="1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2800" b="1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2800" b="1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9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en-US" sz="28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37" name="组合 36"/>
          <p:cNvGrpSpPr/>
          <p:nvPr/>
        </p:nvGrpSpPr>
        <p:grpSpPr>
          <a:xfrm>
            <a:off x="7864886" y="3376551"/>
            <a:ext cx="1282723" cy="990600"/>
            <a:chOff x="7864886" y="3376551"/>
            <a:chExt cx="1282723" cy="990600"/>
          </a:xfrm>
        </p:grpSpPr>
        <p:sp>
          <p:nvSpPr>
            <p:cNvPr id="26" name="矩形 25"/>
            <p:cNvSpPr/>
            <p:nvPr/>
          </p:nvSpPr>
          <p:spPr>
            <a:xfrm>
              <a:off x="7864886" y="3634240"/>
              <a:ext cx="12827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y=     x</a:t>
              </a:r>
              <a:endParaRPr lang="zh-CN" altLang="en-US" sz="2800" b="1" i="1" dirty="0"/>
            </a:p>
          </p:txBody>
        </p:sp>
        <p:pic>
          <p:nvPicPr>
            <p:cNvPr id="27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36380" y="3376551"/>
              <a:ext cx="200025" cy="990600"/>
            </a:xfrm>
            <a:prstGeom prst="rect">
              <a:avLst/>
            </a:prstGeom>
            <a:noFill/>
          </p:spPr>
        </p:pic>
      </p:grpSp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4883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8309" y="1715984"/>
            <a:ext cx="142875" cy="590550"/>
          </a:xfrm>
          <a:prstGeom prst="rect">
            <a:avLst/>
          </a:prstGeom>
          <a:noFill/>
        </p:spPr>
      </p:pic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0" y="10477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4883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9499" y="1739735"/>
            <a:ext cx="371475" cy="590550"/>
          </a:xfrm>
          <a:prstGeom prst="rect">
            <a:avLst/>
          </a:prstGeom>
          <a:noFill/>
        </p:spPr>
      </p:pic>
      <p:sp>
        <p:nvSpPr>
          <p:cNvPr id="248838" name="Rectangle 6"/>
          <p:cNvSpPr>
            <a:spLocks noChangeArrowheads="1"/>
          </p:cNvSpPr>
          <p:nvPr/>
        </p:nvSpPr>
        <p:spPr bwMode="auto">
          <a:xfrm>
            <a:off x="0" y="10477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746765" y="2491869"/>
            <a:ext cx="5229494" cy="4366131"/>
            <a:chOff x="2908128" y="2344664"/>
            <a:chExt cx="5229494" cy="4366131"/>
          </a:xfrm>
        </p:grpSpPr>
        <p:sp>
          <p:nvSpPr>
            <p:cNvPr id="38" name="TextBox 37"/>
            <p:cNvSpPr txBox="1"/>
            <p:nvPr/>
          </p:nvSpPr>
          <p:spPr>
            <a:xfrm>
              <a:off x="3386181" y="4648611"/>
              <a:ext cx="365746" cy="325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-5</a:t>
              </a:r>
              <a:endParaRPr lang="zh-CN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9" name="组合 4"/>
            <p:cNvGrpSpPr/>
            <p:nvPr/>
          </p:nvGrpSpPr>
          <p:grpSpPr>
            <a:xfrm>
              <a:off x="2908128" y="2344664"/>
              <a:ext cx="5229494" cy="4366131"/>
              <a:chOff x="2931424" y="2343789"/>
              <a:chExt cx="5229494" cy="4366131"/>
            </a:xfrm>
          </p:grpSpPr>
          <p:grpSp>
            <p:nvGrpSpPr>
              <p:cNvPr id="40" name="组合 24"/>
              <p:cNvGrpSpPr/>
              <p:nvPr/>
            </p:nvGrpSpPr>
            <p:grpSpPr>
              <a:xfrm>
                <a:off x="2931424" y="2343789"/>
                <a:ext cx="5229494" cy="4366131"/>
                <a:chOff x="3195195" y="114301"/>
                <a:chExt cx="5265237" cy="4743857"/>
              </a:xfrm>
            </p:grpSpPr>
            <p:grpSp>
              <p:nvGrpSpPr>
                <p:cNvPr id="61" name="组合 27"/>
                <p:cNvGrpSpPr/>
                <p:nvPr/>
              </p:nvGrpSpPr>
              <p:grpSpPr>
                <a:xfrm>
                  <a:off x="3722376" y="399105"/>
                  <a:ext cx="4603247" cy="4459053"/>
                  <a:chOff x="2293616" y="356224"/>
                  <a:chExt cx="4603247" cy="4459053"/>
                </a:xfrm>
              </p:grpSpPr>
              <p:cxnSp>
                <p:nvCxnSpPr>
                  <p:cNvPr id="86" name="直接连接符 85"/>
                  <p:cNvCxnSpPr/>
                  <p:nvPr/>
                </p:nvCxnSpPr>
                <p:spPr>
                  <a:xfrm>
                    <a:off x="2293616" y="2634740"/>
                    <a:ext cx="4603247" cy="27871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直接连接符 86"/>
                  <p:cNvCxnSpPr/>
                  <p:nvPr/>
                </p:nvCxnSpPr>
                <p:spPr>
                  <a:xfrm rot="5400000" flipH="1" flipV="1">
                    <a:off x="2199201" y="2585354"/>
                    <a:ext cx="4459053" cy="794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接连接符 87"/>
                  <p:cNvCxnSpPr/>
                  <p:nvPr/>
                </p:nvCxnSpPr>
                <p:spPr>
                  <a:xfrm>
                    <a:off x="4429124" y="1898122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接连接符 88"/>
                  <p:cNvCxnSpPr/>
                  <p:nvPr/>
                </p:nvCxnSpPr>
                <p:spPr>
                  <a:xfrm>
                    <a:off x="4429124" y="2262816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接连接符 89"/>
                  <p:cNvCxnSpPr/>
                  <p:nvPr/>
                </p:nvCxnSpPr>
                <p:spPr>
                  <a:xfrm>
                    <a:off x="4429124" y="1520150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接连接符 90"/>
                  <p:cNvCxnSpPr/>
                  <p:nvPr/>
                </p:nvCxnSpPr>
                <p:spPr>
                  <a:xfrm>
                    <a:off x="4429124" y="1150981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直接连接符 91"/>
                  <p:cNvCxnSpPr/>
                  <p:nvPr/>
                </p:nvCxnSpPr>
                <p:spPr>
                  <a:xfrm>
                    <a:off x="4429124" y="784988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直接连接符 92"/>
                  <p:cNvCxnSpPr/>
                  <p:nvPr/>
                </p:nvCxnSpPr>
                <p:spPr>
                  <a:xfrm>
                    <a:off x="4429124" y="2997978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直接连接符 93"/>
                  <p:cNvCxnSpPr/>
                  <p:nvPr/>
                </p:nvCxnSpPr>
                <p:spPr>
                  <a:xfrm>
                    <a:off x="4429124" y="3365559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直接连接符 94"/>
                  <p:cNvCxnSpPr/>
                  <p:nvPr/>
                </p:nvCxnSpPr>
                <p:spPr>
                  <a:xfrm>
                    <a:off x="4429124" y="3743531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直接连接符 95"/>
                  <p:cNvCxnSpPr/>
                  <p:nvPr/>
                </p:nvCxnSpPr>
                <p:spPr>
                  <a:xfrm>
                    <a:off x="4429124" y="4091918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2" name="TextBox 61"/>
                <p:cNvSpPr txBox="1"/>
                <p:nvPr/>
              </p:nvSpPr>
              <p:spPr>
                <a:xfrm>
                  <a:off x="7166783" y="2608308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6000162" y="2617458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5602580" y="114301"/>
                  <a:ext cx="40958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zh-CN" altLang="en-US" sz="1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5639987" y="663779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5645270" y="1042995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5643570" y="1400167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8190425" y="2650009"/>
                  <a:ext cx="27000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zh-CN" altLang="en-US" sz="1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5645270" y="1806788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5643570" y="2114565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5605194" y="2614631"/>
                  <a:ext cx="324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7554208" y="2630506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6785980" y="2609609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6388525" y="2608308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5244816" y="2636915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4857752" y="2620651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-2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5549616" y="2900383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4429124" y="2620651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-3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4021278" y="2620652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-4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3195195" y="2625022"/>
                  <a:ext cx="18473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3576982" y="2623723"/>
                  <a:ext cx="18473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5542258" y="3206917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-2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5531867" y="3612221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-3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5524138" y="3971953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-4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5520210" y="4297971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-5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41" name="直接连接符 40"/>
              <p:cNvCxnSpPr/>
              <p:nvPr/>
            </p:nvCxnSpPr>
            <p:spPr>
              <a:xfrm>
                <a:off x="3658233" y="573820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3658581" y="6056749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3654283" y="5389877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3664183" y="436665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3674083" y="402030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3672108" y="369770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3670133" y="335135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3656283" y="504750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3668158" y="300500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3"/>
              <p:cNvCxnSpPr/>
              <p:nvPr/>
            </p:nvCxnSpPr>
            <p:spPr>
              <a:xfrm>
                <a:off x="4038026" y="2981383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656051" y="297940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423976" y="2987333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4802001" y="300910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5180026" y="299525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5938051" y="298140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316076" y="299130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6694101" y="297745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7072126" y="2975483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7444719" y="2977035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3644731" y="6399149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流程图: 联系 96"/>
          <p:cNvSpPr>
            <a:spLocks noChangeArrowheads="1"/>
          </p:cNvSpPr>
          <p:nvPr/>
        </p:nvSpPr>
        <p:spPr bwMode="auto">
          <a:xfrm flipH="1" flipV="1">
            <a:off x="4215740" y="5153891"/>
            <a:ext cx="62731" cy="73661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" name="流程图: 联系 98"/>
          <p:cNvSpPr>
            <a:spLocks noChangeArrowheads="1"/>
          </p:cNvSpPr>
          <p:nvPr/>
        </p:nvSpPr>
        <p:spPr bwMode="auto">
          <a:xfrm>
            <a:off x="5355159" y="4831748"/>
            <a:ext cx="72000" cy="7200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0" name="流程图: 联系 99"/>
          <p:cNvSpPr>
            <a:spLocks noChangeArrowheads="1"/>
          </p:cNvSpPr>
          <p:nvPr/>
        </p:nvSpPr>
        <p:spPr bwMode="auto">
          <a:xfrm>
            <a:off x="4961309" y="4924773"/>
            <a:ext cx="72000" cy="7200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" name="流程图: 联系 100"/>
          <p:cNvSpPr>
            <a:spLocks noChangeArrowheads="1"/>
          </p:cNvSpPr>
          <p:nvPr/>
        </p:nvSpPr>
        <p:spPr bwMode="auto">
          <a:xfrm>
            <a:off x="6479334" y="4483423"/>
            <a:ext cx="72000" cy="7200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" name="流程图: 联系 101"/>
          <p:cNvSpPr>
            <a:spLocks noChangeArrowheads="1"/>
          </p:cNvSpPr>
          <p:nvPr/>
        </p:nvSpPr>
        <p:spPr bwMode="auto">
          <a:xfrm>
            <a:off x="5717359" y="4707073"/>
            <a:ext cx="72000" cy="7200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3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  <p:bldP spid="8198" grpId="0"/>
      <p:bldP spid="8228" grpId="0"/>
      <p:bldP spid="8229" grpId="0"/>
      <p:bldP spid="82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22514" y="1270662"/>
            <a:ext cx="11233151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在同一平面直角坐标系下观察：这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两个函数图象有什么特点？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341423" y="2880756"/>
            <a:ext cx="5850577" cy="30223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两图象都是经过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_____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的______</a:t>
            </a:r>
            <a:r>
              <a:rPr lang="zh-CN" altLang="en-US" sz="2800" b="1" u="sng" dirty="0">
                <a:solidFill>
                  <a:schemeClr val="bg1"/>
                </a:solidFill>
                <a:latin typeface="+mn-ea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，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图象都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经过第</a:t>
            </a:r>
            <a:r>
              <a:rPr lang="zh-CN" altLang="en-US" sz="2800" b="1" u="sng" dirty="0">
                <a:solidFill>
                  <a:schemeClr val="bg1"/>
                </a:solidFill>
                <a:latin typeface="+mn-ea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______象限，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从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左向右</a:t>
            </a:r>
            <a:r>
              <a:rPr lang="zh-CN" altLang="en-US" sz="2800" b="1" u="sng" dirty="0">
                <a:solidFill>
                  <a:schemeClr val="bg1"/>
                </a:solidFill>
                <a:latin typeface="+mn-ea"/>
              </a:rPr>
              <a:t>       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，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随着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的增大</a:t>
            </a:r>
            <a:r>
              <a:rPr lang="zh-CN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800" b="1" u="sng" dirty="0">
                <a:solidFill>
                  <a:schemeClr val="bg1"/>
                </a:solidFill>
                <a:latin typeface="+mn-ea"/>
              </a:rPr>
              <a:t>        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.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8973787" y="2897579"/>
            <a:ext cx="12192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原点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0306078" y="2897580"/>
            <a:ext cx="126576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直线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8668987" y="3538847"/>
            <a:ext cx="16256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三、一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998691" y="4084122"/>
            <a:ext cx="14224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上升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8829579" y="4701640"/>
            <a:ext cx="136736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增大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705102" y="380009"/>
            <a:ext cx="4215740" cy="74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知识探究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533063" y="2154662"/>
            <a:ext cx="5725422" cy="4366131"/>
            <a:chOff x="533063" y="2154662"/>
            <a:chExt cx="5725422" cy="4366131"/>
          </a:xfrm>
        </p:grpSpPr>
        <p:sp>
          <p:nvSpPr>
            <p:cNvPr id="18" name="直接连接符 17"/>
            <p:cNvSpPr>
              <a:spLocks noChangeShapeType="1"/>
            </p:cNvSpPr>
            <p:nvPr/>
          </p:nvSpPr>
          <p:spPr bwMode="auto">
            <a:xfrm flipV="1">
              <a:off x="2078181" y="2529444"/>
              <a:ext cx="2196936" cy="3930730"/>
            </a:xfrm>
            <a:prstGeom prst="line">
              <a:avLst/>
            </a:prstGeom>
            <a:noFill/>
            <a:ln w="41275">
              <a:solidFill>
                <a:srgbClr val="FF66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直接连接符 18"/>
            <p:cNvSpPr>
              <a:spLocks noChangeShapeType="1"/>
            </p:cNvSpPr>
            <p:nvPr/>
          </p:nvSpPr>
          <p:spPr bwMode="auto">
            <a:xfrm flipV="1">
              <a:off x="1104405" y="3859480"/>
              <a:ext cx="4322619" cy="1270659"/>
            </a:xfrm>
            <a:prstGeom prst="line">
              <a:avLst/>
            </a:prstGeom>
            <a:noFill/>
            <a:ln w="41275">
              <a:solidFill>
                <a:srgbClr val="FF66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4431248" y="2221072"/>
              <a:ext cx="14806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y=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2800" dirty="0"/>
            </a:p>
          </p:txBody>
        </p:sp>
        <p:pic>
          <p:nvPicPr>
            <p:cNvPr id="21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50676" y="3210297"/>
              <a:ext cx="200025" cy="990600"/>
            </a:xfrm>
            <a:prstGeom prst="rect">
              <a:avLst/>
            </a:prstGeom>
            <a:noFill/>
          </p:spPr>
        </p:pic>
        <p:sp>
          <p:nvSpPr>
            <p:cNvPr id="22" name="矩形 21"/>
            <p:cNvSpPr/>
            <p:nvPr/>
          </p:nvSpPr>
          <p:spPr>
            <a:xfrm>
              <a:off x="4975762" y="3444235"/>
              <a:ext cx="12827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y=     x</a:t>
              </a:r>
              <a:endParaRPr lang="zh-CN" altLang="en-US" sz="2800" b="1" i="1" dirty="0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533063" y="2154662"/>
              <a:ext cx="5229494" cy="4366131"/>
              <a:chOff x="2908128" y="2344664"/>
              <a:chExt cx="5229494" cy="4366131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3386181" y="4648611"/>
                <a:ext cx="365746" cy="325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endParaRPr lang="zh-CN" alt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9" name="组合 4"/>
              <p:cNvGrpSpPr/>
              <p:nvPr/>
            </p:nvGrpSpPr>
            <p:grpSpPr>
              <a:xfrm>
                <a:off x="2908128" y="2344664"/>
                <a:ext cx="5229494" cy="4366131"/>
                <a:chOff x="2931424" y="2343789"/>
                <a:chExt cx="5229494" cy="4366131"/>
              </a:xfrm>
            </p:grpSpPr>
            <p:grpSp>
              <p:nvGrpSpPr>
                <p:cNvPr id="30" name="组合 24"/>
                <p:cNvGrpSpPr/>
                <p:nvPr/>
              </p:nvGrpSpPr>
              <p:grpSpPr>
                <a:xfrm>
                  <a:off x="2931424" y="2343789"/>
                  <a:ext cx="5229494" cy="4366131"/>
                  <a:chOff x="3195195" y="114301"/>
                  <a:chExt cx="5265237" cy="4743857"/>
                </a:xfrm>
              </p:grpSpPr>
              <p:grpSp>
                <p:nvGrpSpPr>
                  <p:cNvPr id="51" name="组合 27"/>
                  <p:cNvGrpSpPr/>
                  <p:nvPr/>
                </p:nvGrpSpPr>
                <p:grpSpPr>
                  <a:xfrm>
                    <a:off x="3722376" y="399105"/>
                    <a:ext cx="4603247" cy="4459053"/>
                    <a:chOff x="2293616" y="356224"/>
                    <a:chExt cx="4603247" cy="4459053"/>
                  </a:xfrm>
                </p:grpSpPr>
                <p:cxnSp>
                  <p:nvCxnSpPr>
                    <p:cNvPr id="76" name="直接连接符 75"/>
                    <p:cNvCxnSpPr/>
                    <p:nvPr/>
                  </p:nvCxnSpPr>
                  <p:spPr>
                    <a:xfrm>
                      <a:off x="2293616" y="2634740"/>
                      <a:ext cx="4603247" cy="27871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直接连接符 76"/>
                    <p:cNvCxnSpPr/>
                    <p:nvPr/>
                  </p:nvCxnSpPr>
                  <p:spPr>
                    <a:xfrm rot="5400000" flipH="1" flipV="1">
                      <a:off x="2199201" y="2585354"/>
                      <a:ext cx="4459053" cy="794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直接连接符 77"/>
                    <p:cNvCxnSpPr/>
                    <p:nvPr/>
                  </p:nvCxnSpPr>
                  <p:spPr>
                    <a:xfrm>
                      <a:off x="4429124" y="1898122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直接连接符 78"/>
                    <p:cNvCxnSpPr/>
                    <p:nvPr/>
                  </p:nvCxnSpPr>
                  <p:spPr>
                    <a:xfrm>
                      <a:off x="4429124" y="2262816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直接连接符 79"/>
                    <p:cNvCxnSpPr/>
                    <p:nvPr/>
                  </p:nvCxnSpPr>
                  <p:spPr>
                    <a:xfrm>
                      <a:off x="4429124" y="1520150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直接连接符 80"/>
                    <p:cNvCxnSpPr/>
                    <p:nvPr/>
                  </p:nvCxnSpPr>
                  <p:spPr>
                    <a:xfrm>
                      <a:off x="4429124" y="1150981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直接连接符 81"/>
                    <p:cNvCxnSpPr/>
                    <p:nvPr/>
                  </p:nvCxnSpPr>
                  <p:spPr>
                    <a:xfrm>
                      <a:off x="4429124" y="784988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直接连接符 82"/>
                    <p:cNvCxnSpPr/>
                    <p:nvPr/>
                  </p:nvCxnSpPr>
                  <p:spPr>
                    <a:xfrm>
                      <a:off x="4429124" y="2997978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直接连接符 83"/>
                    <p:cNvCxnSpPr/>
                    <p:nvPr/>
                  </p:nvCxnSpPr>
                  <p:spPr>
                    <a:xfrm>
                      <a:off x="4429124" y="3365559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直接连接符 84"/>
                    <p:cNvCxnSpPr/>
                    <p:nvPr/>
                  </p:nvCxnSpPr>
                  <p:spPr>
                    <a:xfrm>
                      <a:off x="4429124" y="3743531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直接连接符 85"/>
                    <p:cNvCxnSpPr/>
                    <p:nvPr/>
                  </p:nvCxnSpPr>
                  <p:spPr>
                    <a:xfrm>
                      <a:off x="4429124" y="4091918"/>
                      <a:ext cx="71438" cy="158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7166783" y="2608308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6000162" y="2617458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602580" y="114301"/>
                    <a:ext cx="40958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endParaRPr lang="zh-CN" altLang="en-US" sz="14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5639987" y="663779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5645270" y="1042995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5643570" y="1400167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8190425" y="2650009"/>
                    <a:ext cx="27000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endParaRPr lang="zh-CN" altLang="en-US" sz="14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5645270" y="1806788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5643570" y="2114565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5605194" y="2614631"/>
                    <a:ext cx="324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554208" y="2630506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6785980" y="2609609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6388525" y="2608308"/>
                    <a:ext cx="302803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5244816" y="2636915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-1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4857752" y="2620651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-2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5549616" y="2900383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-1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4429124" y="2620651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-3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4021278" y="2620652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-4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3195195" y="2625022"/>
                    <a:ext cx="18473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3576982" y="2623723"/>
                    <a:ext cx="18473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5542258" y="3206917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-2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531867" y="3612221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-3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5524138" y="3971953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-4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520210" y="4297971"/>
                    <a:ext cx="368246" cy="354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-5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31" name="直接连接符 30"/>
                <p:cNvCxnSpPr/>
                <p:nvPr/>
              </p:nvCxnSpPr>
              <p:spPr>
                <a:xfrm>
                  <a:off x="3658233" y="57382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3658581" y="6056749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3654283" y="5389877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3664183" y="436665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3674083" y="40203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3672108" y="36977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3670133" y="335135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3656283" y="50475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3668158" y="3005002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"/>
                <p:cNvCxnSpPr/>
                <p:nvPr/>
              </p:nvCxnSpPr>
              <p:spPr>
                <a:xfrm>
                  <a:off x="4038026" y="2981383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3656051" y="297940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4423976" y="2987333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>
                  <a:off x="4802001" y="300910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5180026" y="299525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5938051" y="298140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6316076" y="299130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6694101" y="2977458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7072126" y="2975483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7444719" y="2977035"/>
                  <a:ext cx="0" cy="3420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3644731" y="6399149"/>
                  <a:ext cx="3780000" cy="1461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 autoUpdateAnimBg="0"/>
      <p:bldP spid="8202" grpId="0" autoUpdateAnimBg="0"/>
      <p:bldP spid="8203" grpId="0" autoUpdateAnimBg="0"/>
      <p:bldP spid="8204" grpId="0" autoUpdateAnimBg="0"/>
      <p:bldP spid="820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文本框 9224"/>
          <p:cNvSpPr txBox="1">
            <a:spLocks noChangeArrowheads="1"/>
          </p:cNvSpPr>
          <p:nvPr/>
        </p:nvSpPr>
        <p:spPr bwMode="auto">
          <a:xfrm>
            <a:off x="3870038" y="1691019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226" name="文本框 9225"/>
          <p:cNvSpPr txBox="1">
            <a:spLocks noChangeArrowheads="1"/>
          </p:cNvSpPr>
          <p:nvPr/>
        </p:nvSpPr>
        <p:spPr bwMode="auto">
          <a:xfrm>
            <a:off x="4763325" y="1699636"/>
            <a:ext cx="63350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1.5</a:t>
            </a:r>
          </a:p>
        </p:txBody>
      </p:sp>
      <p:sp>
        <p:nvSpPr>
          <p:cNvPr id="9227" name="文本框 9226"/>
          <p:cNvSpPr txBox="1">
            <a:spLocks noChangeArrowheads="1"/>
          </p:cNvSpPr>
          <p:nvPr/>
        </p:nvSpPr>
        <p:spPr bwMode="auto">
          <a:xfrm>
            <a:off x="5887522" y="1687761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9228" name="文本框 9227"/>
          <p:cNvSpPr txBox="1">
            <a:spLocks noChangeArrowheads="1"/>
          </p:cNvSpPr>
          <p:nvPr/>
        </p:nvSpPr>
        <p:spPr bwMode="auto">
          <a:xfrm>
            <a:off x="6687841" y="1687762"/>
            <a:ext cx="75373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-1.5</a:t>
            </a:r>
          </a:p>
        </p:txBody>
      </p:sp>
      <p:sp>
        <p:nvSpPr>
          <p:cNvPr id="9229" name="文本框 9228"/>
          <p:cNvSpPr txBox="1">
            <a:spLocks noChangeArrowheads="1"/>
          </p:cNvSpPr>
          <p:nvPr/>
        </p:nvSpPr>
        <p:spPr bwMode="auto">
          <a:xfrm>
            <a:off x="7870481" y="1684221"/>
            <a:ext cx="48442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-3</a:t>
            </a:r>
          </a:p>
        </p:txBody>
      </p:sp>
      <p:sp>
        <p:nvSpPr>
          <p:cNvPr id="9259" name="矩形 9258"/>
          <p:cNvSpPr>
            <a:spLocks noChangeArrowheads="1"/>
          </p:cNvSpPr>
          <p:nvPr/>
        </p:nvSpPr>
        <p:spPr bwMode="auto">
          <a:xfrm>
            <a:off x="8899900" y="1706563"/>
            <a:ext cx="5453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FF00"/>
                </a:solidFill>
                <a:latin typeface="宋体" panose="02010600030101010101" pitchFamily="2" charset="-122"/>
              </a:rPr>
              <a:t>…</a:t>
            </a:r>
          </a:p>
        </p:txBody>
      </p:sp>
      <p:sp>
        <p:nvSpPr>
          <p:cNvPr id="9260" name="矩形 9259"/>
          <p:cNvSpPr>
            <a:spLocks noChangeArrowheads="1"/>
          </p:cNvSpPr>
          <p:nvPr/>
        </p:nvSpPr>
        <p:spPr bwMode="auto">
          <a:xfrm>
            <a:off x="2711996" y="1709023"/>
            <a:ext cx="5453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FF00"/>
                </a:solidFill>
                <a:latin typeface="宋体" panose="02010600030101010101" pitchFamily="2" charset="-122"/>
              </a:rPr>
              <a:t>…</a:t>
            </a:r>
          </a:p>
        </p:txBody>
      </p:sp>
      <p:sp>
        <p:nvSpPr>
          <p:cNvPr id="9262" name="直接连接符 9261"/>
          <p:cNvSpPr>
            <a:spLocks noChangeShapeType="1"/>
          </p:cNvSpPr>
          <p:nvPr/>
        </p:nvSpPr>
        <p:spPr bwMode="auto">
          <a:xfrm rot="2232743">
            <a:off x="3211947" y="4076668"/>
            <a:ext cx="4661448" cy="1300151"/>
          </a:xfrm>
          <a:prstGeom prst="line">
            <a:avLst/>
          </a:prstGeom>
          <a:noFill/>
          <a:ln w="47625">
            <a:solidFill>
              <a:srgbClr val="FF66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3338434" y="274638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画正比例函数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cs typeface="+mj-cs"/>
              </a:rPr>
              <a:t>图象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0986928"/>
              </p:ext>
            </p:extLst>
          </p:nvPr>
        </p:nvGraphicFramePr>
        <p:xfrm>
          <a:off x="1497611" y="1023861"/>
          <a:ext cx="8128000" cy="1273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369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altLang="en-US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2800" b="1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zh-CN" altLang="en-US" sz="2800" b="1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2800" b="1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800" b="1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800" b="1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2800" b="1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9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en-US" sz="28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7" name="矩形 26"/>
          <p:cNvSpPr/>
          <p:nvPr/>
        </p:nvSpPr>
        <p:spPr>
          <a:xfrm>
            <a:off x="6566812" y="299253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 -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endParaRPr lang="zh-CN" altLang="en-US" sz="2800" b="1" i="1" dirty="0"/>
          </a:p>
        </p:txBody>
      </p:sp>
      <p:sp>
        <p:nvSpPr>
          <p:cNvPr id="28" name="矩形 27"/>
          <p:cNvSpPr/>
          <p:nvPr/>
        </p:nvSpPr>
        <p:spPr>
          <a:xfrm>
            <a:off x="7476928" y="5931019"/>
            <a:ext cx="1476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 -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endParaRPr lang="zh-CN" altLang="en-US" sz="2800" b="1" i="1" dirty="0"/>
          </a:p>
        </p:txBody>
      </p:sp>
      <p:grpSp>
        <p:nvGrpSpPr>
          <p:cNvPr id="29" name="组合 28"/>
          <p:cNvGrpSpPr/>
          <p:nvPr/>
        </p:nvGrpSpPr>
        <p:grpSpPr>
          <a:xfrm>
            <a:off x="2908128" y="2344664"/>
            <a:ext cx="5229494" cy="4366131"/>
            <a:chOff x="2908128" y="2344664"/>
            <a:chExt cx="5229494" cy="4366131"/>
          </a:xfrm>
        </p:grpSpPr>
        <p:sp>
          <p:nvSpPr>
            <p:cNvPr id="30" name="TextBox 29"/>
            <p:cNvSpPr txBox="1"/>
            <p:nvPr/>
          </p:nvSpPr>
          <p:spPr>
            <a:xfrm>
              <a:off x="3386181" y="4648611"/>
              <a:ext cx="365746" cy="325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-5</a:t>
              </a:r>
              <a:endParaRPr lang="zh-CN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组合 4"/>
            <p:cNvGrpSpPr/>
            <p:nvPr/>
          </p:nvGrpSpPr>
          <p:grpSpPr>
            <a:xfrm>
              <a:off x="2908128" y="2344664"/>
              <a:ext cx="5229494" cy="4366131"/>
              <a:chOff x="2931424" y="2343789"/>
              <a:chExt cx="5229494" cy="4366131"/>
            </a:xfrm>
          </p:grpSpPr>
          <p:grpSp>
            <p:nvGrpSpPr>
              <p:cNvPr id="32" name="组合 24"/>
              <p:cNvGrpSpPr/>
              <p:nvPr/>
            </p:nvGrpSpPr>
            <p:grpSpPr>
              <a:xfrm>
                <a:off x="2931424" y="2343789"/>
                <a:ext cx="5229494" cy="4366131"/>
                <a:chOff x="3195195" y="114301"/>
                <a:chExt cx="5265237" cy="4743857"/>
              </a:xfrm>
            </p:grpSpPr>
            <p:grpSp>
              <p:nvGrpSpPr>
                <p:cNvPr id="53" name="组合 27"/>
                <p:cNvGrpSpPr/>
                <p:nvPr/>
              </p:nvGrpSpPr>
              <p:grpSpPr>
                <a:xfrm>
                  <a:off x="3722376" y="399105"/>
                  <a:ext cx="4603247" cy="4459053"/>
                  <a:chOff x="2293616" y="356224"/>
                  <a:chExt cx="4603247" cy="4459053"/>
                </a:xfrm>
              </p:grpSpPr>
              <p:cxnSp>
                <p:nvCxnSpPr>
                  <p:cNvPr id="78" name="直接连接符 77"/>
                  <p:cNvCxnSpPr/>
                  <p:nvPr/>
                </p:nvCxnSpPr>
                <p:spPr>
                  <a:xfrm>
                    <a:off x="2293616" y="2634740"/>
                    <a:ext cx="4603247" cy="27871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接连接符 78"/>
                  <p:cNvCxnSpPr/>
                  <p:nvPr/>
                </p:nvCxnSpPr>
                <p:spPr>
                  <a:xfrm rot="5400000" flipH="1" flipV="1">
                    <a:off x="2199201" y="2585354"/>
                    <a:ext cx="4459053" cy="794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接连接符 79"/>
                  <p:cNvCxnSpPr/>
                  <p:nvPr/>
                </p:nvCxnSpPr>
                <p:spPr>
                  <a:xfrm>
                    <a:off x="4429124" y="1898122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接连接符 80"/>
                  <p:cNvCxnSpPr/>
                  <p:nvPr/>
                </p:nvCxnSpPr>
                <p:spPr>
                  <a:xfrm>
                    <a:off x="4429124" y="2262816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/>
                  <p:cNvCxnSpPr/>
                  <p:nvPr/>
                </p:nvCxnSpPr>
                <p:spPr>
                  <a:xfrm>
                    <a:off x="4429124" y="1520150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82"/>
                  <p:cNvCxnSpPr/>
                  <p:nvPr/>
                </p:nvCxnSpPr>
                <p:spPr>
                  <a:xfrm>
                    <a:off x="4429124" y="1150981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接连接符 83"/>
                  <p:cNvCxnSpPr/>
                  <p:nvPr/>
                </p:nvCxnSpPr>
                <p:spPr>
                  <a:xfrm>
                    <a:off x="4429124" y="784988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直接连接符 84"/>
                  <p:cNvCxnSpPr/>
                  <p:nvPr/>
                </p:nvCxnSpPr>
                <p:spPr>
                  <a:xfrm>
                    <a:off x="4429124" y="2997978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直接连接符 85"/>
                  <p:cNvCxnSpPr/>
                  <p:nvPr/>
                </p:nvCxnSpPr>
                <p:spPr>
                  <a:xfrm>
                    <a:off x="4429124" y="3365559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直接连接符 86"/>
                  <p:cNvCxnSpPr/>
                  <p:nvPr/>
                </p:nvCxnSpPr>
                <p:spPr>
                  <a:xfrm>
                    <a:off x="4429124" y="3743531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接连接符 87"/>
                  <p:cNvCxnSpPr/>
                  <p:nvPr/>
                </p:nvCxnSpPr>
                <p:spPr>
                  <a:xfrm>
                    <a:off x="4429124" y="4091918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TextBox 53"/>
                <p:cNvSpPr txBox="1"/>
                <p:nvPr/>
              </p:nvSpPr>
              <p:spPr>
                <a:xfrm>
                  <a:off x="7166783" y="2608308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6000162" y="2617458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5602580" y="114301"/>
                  <a:ext cx="40958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zh-CN" altLang="en-US" sz="1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5639987" y="663779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5645270" y="1042995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5643570" y="1400167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8190425" y="2650009"/>
                  <a:ext cx="27000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zh-CN" altLang="en-US" sz="1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5645270" y="1806788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5643570" y="2114565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5605194" y="2614631"/>
                  <a:ext cx="324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7554208" y="2630506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6785980" y="2609609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6388525" y="2608308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5244816" y="2636915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4857752" y="2620651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-2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5549616" y="2900383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429124" y="2620651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-3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021278" y="2620652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-4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3195195" y="2625022"/>
                  <a:ext cx="18473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3576982" y="2623723"/>
                  <a:ext cx="18473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5542258" y="3206917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-2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5531867" y="3612221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-3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5524138" y="3971953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-4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5520210" y="4297971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-5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33" name="直接连接符 32"/>
              <p:cNvCxnSpPr/>
              <p:nvPr/>
            </p:nvCxnSpPr>
            <p:spPr>
              <a:xfrm>
                <a:off x="3658233" y="573820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3658581" y="6056749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3654283" y="5389877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3664183" y="436665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3674083" y="402030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3672108" y="369770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3670133" y="335135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3656283" y="504750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3668158" y="300500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3"/>
              <p:cNvCxnSpPr/>
              <p:nvPr/>
            </p:nvCxnSpPr>
            <p:spPr>
              <a:xfrm>
                <a:off x="4038026" y="2981383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3656051" y="297940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4423976" y="2987333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4802001" y="300910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5180026" y="299525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5938051" y="298140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6316076" y="299130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6694101" y="297745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7072126" y="2975483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7444719" y="2977035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3644731" y="6399149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" name="流程图: 联系 88"/>
          <p:cNvSpPr>
            <a:spLocks noChangeArrowheads="1"/>
          </p:cNvSpPr>
          <p:nvPr/>
        </p:nvSpPr>
        <p:spPr bwMode="auto">
          <a:xfrm>
            <a:off x="4741609" y="3660073"/>
            <a:ext cx="72000" cy="7200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0" name="流程图: 联系 89"/>
          <p:cNvSpPr>
            <a:spLocks noChangeArrowheads="1"/>
          </p:cNvSpPr>
          <p:nvPr/>
        </p:nvSpPr>
        <p:spPr bwMode="auto">
          <a:xfrm>
            <a:off x="5119634" y="4168723"/>
            <a:ext cx="72000" cy="7200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" name="流程图: 联系 90"/>
          <p:cNvSpPr>
            <a:spLocks noChangeArrowheads="1"/>
          </p:cNvSpPr>
          <p:nvPr/>
        </p:nvSpPr>
        <p:spPr bwMode="auto">
          <a:xfrm>
            <a:off x="5521409" y="4677373"/>
            <a:ext cx="72000" cy="7200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" name="流程图: 联系 91"/>
          <p:cNvSpPr>
            <a:spLocks noChangeArrowheads="1"/>
          </p:cNvSpPr>
          <p:nvPr/>
        </p:nvSpPr>
        <p:spPr bwMode="auto">
          <a:xfrm>
            <a:off x="5887559" y="5186023"/>
            <a:ext cx="72000" cy="7200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" name="流程图: 联系 92"/>
          <p:cNvSpPr>
            <a:spLocks noChangeArrowheads="1"/>
          </p:cNvSpPr>
          <p:nvPr/>
        </p:nvSpPr>
        <p:spPr bwMode="auto">
          <a:xfrm>
            <a:off x="6265584" y="5706548"/>
            <a:ext cx="72000" cy="7200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3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3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  <p:bldP spid="9228" grpId="0"/>
      <p:bldP spid="9229" grpId="0"/>
      <p:bldP spid="9259" grpId="0"/>
      <p:bldP spid="9260" grpId="0"/>
      <p:bldP spid="9262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文本框 9224"/>
          <p:cNvSpPr txBox="1">
            <a:spLocks noChangeArrowheads="1"/>
          </p:cNvSpPr>
          <p:nvPr/>
        </p:nvSpPr>
        <p:spPr bwMode="auto">
          <a:xfrm>
            <a:off x="3703782" y="1759014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9226" name="文本框 9225"/>
          <p:cNvSpPr txBox="1">
            <a:spLocks noChangeArrowheads="1"/>
          </p:cNvSpPr>
          <p:nvPr/>
        </p:nvSpPr>
        <p:spPr bwMode="auto">
          <a:xfrm>
            <a:off x="4703949" y="1770889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9227" name="文本框 9226"/>
          <p:cNvSpPr txBox="1">
            <a:spLocks noChangeArrowheads="1"/>
          </p:cNvSpPr>
          <p:nvPr/>
        </p:nvSpPr>
        <p:spPr bwMode="auto">
          <a:xfrm>
            <a:off x="5780644" y="1759013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9228" name="文本框 9227"/>
          <p:cNvSpPr txBox="1">
            <a:spLocks noChangeArrowheads="1"/>
          </p:cNvSpPr>
          <p:nvPr/>
        </p:nvSpPr>
        <p:spPr bwMode="auto">
          <a:xfrm>
            <a:off x="6675967" y="1747138"/>
            <a:ext cx="48442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-2</a:t>
            </a:r>
          </a:p>
        </p:txBody>
      </p:sp>
      <p:sp>
        <p:nvSpPr>
          <p:cNvPr id="9229" name="文本框 9228"/>
          <p:cNvSpPr txBox="1">
            <a:spLocks noChangeArrowheads="1"/>
          </p:cNvSpPr>
          <p:nvPr/>
        </p:nvSpPr>
        <p:spPr bwMode="auto">
          <a:xfrm>
            <a:off x="7716102" y="1728850"/>
            <a:ext cx="48442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-4</a:t>
            </a:r>
          </a:p>
        </p:txBody>
      </p:sp>
      <p:sp>
        <p:nvSpPr>
          <p:cNvPr id="9259" name="矩形 9258"/>
          <p:cNvSpPr>
            <a:spLocks noChangeArrowheads="1"/>
          </p:cNvSpPr>
          <p:nvPr/>
        </p:nvSpPr>
        <p:spPr bwMode="auto">
          <a:xfrm>
            <a:off x="8721767" y="1694688"/>
            <a:ext cx="5453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FF00"/>
                </a:solidFill>
                <a:latin typeface="宋体" panose="02010600030101010101" pitchFamily="2" charset="-122"/>
              </a:rPr>
              <a:t>…</a:t>
            </a:r>
          </a:p>
        </p:txBody>
      </p:sp>
      <p:sp>
        <p:nvSpPr>
          <p:cNvPr id="9260" name="矩形 9259"/>
          <p:cNvSpPr>
            <a:spLocks noChangeArrowheads="1"/>
          </p:cNvSpPr>
          <p:nvPr/>
        </p:nvSpPr>
        <p:spPr bwMode="auto">
          <a:xfrm>
            <a:off x="2540000" y="1782763"/>
            <a:ext cx="5453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FF00"/>
                </a:solidFill>
                <a:latin typeface="宋体" panose="02010600030101010101" pitchFamily="2" charset="-122"/>
              </a:rPr>
              <a:t>…</a:t>
            </a:r>
          </a:p>
        </p:txBody>
      </p:sp>
      <p:sp>
        <p:nvSpPr>
          <p:cNvPr id="9262" name="直接连接符 9261"/>
          <p:cNvSpPr>
            <a:spLocks noChangeShapeType="1"/>
          </p:cNvSpPr>
          <p:nvPr/>
        </p:nvSpPr>
        <p:spPr bwMode="auto">
          <a:xfrm rot="2232743">
            <a:off x="3713282" y="3323013"/>
            <a:ext cx="3377424" cy="2540177"/>
          </a:xfrm>
          <a:prstGeom prst="line">
            <a:avLst/>
          </a:prstGeom>
          <a:noFill/>
          <a:ln w="47625">
            <a:solidFill>
              <a:srgbClr val="FF66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3146703" y="274638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画正比例函数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cs typeface="+mj-cs"/>
              </a:rPr>
              <a:t>图象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+mj-cs"/>
              </a:rPr>
              <a:t>: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Wingdings" panose="05000000000000000000" pitchFamily="2" charset="2"/>
              </a:rPr>
              <a:t>(4)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Wingdings" panose="05000000000000000000" pitchFamily="2" charset="2"/>
              </a:rPr>
              <a:t> </a:t>
            </a:r>
            <a:r>
              <a:rPr kumimoji="0" lang="en-US" altLang="zh-CN" sz="28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y= -</a:t>
            </a:r>
            <a:r>
              <a:rPr kumimoji="0" lang="en-US" altLang="zh-CN" sz="28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kumimoji="0" lang="en-US" altLang="zh-CN" sz="28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endParaRPr kumimoji="0" lang="zh-CN" alt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1319481" y="1018108"/>
          <a:ext cx="8128000" cy="1273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369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altLang="en-US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2800" b="1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-0.5</a:t>
                      </a:r>
                      <a:endParaRPr lang="zh-CN" altLang="en-US" sz="2800" b="1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2800" b="1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</a:t>
                      </a:r>
                      <a:endParaRPr lang="zh-CN" altLang="en-US" sz="2800" b="1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800" b="1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2800" b="1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9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en-US" sz="28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7" name="矩形 26"/>
          <p:cNvSpPr/>
          <p:nvPr/>
        </p:nvSpPr>
        <p:spPr>
          <a:xfrm>
            <a:off x="6251397" y="6334780"/>
            <a:ext cx="1234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b="1" dirty="0" smtClean="0">
                <a:solidFill>
                  <a:schemeClr val="bg1"/>
                </a:solidFill>
                <a:latin typeface="+mn-ea"/>
                <a:sym typeface="Wingdings" panose="05000000000000000000" pitchFamily="2" charset="2"/>
              </a:rPr>
              <a:t>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y= -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endParaRPr lang="zh-CN" alt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789374" y="2337490"/>
            <a:ext cx="5229494" cy="4366131"/>
            <a:chOff x="2908128" y="2344664"/>
            <a:chExt cx="5229494" cy="4366131"/>
          </a:xfrm>
        </p:grpSpPr>
        <p:sp>
          <p:nvSpPr>
            <p:cNvPr id="28" name="TextBox 27"/>
            <p:cNvSpPr txBox="1"/>
            <p:nvPr/>
          </p:nvSpPr>
          <p:spPr>
            <a:xfrm>
              <a:off x="3386181" y="4648611"/>
              <a:ext cx="365746" cy="325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-5</a:t>
              </a:r>
              <a:endParaRPr lang="zh-CN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" name="组合 4"/>
            <p:cNvGrpSpPr/>
            <p:nvPr/>
          </p:nvGrpSpPr>
          <p:grpSpPr>
            <a:xfrm>
              <a:off x="2908128" y="2344664"/>
              <a:ext cx="5229494" cy="4366131"/>
              <a:chOff x="2931424" y="2343789"/>
              <a:chExt cx="5229494" cy="4366131"/>
            </a:xfrm>
          </p:grpSpPr>
          <p:grpSp>
            <p:nvGrpSpPr>
              <p:cNvPr id="30" name="组合 24"/>
              <p:cNvGrpSpPr/>
              <p:nvPr/>
            </p:nvGrpSpPr>
            <p:grpSpPr>
              <a:xfrm>
                <a:off x="2931424" y="2343789"/>
                <a:ext cx="5229494" cy="4366131"/>
                <a:chOff x="3195195" y="114301"/>
                <a:chExt cx="5265237" cy="4743857"/>
              </a:xfrm>
            </p:grpSpPr>
            <p:grpSp>
              <p:nvGrpSpPr>
                <p:cNvPr id="51" name="组合 27"/>
                <p:cNvGrpSpPr/>
                <p:nvPr/>
              </p:nvGrpSpPr>
              <p:grpSpPr>
                <a:xfrm>
                  <a:off x="3722376" y="399105"/>
                  <a:ext cx="4603247" cy="4459053"/>
                  <a:chOff x="2293616" y="356224"/>
                  <a:chExt cx="4603247" cy="4459053"/>
                </a:xfrm>
              </p:grpSpPr>
              <p:cxnSp>
                <p:nvCxnSpPr>
                  <p:cNvPr id="76" name="直接连接符 75"/>
                  <p:cNvCxnSpPr/>
                  <p:nvPr/>
                </p:nvCxnSpPr>
                <p:spPr>
                  <a:xfrm>
                    <a:off x="2293616" y="2634740"/>
                    <a:ext cx="4603247" cy="27871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接连接符 76"/>
                  <p:cNvCxnSpPr/>
                  <p:nvPr/>
                </p:nvCxnSpPr>
                <p:spPr>
                  <a:xfrm rot="5400000" flipH="1" flipV="1">
                    <a:off x="2199201" y="2585354"/>
                    <a:ext cx="4459053" cy="794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/>
                  <p:cNvCxnSpPr/>
                  <p:nvPr/>
                </p:nvCxnSpPr>
                <p:spPr>
                  <a:xfrm>
                    <a:off x="4429124" y="1898122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接连接符 78"/>
                  <p:cNvCxnSpPr/>
                  <p:nvPr/>
                </p:nvCxnSpPr>
                <p:spPr>
                  <a:xfrm>
                    <a:off x="4429124" y="2262816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接连接符 79"/>
                  <p:cNvCxnSpPr/>
                  <p:nvPr/>
                </p:nvCxnSpPr>
                <p:spPr>
                  <a:xfrm>
                    <a:off x="4429124" y="1520150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接连接符 80"/>
                  <p:cNvCxnSpPr/>
                  <p:nvPr/>
                </p:nvCxnSpPr>
                <p:spPr>
                  <a:xfrm>
                    <a:off x="4429124" y="1150981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/>
                  <p:cNvCxnSpPr/>
                  <p:nvPr/>
                </p:nvCxnSpPr>
                <p:spPr>
                  <a:xfrm>
                    <a:off x="4429124" y="784988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82"/>
                  <p:cNvCxnSpPr/>
                  <p:nvPr/>
                </p:nvCxnSpPr>
                <p:spPr>
                  <a:xfrm>
                    <a:off x="4429124" y="2997978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接连接符 83"/>
                  <p:cNvCxnSpPr/>
                  <p:nvPr/>
                </p:nvCxnSpPr>
                <p:spPr>
                  <a:xfrm>
                    <a:off x="4429124" y="3365559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直接连接符 84"/>
                  <p:cNvCxnSpPr/>
                  <p:nvPr/>
                </p:nvCxnSpPr>
                <p:spPr>
                  <a:xfrm>
                    <a:off x="4429124" y="3743531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直接连接符 85"/>
                  <p:cNvCxnSpPr/>
                  <p:nvPr/>
                </p:nvCxnSpPr>
                <p:spPr>
                  <a:xfrm>
                    <a:off x="4429124" y="4091918"/>
                    <a:ext cx="71438" cy="158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2" name="TextBox 51"/>
                <p:cNvSpPr txBox="1"/>
                <p:nvPr/>
              </p:nvSpPr>
              <p:spPr>
                <a:xfrm>
                  <a:off x="7166783" y="2608308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6000162" y="2617458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5602580" y="114301"/>
                  <a:ext cx="40958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zh-CN" altLang="en-US" sz="1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5639987" y="663779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5645270" y="1042995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5643570" y="1400167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8190425" y="2650009"/>
                  <a:ext cx="27000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zh-CN" altLang="en-US" sz="1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5645270" y="1806788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5643570" y="2114565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5605194" y="2614631"/>
                  <a:ext cx="324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554208" y="2630506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6785980" y="2609609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6388525" y="2608308"/>
                  <a:ext cx="302803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5244816" y="2636915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4857752" y="2620651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-2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5549616" y="2900383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4429124" y="2620651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-3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4021278" y="2620652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-4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3195195" y="2625022"/>
                  <a:ext cx="18473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3576982" y="2623723"/>
                  <a:ext cx="18473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5542258" y="3206917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-2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531867" y="3612221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-3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5524138" y="3971953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-4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5520210" y="4297971"/>
                  <a:ext cx="368246" cy="35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-5</a:t>
                  </a:r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31" name="直接连接符 30"/>
              <p:cNvCxnSpPr/>
              <p:nvPr/>
            </p:nvCxnSpPr>
            <p:spPr>
              <a:xfrm>
                <a:off x="3658233" y="573820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3658581" y="6056749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3654283" y="5389877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3664183" y="436665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3674083" y="402030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3672108" y="369770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3670133" y="335135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3656283" y="504750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3668158" y="3005002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"/>
              <p:cNvCxnSpPr/>
              <p:nvPr/>
            </p:nvCxnSpPr>
            <p:spPr>
              <a:xfrm>
                <a:off x="4038026" y="2981383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3656051" y="297940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4423976" y="2987333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4802001" y="300910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5180026" y="299525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5938051" y="298140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6316076" y="299130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6694101" y="2977458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7072126" y="2975483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7444719" y="2977035"/>
                <a:ext cx="0" cy="34200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3644731" y="6399149"/>
                <a:ext cx="3780000" cy="1461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7" name="流程图: 联系 86"/>
          <p:cNvSpPr>
            <a:spLocks noChangeArrowheads="1"/>
          </p:cNvSpPr>
          <p:nvPr/>
        </p:nvSpPr>
        <p:spPr bwMode="auto">
          <a:xfrm>
            <a:off x="5002859" y="3315698"/>
            <a:ext cx="72000" cy="7200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8" name="流程图: 联系 87"/>
          <p:cNvSpPr>
            <a:spLocks noChangeArrowheads="1"/>
          </p:cNvSpPr>
          <p:nvPr/>
        </p:nvSpPr>
        <p:spPr bwMode="auto">
          <a:xfrm>
            <a:off x="5179009" y="3978723"/>
            <a:ext cx="72000" cy="7200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" name="流程图: 联系 88"/>
          <p:cNvSpPr>
            <a:spLocks noChangeArrowheads="1"/>
          </p:cNvSpPr>
          <p:nvPr/>
        </p:nvSpPr>
        <p:spPr bwMode="auto">
          <a:xfrm>
            <a:off x="5402659" y="4677373"/>
            <a:ext cx="72000" cy="7200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0" name="流程图: 联系 89"/>
          <p:cNvSpPr>
            <a:spLocks noChangeArrowheads="1"/>
          </p:cNvSpPr>
          <p:nvPr/>
        </p:nvSpPr>
        <p:spPr bwMode="auto">
          <a:xfrm>
            <a:off x="5590684" y="5340398"/>
            <a:ext cx="72000" cy="7200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" name="流程图: 联系 90"/>
          <p:cNvSpPr>
            <a:spLocks noChangeArrowheads="1"/>
          </p:cNvSpPr>
          <p:nvPr/>
        </p:nvSpPr>
        <p:spPr bwMode="auto">
          <a:xfrm>
            <a:off x="5766834" y="6003423"/>
            <a:ext cx="72000" cy="7200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3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3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  <p:bldP spid="9228" grpId="0"/>
      <p:bldP spid="9229" grpId="0"/>
      <p:bldP spid="9259" grpId="0"/>
      <p:bldP spid="9260" grpId="0"/>
      <p:bldP spid="9262" grpId="0" animBg="1"/>
      <p:bldP spid="2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0">
          <a:blip xmlns:r="http://schemas.openxmlformats.org/officeDocument/2006/relationships" r:embed="rId1"/>
          <a:stretch>
            <a:fillRect l="-809" t="-745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1702</Words>
  <Application>Microsoft Office PowerPoint</Application>
  <PresentationFormat>自定义</PresentationFormat>
  <Paragraphs>540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Office 主题</vt:lpstr>
      <vt:lpstr>1_Office 主题​​</vt:lpstr>
      <vt:lpstr>19.2.1 正比例函数（2）</vt:lpstr>
      <vt:lpstr>复习巩固</vt:lpstr>
      <vt:lpstr>复习巩固</vt:lpstr>
      <vt:lpstr>画出下列正比例函数图象：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USER</cp:lastModifiedBy>
  <cp:revision>549</cp:revision>
  <dcterms:created xsi:type="dcterms:W3CDTF">2020-02-01T14:56:00Z</dcterms:created>
  <dcterms:modified xsi:type="dcterms:W3CDTF">2020-03-08T16:03:29Z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