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7"/>
  </p:notesMasterIdLst>
  <p:handoutMasterIdLst>
    <p:handoutMasterId r:id="rId27"/>
  </p:handoutMasterIdLst>
  <p:sldIdLst>
    <p:sldId id="466" r:id="rId5"/>
    <p:sldId id="256" r:id="rId6"/>
    <p:sldId id="505" r:id="rId8"/>
    <p:sldId id="527" r:id="rId9"/>
    <p:sldId id="528" r:id="rId10"/>
    <p:sldId id="529" r:id="rId11"/>
    <p:sldId id="496" r:id="rId12"/>
    <p:sldId id="532" r:id="rId13"/>
    <p:sldId id="547" r:id="rId14"/>
    <p:sldId id="549" r:id="rId15"/>
    <p:sldId id="548" r:id="rId16"/>
    <p:sldId id="434" r:id="rId17"/>
    <p:sldId id="573" r:id="rId18"/>
    <p:sldId id="563" r:id="rId19"/>
    <p:sldId id="564" r:id="rId20"/>
    <p:sldId id="565" r:id="rId21"/>
    <p:sldId id="539" r:id="rId22"/>
    <p:sldId id="536" r:id="rId23"/>
    <p:sldId id="498" r:id="rId24"/>
    <p:sldId id="432" r:id="rId25"/>
    <p:sldId id="293" r:id="rId26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B2E17"/>
    <a:srgbClr val="1D2B10"/>
    <a:srgbClr val="354F1E"/>
    <a:srgbClr val="30481C"/>
    <a:srgbClr val="0C1207"/>
    <a:srgbClr val="000000"/>
    <a:srgbClr val="3A00FF"/>
    <a:srgbClr val="DCDCD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78"/>
    <p:restoredTop sz="94660"/>
  </p:normalViewPr>
  <p:slideViewPr>
    <p:cSldViewPr snapToGrid="0" showGuides="1">
      <p:cViewPr varScale="1">
        <p:scale>
          <a:sx n="70" d="100"/>
          <a:sy n="70" d="100"/>
        </p:scale>
        <p:origin x="-792" y="-108"/>
      </p:cViewPr>
      <p:guideLst>
        <p:guide orient="horz" pos="1828"/>
        <p:guide pos="355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F9B84EA-7D68-4D60-9CB1-D50884785D1C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lang="zh-CN" altLang="en-US" sz="1200" strike="noStrike" noProof="1" dirty="0">
              <a:latin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AC49D05-6128-4D0D-A32A-06A5E73B386C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22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49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单击此处编辑母版文本样式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lang="zh-CN" altLang="en-US" sz="1200" strike="noStrike" noProof="1" dirty="0">
              <a:latin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2290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  <p:sp>
        <p:nvSpPr>
          <p:cNvPr id="122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微软雅黑" panose="020B0503020204020204" pitchFamily="34" charset="-122"/>
              </a:rPr>
            </a:fld>
            <a:endParaRPr lang="zh-CN" altLang="en-US" sz="1200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9882" y="2588281"/>
            <a:ext cx="10852237" cy="899167"/>
          </a:xfrm>
        </p:spPr>
        <p:txBody>
          <a:bodyPr rIns="25400" anchor="t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9882" y="3566160"/>
            <a:ext cx="10852237" cy="950984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2588281"/>
            <a:ext cx="10852237" cy="899167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0"/>
            <a:ext cx="10852237" cy="5041355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9882" y="2588281"/>
            <a:ext cx="10852237" cy="899167"/>
          </a:xfrm>
        </p:spPr>
        <p:txBody>
          <a:bodyPr rIns="25400" anchor="t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9882" y="3566160"/>
            <a:ext cx="10852237" cy="950984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0"/>
            <a:ext cx="10852237" cy="5041355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3808730"/>
            <a:ext cx="10852237" cy="624845"/>
          </a:xfrm>
        </p:spPr>
        <p:txBody>
          <a:bodyPr rIns="63500" anchor="t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4511675"/>
            <a:ext cx="10852237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1296000"/>
            <a:ext cx="5283242" cy="5040000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30" y="1296000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789043"/>
            <a:ext cx="5283200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35750" y="1296000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单击此处编辑母版文本样式</a:t>
            </a:r>
            <a:endParaRPr lang="zh-CN" altLang="en-US" strike="noStrike" noProof="1" smtClean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789043"/>
            <a:ext cx="5283242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3808730"/>
            <a:ext cx="10852237" cy="624845"/>
          </a:xfrm>
        </p:spPr>
        <p:txBody>
          <a:bodyPr rIns="63500" anchor="t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4511675"/>
            <a:ext cx="10852237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1296000"/>
            <a:ext cx="5283242" cy="5040000"/>
          </a:xfrm>
        </p:spPr>
        <p:txBody>
          <a:bodyPr vert="horz" wrap="square" lIns="101600" tIns="0" rIns="82550" bIns="0" numCol="1" rtlCol="0" anchor="t" anchorCtr="0" compatLnSpc="1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150" normalizeH="0" baseline="0" noProof="1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1296000"/>
            <a:ext cx="5283242" cy="5040000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2588281"/>
            <a:ext cx="10852237" cy="899167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1296000"/>
            <a:ext cx="5283242" cy="5040000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30" y="1296000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789043"/>
            <a:ext cx="5283200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35750" y="1296000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单击此处编辑母版文本样式</a:t>
            </a:r>
            <a:endParaRPr lang="zh-CN" altLang="en-US" strike="noStrike" noProof="1" smtClean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789043"/>
            <a:ext cx="5283242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1296000"/>
            <a:ext cx="5283242" cy="5040000"/>
          </a:xfrm>
        </p:spPr>
        <p:txBody>
          <a:bodyPr vert="horz" wrap="square" lIns="101600" tIns="0" rIns="82550" bIns="0" numCol="1" rtlCol="0" anchor="t" anchorCtr="0" compatLnSpc="1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150" normalizeH="0" baseline="0" noProof="1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1296000"/>
            <a:ext cx="5283242" cy="5040000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.xml"/><Relationship Id="rId16" Type="http://schemas.openxmlformats.org/officeDocument/2006/relationships/tags" Target="../tags/tag5.xml"/><Relationship Id="rId15" Type="http://schemas.openxmlformats.org/officeDocument/2006/relationships/tags" Target="../tags/tag4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8" Type="http://schemas.openxmlformats.org/officeDocument/2006/relationships/theme" Target="../theme/theme3.xml"/><Relationship Id="rId17" Type="http://schemas.openxmlformats.org/officeDocument/2006/relationships/tags" Target="../tags/tag12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tags" Target="../tags/tag7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00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925" y="431800"/>
            <a:ext cx="10852150" cy="647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38100" rIns="76200" bIns="3810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69925" y="1295400"/>
            <a:ext cx="10852150" cy="50403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rgbClr val="3A00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171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二级</a:t>
            </a:r>
            <a:endParaRPr lang="zh-CN" altLang="en-US" dirty="0"/>
          </a:p>
          <a:p>
            <a:pPr lvl="2" indent="-228600"/>
            <a:r>
              <a:rPr lang="zh-CN" altLang="en-US" dirty="0"/>
              <a:t>三级</a:t>
            </a:r>
            <a:endParaRPr lang="zh-CN" altLang="en-US" dirty="0"/>
          </a:p>
          <a:p>
            <a:pPr lvl="3" indent="-228600"/>
            <a:r>
              <a:rPr lang="zh-CN" altLang="en-US" dirty="0"/>
              <a:t>四级</a:t>
            </a:r>
            <a:endParaRPr lang="zh-CN" altLang="en-US" dirty="0"/>
          </a:p>
          <a:p>
            <a:pPr lvl="4" indent="-228600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smtClean="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00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925" y="431800"/>
            <a:ext cx="10852150" cy="647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38100" rIns="76200" bIns="3810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69925" y="1295400"/>
            <a:ext cx="10852150" cy="50403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2E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49185" y="2075430"/>
            <a:ext cx="8893629" cy="695551"/>
          </a:xfrm>
        </p:spPr>
        <p:txBody>
          <a:bodyPr>
            <a:noAutofit/>
          </a:bodyPr>
          <a:lstStyle/>
          <a:p>
            <a:r>
              <a:rPr lang="zh-CN" altLang="zh-CN" sz="5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第十八章平行四边形复习课</a:t>
            </a:r>
            <a:endParaRPr lang="en-US" altLang="zh-CN" sz="5000" dirty="0">
              <a:solidFill>
                <a:schemeClr val="bg1"/>
              </a:solidFill>
              <a:latin typeface="楷体" pitchFamily="49" charset="-122"/>
              <a:ea typeface="楷体" pitchFamily="49" charset="-122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75796"/>
            <a:ext cx="9144000" cy="48498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CN" altLang="en-US" sz="300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+mj-cs"/>
                <a:sym typeface="+mn-ea"/>
              </a:rPr>
              <a:t>授课教师：赵起超</a:t>
            </a:r>
            <a:endParaRPr lang="zh-CN" altLang="en-US" sz="300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  <p:sp>
        <p:nvSpPr>
          <p:cNvPr id="4" name="标题 1"/>
          <p:cNvSpPr txBox="1"/>
          <p:nvPr/>
        </p:nvSpPr>
        <p:spPr>
          <a:xfrm>
            <a:off x="1524000" y="738414"/>
            <a:ext cx="9144000" cy="6955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空中课堂</a:t>
            </a:r>
            <a:r>
              <a:rPr lang="en-US" altLang="zh-CN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—</a:t>
            </a:r>
            <a:r>
              <a:rPr lang="zh-CN" altLang="en-US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八年级数学</a:t>
            </a:r>
            <a:endParaRPr lang="zh-CN" altLang="en-US" sz="26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副标题 2"/>
          <p:cNvSpPr txBox="1"/>
          <p:nvPr/>
        </p:nvSpPr>
        <p:spPr>
          <a:xfrm>
            <a:off x="1524000" y="5507966"/>
            <a:ext cx="9144000" cy="48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zh-CN" altLang="en-US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邯郸市第二十五中学</a:t>
            </a:r>
            <a:endParaRPr lang="zh-CN" altLang="en-US" sz="2300" dirty="0">
              <a:solidFill>
                <a:schemeClr val="bg1"/>
              </a:solidFill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  <p:sp>
        <p:nvSpPr>
          <p:cNvPr id="7" name="副标题 2"/>
          <p:cNvSpPr txBox="1"/>
          <p:nvPr/>
        </p:nvSpPr>
        <p:spPr>
          <a:xfrm>
            <a:off x="741680" y="4445635"/>
            <a:ext cx="10624820" cy="1062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教师简介：中学一级教师，邯郸市骨干教师，第二十一届</a:t>
            </a:r>
            <a:r>
              <a:rPr lang="en-US" altLang="zh-CN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“</a:t>
            </a: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邯郸青年五四奖章</a:t>
            </a:r>
            <a:r>
              <a:rPr lang="en-US" altLang="zh-CN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”</a:t>
            </a: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获得者，</a:t>
            </a:r>
            <a:endParaRPr lang="zh-CN" altLang="en-US" sz="20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  <a:p>
            <a:pPr algn="l">
              <a:lnSpc>
                <a:spcPct val="9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邯郸市优秀少儿教育工作者，邯郸市德育先进工作者，邯郸市优秀班主任，邯郸市三八红旗手。</a:t>
            </a:r>
            <a:endParaRPr lang="zh-CN" altLang="en-US" sz="2000" dirty="0">
              <a:solidFill>
                <a:schemeClr val="bg1"/>
              </a:solidFill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39874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4832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435735" y="1465580"/>
            <a:ext cx="9759315" cy="52609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   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如图，在三角形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边上的一点，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的中点，过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点作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的平行线交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的延长线于点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，且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，连接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BF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1）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求证：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，试判断四边形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AFBD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的形状，并证明你的结论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AFBD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矩形，理由如下：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由（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）可知，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CD.</a:t>
            </a:r>
            <a:endParaRPr lang="en-US" altLang="zh-CN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zh-CN" altLang="en-US" sz="24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BC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ADB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=9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AFBD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是平行四边形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pt-BR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AFBD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是矩形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136765" y="3082290"/>
            <a:ext cx="4057650" cy="2704465"/>
            <a:chOff x="11031" y="5862"/>
            <a:chExt cx="6390" cy="4259"/>
          </a:xfrm>
        </p:grpSpPr>
        <p:sp>
          <p:nvSpPr>
            <p:cNvPr id="5" name="平行四边形 4"/>
            <p:cNvSpPr/>
            <p:nvPr/>
          </p:nvSpPr>
          <p:spPr>
            <a:xfrm rot="4680000">
              <a:off x="11311" y="6873"/>
              <a:ext cx="3461" cy="2130"/>
            </a:xfrm>
            <a:prstGeom prst="parallelogram">
              <a:avLst/>
            </a:prstGeom>
            <a:noFill/>
            <a:ln w="381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12230" y="6530"/>
              <a:ext cx="1592" cy="281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1653" y="6483"/>
              <a:ext cx="5031" cy="30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4443" y="9414"/>
              <a:ext cx="2239" cy="11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3822" y="6530"/>
              <a:ext cx="2839" cy="297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/>
            <p:cNvSpPr txBox="1"/>
            <p:nvPr/>
          </p:nvSpPr>
          <p:spPr>
            <a:xfrm>
              <a:off x="11031" y="6024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F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385" y="7745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E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4100" y="9299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D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6661" y="9061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C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639" y="9061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B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3682" y="5862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A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39874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4832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583055" y="1410335"/>
            <a:ext cx="9244330" cy="57035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   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如图，在三角形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边上的一点，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的中点，过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点作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的平行线交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的延长线于点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，且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，连接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BF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，试判断四边形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AFBD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的形状，并证明你的结论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证明：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AFBD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是菱形，理由如下：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由（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）可知，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CD.</a:t>
            </a:r>
            <a:endParaRPr lang="en-US" altLang="zh-CN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zh-CN" altLang="en-US" sz="24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BAC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=9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在直角三角形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BAC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中，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边上的中线，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AFBD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是平行四边形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pt-BR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AFBD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是菱形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FontTx/>
              <a:buNone/>
            </a:pP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052945" y="2776220"/>
            <a:ext cx="4057650" cy="2704465"/>
            <a:chOff x="11031" y="5862"/>
            <a:chExt cx="6390" cy="4259"/>
          </a:xfrm>
        </p:grpSpPr>
        <p:sp>
          <p:nvSpPr>
            <p:cNvPr id="5" name="平行四边形 4"/>
            <p:cNvSpPr/>
            <p:nvPr/>
          </p:nvSpPr>
          <p:spPr>
            <a:xfrm rot="4680000">
              <a:off x="11311" y="6873"/>
              <a:ext cx="3461" cy="2130"/>
            </a:xfrm>
            <a:prstGeom prst="parallelogram">
              <a:avLst/>
            </a:prstGeom>
            <a:noFill/>
            <a:ln w="381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12230" y="6530"/>
              <a:ext cx="1592" cy="281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1653" y="6483"/>
              <a:ext cx="5031" cy="30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4443" y="9414"/>
              <a:ext cx="2239" cy="11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3822" y="6530"/>
              <a:ext cx="2839" cy="297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/>
            <p:cNvSpPr txBox="1"/>
            <p:nvPr/>
          </p:nvSpPr>
          <p:spPr>
            <a:xfrm>
              <a:off x="11031" y="6024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F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385" y="7745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E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4100" y="9299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D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6661" y="9061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C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639" y="9061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B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3682" y="5862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A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4640" y="4812665"/>
            <a:ext cx="2449830" cy="534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591777" y="102993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293870" y="61468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归纳小结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2285" y="2258695"/>
            <a:ext cx="885634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lvl="0" indent="0" eaLnBrk="1" hangingPunct="1">
              <a:buFontTx/>
              <a:buNone/>
            </a:pPr>
            <a:r>
              <a:rPr lang="zh-CN" altLang="en-US" sz="3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转化是数学中常用的方法</a:t>
            </a:r>
            <a:r>
              <a:rPr lang="en-US" altLang="zh-CN" sz="3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zh-CN" altLang="en-US" sz="3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在本章的学习中，经常进行三角形和平行四边形之间的转化，通过适当添加辅助线，把未知转化为已知，运用已有知识解决问题，可以提高同学们分析问题、解决问题的能力。</a:t>
            </a:r>
            <a:endParaRPr lang="zh-CN" altLang="en-US" sz="3200" b="1" spc="200" noProof="1" dirty="0">
              <a:ln>
                <a:solidFill>
                  <a:schemeClr val="accent4"/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504782" y="141030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27305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思维拓展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165860" y="1331595"/>
            <a:ext cx="924750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如图，在四边形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zh-CN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=90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B=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8cm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24cm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26cm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点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从点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出发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以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1cm/s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的速度向点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运动；点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Q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从点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同时出发，以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3cm/s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的速度向点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运动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规定其中一个动点到达端点时，另一个动点也随之停止运动.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从运动开始：（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）使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需要经过</a:t>
            </a:r>
            <a:r>
              <a:rPr lang="zh-CN" altLang="en-US" sz="28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）使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PQ=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，需要经过</a:t>
            </a:r>
            <a:r>
              <a:rPr lang="zh-CN" altLang="en-US" sz="28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6897370" y="3843655"/>
            <a:ext cx="3516630" cy="2014220"/>
            <a:chOff x="8066" y="5828"/>
            <a:chExt cx="5538" cy="3172"/>
          </a:xfrm>
        </p:grpSpPr>
        <p:cxnSp>
          <p:nvCxnSpPr>
            <p:cNvPr id="20" name="直接连接符 19"/>
            <p:cNvCxnSpPr/>
            <p:nvPr/>
          </p:nvCxnSpPr>
          <p:spPr>
            <a:xfrm flipV="1">
              <a:off x="8416" y="6528"/>
              <a:ext cx="411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8416" y="8311"/>
              <a:ext cx="4924" cy="5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8433" y="6528"/>
              <a:ext cx="0" cy="183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2511" y="6528"/>
              <a:ext cx="811" cy="176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9193" y="6528"/>
              <a:ext cx="2082" cy="18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11275" y="8242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Q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9058" y="5828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P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2528" y="5901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D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3322" y="8242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C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100" y="8276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B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066" y="5863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A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cxnSp>
          <p:nvCxnSpPr>
            <p:cNvPr id="31" name="直接箭头连接符 30"/>
            <p:cNvCxnSpPr/>
            <p:nvPr/>
          </p:nvCxnSpPr>
          <p:spPr>
            <a:xfrm flipV="1">
              <a:off x="9458" y="6352"/>
              <a:ext cx="776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 flipH="1" flipV="1">
              <a:off x="10318" y="8604"/>
              <a:ext cx="723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肘形连接符 32"/>
            <p:cNvCxnSpPr/>
            <p:nvPr/>
          </p:nvCxnSpPr>
          <p:spPr>
            <a:xfrm>
              <a:off x="8434" y="8028"/>
              <a:ext cx="582" cy="318"/>
            </a:xfrm>
            <a:prstGeom prst="bentConnector3">
              <a:avLst>
                <a:gd name="adj1" fmla="val 50172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504782" y="141030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27305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思维拓展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294130" y="1200150"/>
            <a:ext cx="10062845" cy="4657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如图，在四边形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zh-CN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=90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26cm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从点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出发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以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1cm/s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的速度向点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运动；点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Q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从点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同时出发，以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3cm/s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的速度向点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运动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规定其中一个动点到达端点时，另一个动点也随之停止运动.从运动开始：（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）使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需要经过</a:t>
            </a:r>
            <a:r>
              <a:rPr lang="zh-CN" altLang="en-US" sz="24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）使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PQ=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需要经过</a:t>
            </a:r>
            <a:r>
              <a:rPr lang="zh-CN" altLang="en-US" sz="24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分析：设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的运动时间为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.  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则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AP=t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CQ=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PD=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-t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）若使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则可知：</a:t>
            </a:r>
            <a:endParaRPr lang="zh-CN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PQCD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是平行四边形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列方程：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 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-t 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解得  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 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603490" y="3678555"/>
            <a:ext cx="3516630" cy="2014220"/>
            <a:chOff x="11974" y="5793"/>
            <a:chExt cx="5538" cy="3172"/>
          </a:xfrm>
        </p:grpSpPr>
        <p:cxnSp>
          <p:nvCxnSpPr>
            <p:cNvPr id="20" name="直接连接符 19"/>
            <p:cNvCxnSpPr/>
            <p:nvPr/>
          </p:nvCxnSpPr>
          <p:spPr>
            <a:xfrm flipV="1">
              <a:off x="12324" y="6493"/>
              <a:ext cx="411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12307" y="8276"/>
              <a:ext cx="4924" cy="5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2341" y="6493"/>
              <a:ext cx="0" cy="183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6419" y="6493"/>
              <a:ext cx="811" cy="176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3374" y="6477"/>
              <a:ext cx="858" cy="184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14129" y="8207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Q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255" y="5793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P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6436" y="5866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D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7230" y="8207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C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2008" y="8241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B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974" y="5828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A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cxnSp>
          <p:nvCxnSpPr>
            <p:cNvPr id="31" name="直接箭头连接符 30"/>
            <p:cNvCxnSpPr/>
            <p:nvPr/>
          </p:nvCxnSpPr>
          <p:spPr>
            <a:xfrm flipV="1">
              <a:off x="13689" y="6317"/>
              <a:ext cx="776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 flipH="1" flipV="1">
              <a:off x="13240" y="8569"/>
              <a:ext cx="723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肘形连接符 32"/>
            <p:cNvCxnSpPr/>
            <p:nvPr/>
          </p:nvCxnSpPr>
          <p:spPr>
            <a:xfrm>
              <a:off x="12342" y="7993"/>
              <a:ext cx="582" cy="318"/>
            </a:xfrm>
            <a:prstGeom prst="bentConnector3">
              <a:avLst>
                <a:gd name="adj1" fmla="val 50172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9777095" y="2193290"/>
            <a:ext cx="659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 </a:t>
            </a:r>
            <a:r>
              <a:rPr lang="zh-CN" alt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504782" y="141030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27305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思维拓展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064895" y="1200150"/>
            <a:ext cx="10062845" cy="42760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如图，在四边形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zh-CN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=90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26cm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从点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出发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以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1cm/s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的速度向点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运动；点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Q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从点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同时出发，以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3cm/s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的速度向点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运动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规定其中一个动点到达端点时，另一个动点也随之停止运动.从运动开始：（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）使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需要经过</a:t>
            </a:r>
            <a:r>
              <a:rPr lang="zh-CN" altLang="en-US" sz="24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en-US" altLang="zh-CN" sz="2400" b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24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）使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PQ=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，需要经过</a:t>
            </a:r>
            <a:r>
              <a:rPr lang="zh-CN" altLang="en-US" sz="24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分析：设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的运动时间为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.  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则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AP=t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CQ=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PD=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-t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）当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时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，分两种情况讨论：</a:t>
            </a:r>
            <a:endParaRPr lang="zh-CN" altLang="en-US" sz="24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宋体" panose="02010600030101010101" pitchFamily="2" charset="-122"/>
                <a:sym typeface="+mn-ea"/>
              </a:rPr>
              <a:t>①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PQCD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是平行四边形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列方程：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 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-t 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解得  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 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603490" y="3678555"/>
            <a:ext cx="3516630" cy="2014220"/>
            <a:chOff x="11974" y="5793"/>
            <a:chExt cx="5538" cy="3172"/>
          </a:xfrm>
        </p:grpSpPr>
        <p:cxnSp>
          <p:nvCxnSpPr>
            <p:cNvPr id="20" name="直接连接符 19"/>
            <p:cNvCxnSpPr/>
            <p:nvPr/>
          </p:nvCxnSpPr>
          <p:spPr>
            <a:xfrm flipV="1">
              <a:off x="12324" y="6493"/>
              <a:ext cx="411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12307" y="8276"/>
              <a:ext cx="4924" cy="5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2341" y="6493"/>
              <a:ext cx="0" cy="183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6419" y="6493"/>
              <a:ext cx="811" cy="176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3374" y="6477"/>
              <a:ext cx="858" cy="184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14129" y="8207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Q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255" y="5793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P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6436" y="5866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D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7230" y="8207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C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2008" y="8241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B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974" y="5828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A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cxnSp>
          <p:nvCxnSpPr>
            <p:cNvPr id="31" name="直接箭头连接符 30"/>
            <p:cNvCxnSpPr/>
            <p:nvPr/>
          </p:nvCxnSpPr>
          <p:spPr>
            <a:xfrm flipV="1">
              <a:off x="13689" y="6317"/>
              <a:ext cx="776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 flipH="1" flipV="1">
              <a:off x="13240" y="8569"/>
              <a:ext cx="723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肘形连接符 32"/>
            <p:cNvCxnSpPr/>
            <p:nvPr/>
          </p:nvCxnSpPr>
          <p:spPr>
            <a:xfrm>
              <a:off x="12342" y="7993"/>
              <a:ext cx="582" cy="318"/>
            </a:xfrm>
            <a:prstGeom prst="bentConnector3">
              <a:avLst>
                <a:gd name="adj1" fmla="val 50172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504782" y="141030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625658" y="11620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思维拓展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001395" y="1042670"/>
            <a:ext cx="10062845" cy="5309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如图，在四边形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zh-CN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=90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26cm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从点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出发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以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1cm/s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的速度向点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运动；点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Q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从点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同时出发，以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3cm/s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的速度向点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运动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规定其中一个动点到达端点时，另一个动点也随之停止运动.从运动开始：（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）使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需要经过</a:t>
            </a:r>
            <a:r>
              <a:rPr lang="zh-CN" altLang="en-US" sz="24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en-US" altLang="zh-CN" sz="2400" b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24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）使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PQ=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，需要经过</a:t>
            </a:r>
            <a:r>
              <a:rPr lang="zh-CN" altLang="en-US" sz="2400" b="1" u="sng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分析：设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点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的运动时间为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.  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则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AP=t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CQ=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  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PD=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-t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）当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时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，分两种情况讨论：</a:t>
            </a:r>
            <a:endParaRPr lang="zh-CN" altLang="en-US" sz="24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宋体" panose="02010600030101010101" pitchFamily="2" charset="-122"/>
                <a:sym typeface="+mn-ea"/>
              </a:rPr>
              <a:t>②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PQCD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如图所示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可得：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PD=MN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NC=MQ=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列方程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24 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-t +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解得  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 =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7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综上所述，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要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使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PQ=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，需要经过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或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7s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547610" y="3745865"/>
            <a:ext cx="3516630" cy="2014855"/>
            <a:chOff x="11974" y="5793"/>
            <a:chExt cx="5538" cy="3173"/>
          </a:xfrm>
        </p:grpSpPr>
        <p:cxnSp>
          <p:nvCxnSpPr>
            <p:cNvPr id="20" name="直接连接符 19"/>
            <p:cNvCxnSpPr/>
            <p:nvPr/>
          </p:nvCxnSpPr>
          <p:spPr>
            <a:xfrm flipV="1">
              <a:off x="12324" y="6493"/>
              <a:ext cx="411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12307" y="8276"/>
              <a:ext cx="4924" cy="5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2341" y="6493"/>
              <a:ext cx="0" cy="183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6419" y="6493"/>
              <a:ext cx="811" cy="176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13216" y="6511"/>
              <a:ext cx="565" cy="183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13024" y="8207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Q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646" y="5793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P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6436" y="5866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D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7230" y="8173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C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2008" y="8241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B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974" y="5828"/>
              <a:ext cx="28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A</a:t>
              </a:r>
              <a:endParaRPr lang="en-US" altLang="zh-CN" sz="2400" b="1" i="1" spc="200" noProof="1" dirty="0">
                <a:ln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endParaRPr>
            </a:p>
          </p:txBody>
        </p:sp>
        <p:cxnSp>
          <p:nvCxnSpPr>
            <p:cNvPr id="31" name="直接箭头连接符 30"/>
            <p:cNvCxnSpPr/>
            <p:nvPr/>
          </p:nvCxnSpPr>
          <p:spPr>
            <a:xfrm>
              <a:off x="13995" y="6317"/>
              <a:ext cx="463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 flipH="1" flipV="1">
              <a:off x="12509" y="8569"/>
              <a:ext cx="492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肘形连接符 32"/>
            <p:cNvCxnSpPr/>
            <p:nvPr/>
          </p:nvCxnSpPr>
          <p:spPr>
            <a:xfrm>
              <a:off x="12342" y="7993"/>
              <a:ext cx="582" cy="318"/>
            </a:xfrm>
            <a:prstGeom prst="bentConnector3">
              <a:avLst>
                <a:gd name="adj1" fmla="val 50172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接连接符 4"/>
          <p:cNvCxnSpPr>
            <a:stCxn id="26" idx="2"/>
          </p:cNvCxnSpPr>
          <p:nvPr/>
        </p:nvCxnSpPr>
        <p:spPr>
          <a:xfrm>
            <a:off x="8698865" y="4206240"/>
            <a:ext cx="40640" cy="112712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0380345" y="4203700"/>
            <a:ext cx="40640" cy="112712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8651875" y="5291455"/>
            <a:ext cx="17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</a:t>
            </a:r>
            <a:endParaRPr lang="en-US" altLang="zh-CN" sz="2400" b="1" i="1" spc="200" noProof="1" dirty="0">
              <a:ln>
                <a:solidFill>
                  <a:schemeClr val="accent4"/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311130" y="5290820"/>
            <a:ext cx="17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N</a:t>
            </a:r>
            <a:endParaRPr lang="en-US" altLang="zh-CN" sz="2400" b="1" i="1" spc="200" noProof="1" dirty="0">
              <a:ln>
                <a:solidFill>
                  <a:schemeClr val="accent4"/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66310" y="2539365"/>
            <a:ext cx="1215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或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7 </a:t>
            </a:r>
            <a:r>
              <a:rPr lang="zh-CN" alt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23" name="文本框 7191"/>
          <p:cNvSpPr txBox="1"/>
          <p:nvPr/>
        </p:nvSpPr>
        <p:spPr>
          <a:xfrm>
            <a:off x="4635500" y="51625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巩固</a:t>
            </a:r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练习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23620" y="1782445"/>
            <a:ext cx="990346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0" indent="0" algn="l" eaLnBrk="1" hangingPunct="1"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如图，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矩形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的对角线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AC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BD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相交于点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O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，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CE∥BD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DE∥AC.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若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AC=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则四边形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OCED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的周长为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     ）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algn="l" eaLnBrk="1" hangingPunct="1">
              <a:buFontTx/>
              <a:buNone/>
            </a:pP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10</a:t>
            </a:r>
            <a:endParaRPr lang="en-US" altLang="zh-CN" sz="2800" b="1" i="1" spc="150" noProof="1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34285" y="3574415"/>
          <a:ext cx="628650" cy="15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34285" y="3574415"/>
                        <a:ext cx="628650" cy="154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7124065" y="2887980"/>
            <a:ext cx="3247390" cy="2420620"/>
            <a:chOff x="2389" y="5945"/>
            <a:chExt cx="5114" cy="3812"/>
          </a:xfrm>
        </p:grpSpPr>
        <p:sp>
          <p:nvSpPr>
            <p:cNvPr id="9" name="文本框 8"/>
            <p:cNvSpPr txBox="1"/>
            <p:nvPr/>
          </p:nvSpPr>
          <p:spPr>
            <a:xfrm>
              <a:off x="4171" y="5945"/>
              <a:ext cx="92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E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2389" y="6475"/>
              <a:ext cx="5114" cy="3283"/>
              <a:chOff x="2389" y="6475"/>
              <a:chExt cx="5114" cy="3283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3299" y="7446"/>
                <a:ext cx="3212" cy="1765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cxnSp>
            <p:nvCxnSpPr>
              <p:cNvPr id="3" name="直接连接符 2"/>
              <p:cNvCxnSpPr/>
              <p:nvPr/>
            </p:nvCxnSpPr>
            <p:spPr>
              <a:xfrm>
                <a:off x="3281" y="7446"/>
                <a:ext cx="3230" cy="172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直接连接符 3"/>
              <p:cNvCxnSpPr/>
              <p:nvPr/>
            </p:nvCxnSpPr>
            <p:spPr>
              <a:xfrm flipV="1">
                <a:off x="3316" y="7446"/>
                <a:ext cx="3195" cy="176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接连接符 4"/>
              <p:cNvCxnSpPr/>
              <p:nvPr/>
            </p:nvCxnSpPr>
            <p:spPr>
              <a:xfrm flipV="1">
                <a:off x="3316" y="6493"/>
                <a:ext cx="1677" cy="95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 flipH="1" flipV="1">
                <a:off x="4981" y="6475"/>
                <a:ext cx="1530" cy="97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文本框 7"/>
              <p:cNvSpPr txBox="1"/>
              <p:nvPr/>
            </p:nvSpPr>
            <p:spPr>
              <a:xfrm>
                <a:off x="4432" y="8331"/>
                <a:ext cx="927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2800" b="1" i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O</a:t>
                </a:r>
                <a:endPara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2389" y="7167"/>
                <a:ext cx="927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2800" b="1" i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D</a:t>
                </a:r>
                <a:endPara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6577" y="7167"/>
                <a:ext cx="927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2800" b="1" i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C</a:t>
                </a:r>
                <a:endPara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 flipH="1">
                <a:off x="6512" y="8936"/>
                <a:ext cx="788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2800" b="1" i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B</a:t>
                </a:r>
                <a:endPara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389" y="8936"/>
                <a:ext cx="927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2800" b="1" i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A</a:t>
                </a:r>
                <a:endPara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>
            <a:off x="8421370" y="2212975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巩固</a:t>
            </a:r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练习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75435" y="1733550"/>
            <a:ext cx="93091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0" indent="0" algn="l" eaLnBrk="1" hangingPunct="1"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如图，将两条宽度都为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的纸条重叠在一起，使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=60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，则四边形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的面积为</a:t>
            </a: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en-US" sz="2800" b="1" i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</a:t>
            </a:r>
            <a:endParaRPr lang="en-US" altLang="zh-CN" sz="2800" b="1" i="1" spc="150" noProof="1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30375" y="3856355"/>
          <a:ext cx="672465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30375" y="3856355"/>
                        <a:ext cx="672465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2536825" y="3300786"/>
            <a:ext cx="2654300" cy="2528160"/>
            <a:chOff x="3995" y="5198"/>
            <a:chExt cx="4180" cy="3981"/>
          </a:xfrm>
        </p:grpSpPr>
        <p:sp>
          <p:nvSpPr>
            <p:cNvPr id="13323" name="文本框 7191"/>
            <p:cNvSpPr txBox="1"/>
            <p:nvPr/>
          </p:nvSpPr>
          <p:spPr>
            <a:xfrm>
              <a:off x="7300" y="8130"/>
              <a:ext cx="488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3995" y="5198"/>
              <a:ext cx="4180" cy="3981"/>
              <a:chOff x="6048" y="3710"/>
              <a:chExt cx="5306" cy="5333"/>
            </a:xfrm>
          </p:grpSpPr>
          <p:pic>
            <p:nvPicPr>
              <p:cNvPr id="9223" name="Picture 26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28602" t="723"/>
              <a:stretch>
                <a:fillRect/>
              </a:stretch>
            </p:blipFill>
            <p:spPr>
              <a:xfrm>
                <a:off x="6048" y="5330"/>
                <a:ext cx="5306" cy="250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8" name="Picture 26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28602" t="723"/>
              <a:stretch>
                <a:fillRect/>
              </a:stretch>
            </p:blipFill>
            <p:spPr>
              <a:xfrm rot="18360000">
                <a:off x="6127" y="5113"/>
                <a:ext cx="5333" cy="252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0" name="菱形 9"/>
            <p:cNvSpPr/>
            <p:nvPr/>
          </p:nvSpPr>
          <p:spPr>
            <a:xfrm rot="19920000">
              <a:off x="4108" y="6386"/>
              <a:ext cx="3863" cy="1919"/>
            </a:xfrm>
            <a:prstGeom prst="diamond">
              <a:avLst/>
            </a:prstGeom>
            <a:noFill/>
            <a:ln w="76200">
              <a:solidFill>
                <a:srgbClr val="00206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9" name="右箭头 18"/>
          <p:cNvSpPr/>
          <p:nvPr/>
        </p:nvSpPr>
        <p:spPr>
          <a:xfrm>
            <a:off x="5335270" y="4382770"/>
            <a:ext cx="2167255" cy="36385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4435" y="3698875"/>
            <a:ext cx="2942590" cy="2079625"/>
          </a:xfrm>
          <a:prstGeom prst="rect">
            <a:avLst/>
          </a:prstGeom>
        </p:spPr>
      </p:pic>
      <p:graphicFrame>
        <p:nvGraphicFramePr>
          <p:cNvPr id="24" name="对象 2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170545" y="2157730"/>
          <a:ext cx="597535" cy="448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5" imgW="304800" imgH="228600" progId="Equation.KSEE3">
                  <p:embed/>
                </p:oleObj>
              </mc:Choice>
              <mc:Fallback>
                <p:oleObj name="" r:id="rId5" imgW="3048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6">
                        <a:grayscl/>
                        <a:lum bright="7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8170545" y="2157730"/>
                        <a:ext cx="597535" cy="448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60525" y="2170430"/>
            <a:ext cx="9284335" cy="2516505"/>
          </a:xfrm>
        </p:spPr>
        <p:txBody>
          <a:bodyPr/>
          <a:p>
            <a:pPr marL="0" lvl="0" indent="295275" defTabSz="914400">
              <a:buFontTx/>
              <a:buNone/>
              <a:tabLst>
                <a:tab pos="4562475" algn="l"/>
              </a:tabLst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你能概述一下研究平行四边形的思路和方法吗？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295275" defTabSz="914400">
              <a:buFontTx/>
              <a:buNone/>
              <a:tabLst>
                <a:tab pos="4562475" algn="l"/>
              </a:tabLst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本章学过了哪些内容？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流程图: 终止 3"/>
          <p:cNvSpPr/>
          <p:nvPr/>
        </p:nvSpPr>
        <p:spPr>
          <a:xfrm>
            <a:off x="4574223" y="46926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知识小</a:t>
            </a:r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结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流程图: 终止 2"/>
          <p:cNvSpPr/>
          <p:nvPr/>
        </p:nvSpPr>
        <p:spPr>
          <a:xfrm>
            <a:off x="570865" y="2211705"/>
            <a:ext cx="10951210" cy="1654175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69925" y="2587625"/>
            <a:ext cx="10852150" cy="900113"/>
          </a:xfrm>
        </p:spPr>
        <p:txBody>
          <a:bodyPr vert="horz" wrap="square" lIns="101600" tIns="38100" rIns="25400" bIns="38100" numCol="1" anchor="t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第十八章平行四边形复习课</a:t>
            </a:r>
            <a:br>
              <a:rPr lang="en-US" altLang="zh-CN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itchFamily="49" charset="-122"/>
                <a:ea typeface="楷体" pitchFamily="49" charset="-122"/>
                <a:sym typeface="+mn-ea"/>
              </a:rPr>
            </a:br>
            <a:endParaRPr kumimoji="0" lang="en-US" altLang="zh-CN" b="1" i="0" u="none" strike="noStrike" kern="1200" cap="none" spc="200" normalizeH="0" baseline="0" noProof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2936875" y="2343785"/>
            <a:ext cx="7994650" cy="284353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数学书 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68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页复习题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18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中第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7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9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12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题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689158" y="62928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作业布置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文本框 1"/>
          <p:cNvSpPr txBox="1"/>
          <p:nvPr/>
        </p:nvSpPr>
        <p:spPr>
          <a:xfrm>
            <a:off x="2860675" y="2089150"/>
            <a:ext cx="6565900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r>
              <a:rPr lang="zh-CN" altLang="en-US" sz="7200" b="1" noProof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同学们，再见！</a:t>
            </a:r>
            <a:endParaRPr lang="zh-CN" altLang="en-US" sz="7200" b="1" noProof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内容占位符 7169"/>
          <p:cNvSpPr>
            <a:spLocks noGrp="1"/>
          </p:cNvSpPr>
          <p:nvPr>
            <p:ph idx="1"/>
          </p:nvPr>
        </p:nvSpPr>
        <p:spPr>
          <a:xfrm>
            <a:off x="5904865" y="2901950"/>
            <a:ext cx="2598420" cy="696595"/>
          </a:xfrm>
        </p:spPr>
        <p:txBody>
          <a:bodyPr vert="horz" wrap="square" lIns="101600" tIns="0" rIns="82550" bIns="0" rtlCol="0" anchor="t">
            <a:noAutofit/>
          </a:bodyPr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i="0" u="none" strike="noStrike" kern="1200" cap="none" spc="150" normalizeH="0" baseline="0" noProof="1" dirty="0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  <a:sym typeface="微软雅黑" panose="020B0503020204020204" pitchFamily="34" charset="-122"/>
              </a:rPr>
              <a:t>     </a:t>
            </a:r>
            <a:endParaRPr kumimoji="0" sz="2800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3323" name="文本框 7191"/>
          <p:cNvSpPr txBox="1"/>
          <p:nvPr/>
        </p:nvSpPr>
        <p:spPr>
          <a:xfrm>
            <a:off x="4635500" y="51625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基础检测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6150" y="1734185"/>
            <a:ext cx="782383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0" indent="0" algn="l" eaLnBrk="1" hangingPunct="1">
              <a:buFontTx/>
              <a:buNone/>
            </a:pP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如图，在四边形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中，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AB∥CD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zh-CN" altLang="en-US" sz="28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algn="l" eaLnBrk="1" hangingPunct="1">
              <a:buFontTx/>
              <a:buNone/>
            </a:pP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AD∥BC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交于点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O.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若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=70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B=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,   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C=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12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则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,  </a:t>
            </a:r>
            <a:endParaRPr lang="zh-CN" sz="28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algn="l" eaLnBrk="1" hangingPunct="1">
              <a:buFontTx/>
              <a:buNone/>
            </a:pP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DC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,  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AO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sz="2800" b="1" i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</a:t>
            </a:r>
            <a:endParaRPr lang="en-US" altLang="zh-CN" sz="2800" b="1" i="1" spc="150" noProof="1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grpSp>
        <p:nvGrpSpPr>
          <p:cNvPr id="50194" name="Group 18"/>
          <p:cNvGrpSpPr/>
          <p:nvPr/>
        </p:nvGrpSpPr>
        <p:grpSpPr>
          <a:xfrm>
            <a:off x="7831148" y="1774190"/>
            <a:ext cx="3231822" cy="1441358"/>
            <a:chOff x="2850" y="2493"/>
            <a:chExt cx="2694" cy="1183"/>
          </a:xfrm>
          <a:noFill/>
        </p:grpSpPr>
        <p:grpSp>
          <p:nvGrpSpPr>
            <p:cNvPr id="11274" name="Group 2"/>
            <p:cNvGrpSpPr/>
            <p:nvPr/>
          </p:nvGrpSpPr>
          <p:grpSpPr>
            <a:xfrm>
              <a:off x="2850" y="2493"/>
              <a:ext cx="2694" cy="1183"/>
              <a:chOff x="2581" y="1877"/>
              <a:chExt cx="2694" cy="1183"/>
            </a:xfrm>
            <a:grpFill/>
          </p:grpSpPr>
          <p:sp>
            <p:nvSpPr>
              <p:cNvPr id="11278" name="AutoShape 3"/>
              <p:cNvSpPr/>
              <p:nvPr/>
            </p:nvSpPr>
            <p:spPr>
              <a:xfrm>
                <a:off x="2961" y="2031"/>
                <a:ext cx="1996" cy="772"/>
              </a:xfrm>
              <a:prstGeom prst="parallelogram">
                <a:avLst>
                  <a:gd name="adj" fmla="val 64637"/>
                </a:avLst>
              </a:prstGeom>
              <a:grpFill/>
              <a:ln w="285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buNone/>
                </a:pPr>
                <a:endParaRPr lang="zh-CN" altLang="en-US" sz="2800" b="0" dirty="0"/>
              </a:p>
            </p:txBody>
          </p:sp>
          <p:sp>
            <p:nvSpPr>
              <p:cNvPr id="11279" name="Rectangle 4"/>
              <p:cNvSpPr/>
              <p:nvPr/>
            </p:nvSpPr>
            <p:spPr>
              <a:xfrm>
                <a:off x="3021" y="1877"/>
                <a:ext cx="334" cy="428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D </a:t>
                </a:r>
                <a:endPara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0" name="Rectangle 5"/>
              <p:cNvSpPr/>
              <p:nvPr/>
            </p:nvSpPr>
            <p:spPr>
              <a:xfrm>
                <a:off x="2581" y="2632"/>
                <a:ext cx="309" cy="428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zh-CN" sz="2800" b="0" i="1" dirty="0">
                    <a:latin typeface="Times New Roman" panose="02020603050405020304" pitchFamily="18" charset="0"/>
                  </a:rPr>
                  <a:t> </a:t>
                </a:r>
                <a:endParaRPr lang="zh-CN" altLang="en-US" sz="2800" b="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1" name="Rectangle 6"/>
              <p:cNvSpPr/>
              <p:nvPr/>
            </p:nvSpPr>
            <p:spPr>
              <a:xfrm>
                <a:off x="4503" y="2632"/>
                <a:ext cx="309" cy="428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2800" b="0" i="1" dirty="0">
                    <a:latin typeface="Times New Roman" panose="02020603050405020304" pitchFamily="18" charset="0"/>
                  </a:rPr>
                  <a:t> </a:t>
                </a:r>
                <a:endParaRPr lang="zh-CN" altLang="en-US" sz="2800" b="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2" name="Rectangle 7"/>
              <p:cNvSpPr/>
              <p:nvPr/>
            </p:nvSpPr>
            <p:spPr>
              <a:xfrm>
                <a:off x="4954" y="1877"/>
                <a:ext cx="321" cy="428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C </a:t>
                </a:r>
                <a:endPara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275" name="Line 14"/>
            <p:cNvSpPr/>
            <p:nvPr/>
          </p:nvSpPr>
          <p:spPr>
            <a:xfrm flipV="1">
              <a:off x="3240" y="2648"/>
              <a:ext cx="1984" cy="768"/>
            </a:xfrm>
            <a:prstGeom prst="line">
              <a:avLst/>
            </a:prstGeom>
            <a:grpFill/>
            <a:ln w="2857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6" name="Line 15"/>
            <p:cNvSpPr/>
            <p:nvPr/>
          </p:nvSpPr>
          <p:spPr>
            <a:xfrm>
              <a:off x="3728" y="2648"/>
              <a:ext cx="992" cy="760"/>
            </a:xfrm>
            <a:prstGeom prst="line">
              <a:avLst/>
            </a:prstGeom>
            <a:grpFill/>
            <a:ln w="2857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7" name="Rectangle 17"/>
            <p:cNvSpPr/>
            <p:nvPr/>
          </p:nvSpPr>
          <p:spPr>
            <a:xfrm>
              <a:off x="4052" y="3021"/>
              <a:ext cx="334" cy="428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O</a:t>
              </a:r>
              <a:r>
                <a:rPr lang="en-US" altLang="zh-CN" sz="2800" b="0" i="1" dirty="0">
                  <a:latin typeface="Times New Roman" panose="02020603050405020304" pitchFamily="18" charset="0"/>
                </a:rPr>
                <a:t> </a:t>
              </a:r>
              <a:endParaRPr lang="zh-CN" altLang="en-US" sz="2800" b="0" i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3" name="矩形标注 2"/>
          <p:cNvSpPr/>
          <p:nvPr/>
        </p:nvSpPr>
        <p:spPr>
          <a:xfrm>
            <a:off x="923290" y="3990975"/>
            <a:ext cx="9758045" cy="2296795"/>
          </a:xfrm>
          <a:prstGeom prst="wedgeRect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蕴含知识点：</a:t>
            </a:r>
            <a:endParaRPr lang="zh-CN" altLang="en-US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sz="24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平行四边形的定义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两组对边分别平行的四边形叫平行四边形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zh-CN" altLang="en-US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sz="24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平行四边形的性质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平行四边形的对边相等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平行四边形的对角相等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平行四边形的对角线互相平分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16880" y="2583815"/>
            <a:ext cx="11576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110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66608" y="2989580"/>
            <a:ext cx="3797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8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255453" y="2997200"/>
            <a:ext cx="3797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6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  <p:bldP spid="3" grpId="0" animBg="1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内容占位符 7169"/>
          <p:cNvSpPr>
            <a:spLocks noGrp="1"/>
          </p:cNvSpPr>
          <p:nvPr>
            <p:ph idx="1"/>
          </p:nvPr>
        </p:nvSpPr>
        <p:spPr>
          <a:xfrm>
            <a:off x="5904865" y="2901950"/>
            <a:ext cx="2598420" cy="696595"/>
          </a:xfrm>
        </p:spPr>
        <p:txBody>
          <a:bodyPr vert="horz" wrap="square" lIns="101600" tIns="0" rIns="82550" bIns="0" rtlCol="0" anchor="t">
            <a:noAutofit/>
          </a:bodyPr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i="0" u="none" strike="noStrike" kern="1200" cap="none" spc="150" normalizeH="0" baseline="0" noProof="1" dirty="0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  <a:sym typeface="微软雅黑" panose="020B0503020204020204" pitchFamily="34" charset="-122"/>
              </a:rPr>
              <a:t>     </a:t>
            </a:r>
            <a:endParaRPr kumimoji="0" sz="2800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3323" name="文本框 7191"/>
          <p:cNvSpPr txBox="1"/>
          <p:nvPr/>
        </p:nvSpPr>
        <p:spPr>
          <a:xfrm>
            <a:off x="4635500" y="51625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流程图: 终止 13"/>
          <p:cNvSpPr/>
          <p:nvPr/>
        </p:nvSpPr>
        <p:spPr>
          <a:xfrm>
            <a:off x="4689475" y="34290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基础检测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30375" y="1409700"/>
            <a:ext cx="849185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0" indent="0" algn="l" eaLnBrk="1" hangingPunct="1">
              <a:buFontTx/>
              <a:buNone/>
            </a:pP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2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如图，下列各组条件中，不能判定四边形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是平行四边形的是（     ）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algn="l" eaLnBrk="1" hangingPunct="1">
              <a:buFontTx/>
              <a:buNone/>
            </a:pP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AB=CD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AD=BC      </a:t>
            </a:r>
            <a:endParaRPr lang="en-US" sz="28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algn="l" eaLnBrk="1" hangingPunct="1"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AB∥CD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AD∥BC</a:t>
            </a:r>
            <a:endParaRPr lang="en-US" sz="28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algn="l" eaLnBrk="1" hangingPunct="1"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AB∥CD,  AD=BC     </a:t>
            </a:r>
            <a:endParaRPr lang="en-US" sz="28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algn="l" eaLnBrk="1" hangingPunct="1"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.AB∥CD,   AB=CD</a:t>
            </a:r>
            <a:endParaRPr lang="en-US" altLang="zh-CN" sz="2800" b="1" i="1" spc="150" noProof="1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3" name="矩形标注 2"/>
          <p:cNvSpPr/>
          <p:nvPr/>
        </p:nvSpPr>
        <p:spPr>
          <a:xfrm>
            <a:off x="1817370" y="4086225"/>
            <a:ext cx="8139430" cy="2520950"/>
          </a:xfrm>
          <a:prstGeom prst="wedgeRect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蕴含知识点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平行四边形的判定方法</a:t>
            </a:r>
            <a:endParaRPr lang="zh-CN" altLang="en-US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两组对边分别平行的四边形是平行四边形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zh-CN" altLang="en-US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边：   两组对边分别相等的四边形是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平行四边形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一组对边平行且相等的四边形是平行四边形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角：   两组对角分别相等的四边形是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平行四边形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对角线： 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对角线互相平分的四边形是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平行四边形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7583174" y="2151857"/>
            <a:ext cx="2960366" cy="1456848"/>
            <a:chOff x="2514" y="2442"/>
            <a:chExt cx="3077" cy="1401"/>
          </a:xfrm>
        </p:grpSpPr>
        <p:sp>
          <p:nvSpPr>
            <p:cNvPr id="4" name="AutoShape 21"/>
            <p:cNvSpPr/>
            <p:nvPr/>
          </p:nvSpPr>
          <p:spPr>
            <a:xfrm>
              <a:off x="2930" y="2793"/>
              <a:ext cx="2327" cy="900"/>
            </a:xfrm>
            <a:prstGeom prst="parallelogram">
              <a:avLst>
                <a:gd name="adj" fmla="val 64638"/>
              </a:avLst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41176"/>
                    </a:srgbClr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dirty="0">
                <a:solidFill>
                  <a:srgbClr val="FAFAFA"/>
                </a:solidFill>
                <a:uFillTx/>
              </a:endParaRPr>
            </a:p>
          </p:txBody>
        </p:sp>
        <p:sp>
          <p:nvSpPr>
            <p:cNvPr id="5" name="Rectangle 23"/>
            <p:cNvSpPr/>
            <p:nvPr/>
          </p:nvSpPr>
          <p:spPr>
            <a:xfrm>
              <a:off x="3042" y="2442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24"/>
            <p:cNvSpPr/>
            <p:nvPr/>
          </p:nvSpPr>
          <p:spPr>
            <a:xfrm>
              <a:off x="2514" y="3279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25"/>
            <p:cNvSpPr/>
            <p:nvPr/>
          </p:nvSpPr>
          <p:spPr>
            <a:xfrm>
              <a:off x="4694" y="3341"/>
              <a:ext cx="321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26"/>
            <p:cNvSpPr/>
            <p:nvPr/>
          </p:nvSpPr>
          <p:spPr>
            <a:xfrm>
              <a:off x="5257" y="2442"/>
              <a:ext cx="334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en-US" altLang="zh-CN" sz="2800" i="1" dirty="0">
                  <a:solidFill>
                    <a:srgbClr val="FAFAFA"/>
                  </a:solidFill>
                  <a:uFillTx/>
                  <a:latin typeface="Times New Roman" panose="02020603050405020304" pitchFamily="18" charset="0"/>
                </a:rPr>
                <a:t>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201920" y="1822450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  <p:bldP spid="3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内容占位符 7169"/>
          <p:cNvSpPr>
            <a:spLocks noGrp="1"/>
          </p:cNvSpPr>
          <p:nvPr>
            <p:ph idx="1"/>
          </p:nvPr>
        </p:nvSpPr>
        <p:spPr>
          <a:xfrm>
            <a:off x="5904865" y="2901950"/>
            <a:ext cx="2598420" cy="696595"/>
          </a:xfrm>
        </p:spPr>
        <p:txBody>
          <a:bodyPr vert="horz" wrap="square" lIns="101600" tIns="0" rIns="82550" bIns="0" rtlCol="0" anchor="t">
            <a:noAutofit/>
          </a:bodyPr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i="0" u="none" strike="noStrike" kern="1200" cap="none" spc="150" normalizeH="0" baseline="0" noProof="1" dirty="0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  <a:sym typeface="微软雅黑" panose="020B0503020204020204" pitchFamily="34" charset="-122"/>
              </a:rPr>
              <a:t>     </a:t>
            </a:r>
            <a:endParaRPr kumimoji="0" sz="2800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3323" name="文本框 7191"/>
          <p:cNvSpPr txBox="1"/>
          <p:nvPr/>
        </p:nvSpPr>
        <p:spPr>
          <a:xfrm>
            <a:off x="4635500" y="51625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基础检测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23290" y="1659890"/>
            <a:ext cx="782383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0" indent="0" algn="l" eaLnBrk="1" hangingPunct="1">
              <a:buFontTx/>
              <a:buNone/>
            </a:pP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如图，在三角形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中，点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分别是边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CA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的中点，且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B=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C=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则四边形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ADEF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的周长是</a:t>
            </a:r>
            <a:r>
              <a:rPr lang="zh-CN" alt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b="1" i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b="1" i="1" spc="150" noProof="1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3" name="矩形标注 2"/>
          <p:cNvSpPr/>
          <p:nvPr/>
        </p:nvSpPr>
        <p:spPr>
          <a:xfrm>
            <a:off x="1045210" y="3536950"/>
            <a:ext cx="7229475" cy="1556385"/>
          </a:xfrm>
          <a:prstGeom prst="wedgeRect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蕴含知识点：</a:t>
            </a:r>
            <a:endParaRPr lang="zh-CN" altLang="en-US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三角形的中位线定理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三角形的中位线平行于三角形的第三边，并且等于第三边的一半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7100" y="1634490"/>
            <a:ext cx="3331210" cy="207391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5333365" y="2521585"/>
            <a:ext cx="659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14 </a:t>
            </a:r>
            <a:r>
              <a:rPr lang="zh-CN" alt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  <p:bldP spid="3" grpId="0" bldLvl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内容占位符 7169"/>
          <p:cNvSpPr>
            <a:spLocks noGrp="1"/>
          </p:cNvSpPr>
          <p:nvPr>
            <p:ph idx="1"/>
          </p:nvPr>
        </p:nvSpPr>
        <p:spPr>
          <a:xfrm>
            <a:off x="5904865" y="2901950"/>
            <a:ext cx="2598420" cy="696595"/>
          </a:xfrm>
        </p:spPr>
        <p:txBody>
          <a:bodyPr vert="horz" wrap="square" lIns="101600" tIns="0" rIns="82550" bIns="0" rtlCol="0" anchor="t">
            <a:noAutofit/>
          </a:bodyPr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i="0" u="none" strike="noStrike" kern="1200" cap="none" spc="150" normalizeH="0" baseline="0" noProof="1" dirty="0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  <a:sym typeface="微软雅黑" panose="020B0503020204020204" pitchFamily="34" charset="-122"/>
              </a:rPr>
              <a:t>     </a:t>
            </a:r>
            <a:endParaRPr kumimoji="0" sz="2800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3323" name="文本框 7191"/>
          <p:cNvSpPr txBox="1"/>
          <p:nvPr/>
        </p:nvSpPr>
        <p:spPr>
          <a:xfrm>
            <a:off x="4635500" y="51625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基础检测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42110" y="1760855"/>
            <a:ext cx="686117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0" indent="0" algn="l" eaLnBrk="1" hangingPunct="1">
              <a:buFontTx/>
              <a:buNone/>
            </a:pP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4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如图，在矩形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中，对角线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交于点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且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B=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C=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则三角形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BO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的周长是</a:t>
            </a:r>
            <a:r>
              <a:rPr lang="zh-CN" alt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b="1" i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</a:t>
            </a:r>
            <a:r>
              <a:rPr 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b="1" i="1" u="sng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b="1" i="1" spc="150" noProof="1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3" name="矩形标注 2"/>
          <p:cNvSpPr/>
          <p:nvPr/>
        </p:nvSpPr>
        <p:spPr>
          <a:xfrm>
            <a:off x="1642110" y="3794760"/>
            <a:ext cx="6063615" cy="1556385"/>
          </a:xfrm>
          <a:prstGeom prst="wedgeRect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蕴含知识点：</a:t>
            </a:r>
            <a:endParaRPr lang="zh-CN" altLang="en-US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勾股定理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zh-CN" altLang="en-US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矩形的性质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矩形的四个角都是直角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</a:t>
            </a:r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矩形的对角线相等</a:t>
            </a:r>
            <a:r>
              <a:rPr lang="en-US" altLang="zh-CN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744913" y="1640205"/>
            <a:ext cx="2661592" cy="1896745"/>
            <a:chOff x="7026" y="2487"/>
            <a:chExt cx="6365" cy="2987"/>
          </a:xfrm>
        </p:grpSpPr>
        <p:sp>
          <p:nvSpPr>
            <p:cNvPr id="14343" name="Rectangle 28"/>
            <p:cNvSpPr/>
            <p:nvPr/>
          </p:nvSpPr>
          <p:spPr>
            <a:xfrm>
              <a:off x="7027" y="2487"/>
              <a:ext cx="1174" cy="822"/>
            </a:xfrm>
            <a:prstGeom prst="rect">
              <a:avLst/>
            </a:prstGeom>
            <a:noFill/>
            <a:ln w="28575" cmpd="sng">
              <a:noFill/>
              <a:prstDash val="solid"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344" name="Rectangle 29"/>
            <p:cNvSpPr/>
            <p:nvPr/>
          </p:nvSpPr>
          <p:spPr>
            <a:xfrm>
              <a:off x="7026" y="4652"/>
              <a:ext cx="1174" cy="822"/>
            </a:xfrm>
            <a:prstGeom prst="rect">
              <a:avLst/>
            </a:prstGeom>
            <a:noFill/>
            <a:ln w="28575" cmpd="sng">
              <a:noFill/>
              <a:prstDash val="solid"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345" name="Rectangle 30"/>
            <p:cNvSpPr/>
            <p:nvPr/>
          </p:nvSpPr>
          <p:spPr>
            <a:xfrm>
              <a:off x="12171" y="4652"/>
              <a:ext cx="1203" cy="822"/>
            </a:xfrm>
            <a:prstGeom prst="rect">
              <a:avLst/>
            </a:prstGeom>
            <a:noFill/>
            <a:ln w="28575" cmpd="sng">
              <a:noFill/>
              <a:prstDash val="solid"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346" name="Rectangle 31"/>
            <p:cNvSpPr/>
            <p:nvPr/>
          </p:nvSpPr>
          <p:spPr>
            <a:xfrm>
              <a:off x="12156" y="2487"/>
              <a:ext cx="1235" cy="822"/>
            </a:xfrm>
            <a:prstGeom prst="rect">
              <a:avLst/>
            </a:prstGeom>
            <a:noFill/>
            <a:ln w="28575" cmpd="sng">
              <a:noFill/>
              <a:prstDash val="solid"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347" name="Rectangle 32"/>
            <p:cNvSpPr/>
            <p:nvPr/>
          </p:nvSpPr>
          <p:spPr>
            <a:xfrm>
              <a:off x="9458" y="3830"/>
              <a:ext cx="1235" cy="822"/>
            </a:xfrm>
            <a:prstGeom prst="rect">
              <a:avLst/>
            </a:prstGeom>
            <a:noFill/>
            <a:ln w="28575" cmpd="sng">
              <a:noFill/>
              <a:prstDash val="solid"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349" name="AutoShape 20"/>
            <p:cNvSpPr/>
            <p:nvPr/>
          </p:nvSpPr>
          <p:spPr>
            <a:xfrm>
              <a:off x="7994" y="2933"/>
              <a:ext cx="4162" cy="1933"/>
            </a:xfrm>
            <a:prstGeom prst="parallelogram">
              <a:avLst>
                <a:gd name="adj" fmla="val 0"/>
              </a:avLst>
            </a:prstGeom>
            <a:no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350" name="Line 21"/>
            <p:cNvSpPr/>
            <p:nvPr/>
          </p:nvSpPr>
          <p:spPr>
            <a:xfrm>
              <a:off x="7994" y="2935"/>
              <a:ext cx="4144" cy="1935"/>
            </a:xfrm>
            <a:prstGeom prst="line">
              <a:avLst/>
            </a:prstGeom>
            <a:ln w="285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52" name="Line 23"/>
            <p:cNvSpPr/>
            <p:nvPr/>
          </p:nvSpPr>
          <p:spPr>
            <a:xfrm flipV="1">
              <a:off x="8012" y="2935"/>
              <a:ext cx="4126" cy="1914"/>
            </a:xfrm>
            <a:prstGeom prst="line">
              <a:avLst/>
            </a:prstGeom>
            <a:ln w="285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" name="圆角矩形标注 1"/>
          <p:cNvSpPr/>
          <p:nvPr/>
        </p:nvSpPr>
        <p:spPr>
          <a:xfrm>
            <a:off x="8186420" y="3794760"/>
            <a:ext cx="3362960" cy="1556385"/>
          </a:xfrm>
          <a:prstGeom prst="wedgeRoundRectCallou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直角三角形的性质：直角三角形斜边上的中线等于斜边的一半.</a:t>
            </a:r>
            <a:endParaRPr lang="zh-CN" altLang="en-US" sz="24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344035" y="2618105"/>
            <a:ext cx="659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16 </a:t>
            </a:r>
            <a:r>
              <a:rPr lang="zh-CN" alt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  <p:bldP spid="3" grpId="0" animBg="1"/>
      <p:bldP spid="2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39874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4832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103630" y="1410335"/>
            <a:ext cx="10418445" cy="50876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 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如图，将平行四边形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的对角线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向两个方向延长，分别至点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和点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，且使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DF. 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求证：四边形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AECF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是平行四边形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证明：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连接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，交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于点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  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OB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OD</a:t>
            </a:r>
            <a:r>
              <a:rPr lang="zh-CN" altLang="pt-BR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OA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OC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DF</a:t>
            </a:r>
            <a:r>
              <a:rPr lang="zh-CN" altLang="pt-BR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B+B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D+D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OE=OF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zh-CN" altLang="pt-BR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=O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pt-BR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zh-CN" altLang="pt-BR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AECF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925560" y="3382010"/>
            <a:ext cx="7004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</a:t>
            </a:r>
            <a:endParaRPr lang="en-US" altLang="zh-CN" sz="2800" b="1" i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693025" y="2363470"/>
            <a:ext cx="3354070" cy="2136775"/>
            <a:chOff x="6356" y="5754"/>
            <a:chExt cx="5282" cy="3365"/>
          </a:xfrm>
        </p:grpSpPr>
        <p:sp>
          <p:nvSpPr>
            <p:cNvPr id="2" name="平行四边形 1"/>
            <p:cNvSpPr/>
            <p:nvPr/>
          </p:nvSpPr>
          <p:spPr>
            <a:xfrm>
              <a:off x="7209" y="6348"/>
              <a:ext cx="3560" cy="2219"/>
            </a:xfrm>
            <a:prstGeom prst="parallelogram">
              <a:avLst/>
            </a:prstGeom>
            <a:noFill/>
            <a:ln w="381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7789" y="6348"/>
              <a:ext cx="2384" cy="220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7194" y="8158"/>
              <a:ext cx="2560" cy="3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9754" y="6348"/>
              <a:ext cx="993" cy="17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8231" y="6348"/>
              <a:ext cx="2516" cy="41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7194" y="6767"/>
              <a:ext cx="1081" cy="17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/>
          </p:nvSpPr>
          <p:spPr>
            <a:xfrm>
              <a:off x="9115" y="7314"/>
              <a:ext cx="110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B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349" y="6348"/>
              <a:ext cx="110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D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933" y="5754"/>
              <a:ext cx="110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F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356" y="8297"/>
              <a:ext cx="110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A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937" y="8297"/>
              <a:ext cx="110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E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0536" y="5754"/>
              <a:ext cx="110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C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0" name="直接连接符 19"/>
          <p:cNvCxnSpPr/>
          <p:nvPr/>
        </p:nvCxnSpPr>
        <p:spPr>
          <a:xfrm flipV="1">
            <a:off x="8279130" y="2740660"/>
            <a:ext cx="2172335" cy="137350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35366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22542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978535" y="1152525"/>
            <a:ext cx="10543540" cy="5001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 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如图，四边形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是一个正方形花园，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是它的两个门，且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CF. 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要修建两条路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，这两条路等长吗？它们有什么位置关系？为什么？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这两条路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BE=AF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⊥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，理由如下：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是正方形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  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pt-BR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DF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=90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CF</a:t>
            </a:r>
            <a:r>
              <a:rPr lang="zh-CN" altLang="pt-BR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en-US"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△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</a:t>
            </a:r>
            <a:r>
              <a:rPr sz="2800" b="1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≌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△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AFD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pt-BR" sz="28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BE=AF</a:t>
            </a:r>
            <a:r>
              <a:rPr lang="zh-CN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8615045" y="4127500"/>
            <a:ext cx="2335530" cy="2383790"/>
            <a:chOff x="13567" y="6500"/>
            <a:chExt cx="3678" cy="3754"/>
          </a:xfrm>
        </p:grpSpPr>
        <p:sp>
          <p:nvSpPr>
            <p:cNvPr id="26" name="文本框 25"/>
            <p:cNvSpPr txBox="1"/>
            <p:nvPr/>
          </p:nvSpPr>
          <p:spPr>
            <a:xfrm>
              <a:off x="16347" y="9432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C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4176" y="7151"/>
              <a:ext cx="2425" cy="2476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75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14176" y="7151"/>
              <a:ext cx="1598" cy="245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4176" y="7164"/>
              <a:ext cx="2421" cy="165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/>
            <p:cNvSpPr txBox="1"/>
            <p:nvPr/>
          </p:nvSpPr>
          <p:spPr>
            <a:xfrm>
              <a:off x="16468" y="8463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F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5425" y="6500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E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6485" y="6825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D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3567" y="9324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B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3585" y="6825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A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4945" y="8022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O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5113655" y="4253865"/>
            <a:ext cx="356235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1+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3=9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2+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3=9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AOE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=9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BE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⊥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615213" y="1968155"/>
            <a:ext cx="2335984" cy="2325020"/>
            <a:chOff x="11564" y="3263"/>
            <a:chExt cx="5333" cy="5197"/>
          </a:xfrm>
        </p:grpSpPr>
        <p:sp>
          <p:nvSpPr>
            <p:cNvPr id="6" name="矩形 5"/>
            <p:cNvSpPr/>
            <p:nvPr/>
          </p:nvSpPr>
          <p:spPr>
            <a:xfrm>
              <a:off x="12446" y="4186"/>
              <a:ext cx="3515" cy="35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8" name="直接连接符 7"/>
            <p:cNvCxnSpPr/>
            <p:nvPr/>
          </p:nvCxnSpPr>
          <p:spPr>
            <a:xfrm flipH="1">
              <a:off x="12446" y="4186"/>
              <a:ext cx="2317" cy="3486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12446" y="4205"/>
              <a:ext cx="3509" cy="234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15769" y="6049"/>
              <a:ext cx="1103" cy="1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F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4257" y="3263"/>
              <a:ext cx="1103" cy="1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E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5794" y="3724"/>
              <a:ext cx="1103" cy="1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D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694" y="7293"/>
              <a:ext cx="1103" cy="1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C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1564" y="7271"/>
              <a:ext cx="1103" cy="1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B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1589" y="3724"/>
              <a:ext cx="1103" cy="1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A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3561" y="5423"/>
              <a:ext cx="1103" cy="1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O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39874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4832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437005" y="1450340"/>
            <a:ext cx="9422765" cy="52609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   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如图，在三角形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边上的一点，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的中点，过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点作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的平行线交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的延长线于点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，且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，连接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BF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1）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求证：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CD.</a:t>
            </a:r>
            <a:endParaRPr lang="en-US" altLang="zh-CN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证明：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AF∥BC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zh-CN" altLang="en-US" sz="24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FE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DCE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pt-BR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的中点，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en-US" sz="24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DE.</a:t>
            </a:r>
            <a:endParaRPr 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EF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DEC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zh-CN" altLang="en-US" sz="24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△</a:t>
            </a:r>
            <a:r>
              <a:rPr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EF</a:t>
            </a:r>
            <a:r>
              <a:rPr sz="2400" b="1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≌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△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DEC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pt-BR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AF=DC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pt-BR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AF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BD,</a:t>
            </a:r>
            <a:endParaRPr lang="en-US" altLang="zh-CN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FontTx/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CD.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6653530" y="2623820"/>
            <a:ext cx="4058285" cy="2704465"/>
            <a:chOff x="11031" y="5862"/>
            <a:chExt cx="6391" cy="4259"/>
          </a:xfrm>
        </p:grpSpPr>
        <p:sp>
          <p:nvSpPr>
            <p:cNvPr id="5" name="平行四边形 4"/>
            <p:cNvSpPr/>
            <p:nvPr/>
          </p:nvSpPr>
          <p:spPr>
            <a:xfrm rot="4680000">
              <a:off x="11311" y="6873"/>
              <a:ext cx="3461" cy="2130"/>
            </a:xfrm>
            <a:prstGeom prst="parallelogram">
              <a:avLst/>
            </a:prstGeom>
            <a:noFill/>
            <a:ln w="3810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12230" y="6530"/>
              <a:ext cx="1592" cy="281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1653" y="6483"/>
              <a:ext cx="5031" cy="30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endCxn id="29" idx="1"/>
            </p:cNvCxnSpPr>
            <p:nvPr/>
          </p:nvCxnSpPr>
          <p:spPr>
            <a:xfrm>
              <a:off x="14443" y="9414"/>
              <a:ext cx="2218" cy="5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3822" y="6530"/>
              <a:ext cx="2839" cy="297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/>
            <p:cNvSpPr txBox="1"/>
            <p:nvPr/>
          </p:nvSpPr>
          <p:spPr>
            <a:xfrm>
              <a:off x="11031" y="6024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F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385" y="7745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E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4100" y="9299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D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6661" y="9061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C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639" y="9061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B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3682" y="5862"/>
              <a:ext cx="76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8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A</a:t>
              </a:r>
              <a:endParaRPr lang="en-US" altLang="zh-CN" sz="2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lang="zh-CN" altLang="en-US" sz="3600" b="1" spc="200" noProof="1">
            <a:ln>
              <a:solidFill>
                <a:schemeClr val="accent4"/>
              </a:solidFill>
            </a:ln>
            <a:solidFill>
              <a:srgbClr val="FFFF0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+mj-lt"/>
            <a:ea typeface="+mj-ea"/>
            <a:cs typeface="+mj-cs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lang="zh-CN" altLang="en-US" sz="3600" b="1" spc="200" noProof="1">
            <a:ln>
              <a:solidFill>
                <a:schemeClr val="accent4"/>
              </a:solidFill>
            </a:ln>
            <a:solidFill>
              <a:srgbClr val="FFFF0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+mj-lt"/>
            <a:ea typeface="+mj-ea"/>
            <a:cs typeface="+mj-cs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3509</Words>
  <Application>WPS 演示</Application>
  <PresentationFormat/>
  <Paragraphs>384</Paragraphs>
  <Slides>21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21</vt:i4>
      </vt:variant>
    </vt:vector>
  </HeadingPairs>
  <TitlesOfParts>
    <vt:vector size="42" baseType="lpstr">
      <vt:lpstr>Arial</vt:lpstr>
      <vt:lpstr>宋体</vt:lpstr>
      <vt:lpstr>Wingdings</vt:lpstr>
      <vt:lpstr>微软雅黑</vt:lpstr>
      <vt:lpstr>等线 Light</vt:lpstr>
      <vt:lpstr>楷体</vt:lpstr>
      <vt:lpstr>黑体</vt:lpstr>
      <vt:lpstr>Times New Roman</vt:lpstr>
      <vt:lpstr>Arial Unicode MS</vt:lpstr>
      <vt:lpstr>等线</vt:lpstr>
      <vt:lpstr>Calibri</vt:lpstr>
      <vt:lpstr>Office 主题​​</vt:lpstr>
      <vt:lpstr>3_Office 主题​​</vt:lpstr>
      <vt:lpstr>7_Office 主题​​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第十八章平行四边形复习课</vt:lpstr>
      <vt:lpstr>第十八章平行四边形复习课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16.2.1 二次根式的乘法</dc:title>
  <dc:creator>Administrator</dc:creator>
  <cp:lastModifiedBy>赵起超</cp:lastModifiedBy>
  <cp:revision>524</cp:revision>
  <dcterms:created xsi:type="dcterms:W3CDTF">2019-06-19T02:08:00Z</dcterms:created>
  <dcterms:modified xsi:type="dcterms:W3CDTF">2020-03-09T14:09:19Z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