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slideLayouts/slideLayout28.xml" ContentType="application/vnd.openxmlformats-officedocument.presentationml.slideLayout+xml"/>
  <Override PartName="/ppt/tags/tag89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tags/tag49.xml" ContentType="application/vnd.openxmlformats-officedocument.presentationml.tags+xml"/>
  <Override PartName="/ppt/tags/tag78.xml" ContentType="application/vnd.openxmlformats-officedocument.presentationml.tags+xml"/>
  <Override PartName="/ppt/tags/tag96.xml" ContentType="application/vnd.openxmlformats-officedocument.presentationml.tags+xml"/>
  <Override PartName="/ppt/tags/tag100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85.xml" ContentType="application/vnd.openxmlformats-officedocument.presentationml.tag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slideLayouts/slideLayout31.xml" ContentType="application/vnd.openxmlformats-officedocument.presentationml.slideLayout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92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ags/tag5.xml" ContentType="application/vnd.openxmlformats-officedocument.presentationml.tags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slideLayouts/slideLayout32.xml" ContentType="application/vnd.openxmlformats-officedocument.presentationml.slideLayout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62.xml" ContentType="application/vnd.openxmlformats-officedocument.presentationml.tags+xml"/>
  <Override PartName="/ppt/tags/tag71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ags/tag98.xml" ContentType="application/vnd.openxmlformats-officedocument.presentationml.tags+xml"/>
  <Override PartName="/ppt/theme/theme3.xml" ContentType="application/vnd.openxmlformats-officedocument.theme+xml"/>
  <Override PartName="/ppt/tags/tag102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slideLayouts/slideLayout26.xml" ContentType="application/vnd.openxmlformats-officedocument.presentationml.slideLayout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wmf" ContentType="image/x-wmf"/>
  <Default Extension="rels" ContentType="application/vnd.openxmlformats-package.relationships+xml"/>
  <Override PartName="/ppt/tags/tag29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Masters/slideMaster2.xml" ContentType="application/vnd.openxmlformats-officedocument.presentationml.slideMaster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99.xml" ContentType="application/vnd.openxmlformats-officedocument.presentationml.tags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slideLayouts/slideLayout34.xml" ContentType="application/vnd.openxmlformats-officedocument.presentationml.slideLayout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slideLayouts/slideLayout23.xml" ContentType="application/vnd.openxmlformats-officedocument.presentationml.slideLayout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slideLayouts/slideLayout30.xml" ContentType="application/vnd.openxmlformats-officedocument.presentationml.slideLayout+xml"/>
  <Override PartName="/ppt/tags/tag55.xml" ContentType="application/vnd.openxmlformats-officedocument.presentationml.tags+xml"/>
  <Override PartName="/ppt/tags/tag7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0" r:id="rId2"/>
  </p:sldMasterIdLst>
  <p:notesMasterIdLst>
    <p:notesMasterId r:id="rId20"/>
  </p:notesMasterIdLst>
  <p:sldIdLst>
    <p:sldId id="427" r:id="rId3"/>
    <p:sldId id="428" r:id="rId4"/>
    <p:sldId id="314" r:id="rId5"/>
    <p:sldId id="323" r:id="rId6"/>
    <p:sldId id="401" r:id="rId7"/>
    <p:sldId id="402" r:id="rId8"/>
    <p:sldId id="435" r:id="rId9"/>
    <p:sldId id="397" r:id="rId10"/>
    <p:sldId id="325" r:id="rId11"/>
    <p:sldId id="440" r:id="rId12"/>
    <p:sldId id="438" r:id="rId13"/>
    <p:sldId id="371" r:id="rId14"/>
    <p:sldId id="430" r:id="rId15"/>
    <p:sldId id="436" r:id="rId16"/>
    <p:sldId id="431" r:id="rId17"/>
    <p:sldId id="283" r:id="rId18"/>
    <p:sldId id="433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FFFF00"/>
    <a:srgbClr val="000000"/>
    <a:srgbClr val="0066CC"/>
    <a:srgbClr val="3366FF"/>
    <a:srgbClr val="00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-472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pPr/>
              <a:t>2020/2/20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.png"/><Relationship Id="rId5" Type="http://schemas.openxmlformats.org/officeDocument/2006/relationships/tags" Target="../tags/tag5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9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6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7" Type="http://schemas.openxmlformats.org/officeDocument/2006/relationships/image" Target="../media/image1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1.xml"/><Relationship Id="rId4" Type="http://schemas.openxmlformats.org/officeDocument/2006/relationships/tags" Target="../tags/tag3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image" Target="../media/image1.png"/><Relationship Id="rId5" Type="http://schemas.openxmlformats.org/officeDocument/2006/relationships/tags" Target="../tags/tag42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41.xml"/><Relationship Id="rId9" Type="http://schemas.openxmlformats.org/officeDocument/2006/relationships/tags" Target="../tags/tag46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49.xml"/><Relationship Id="rId7" Type="http://schemas.openxmlformats.org/officeDocument/2006/relationships/tags" Target="../tags/tag53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56.xml"/><Relationship Id="rId7" Type="http://schemas.openxmlformats.org/officeDocument/2006/relationships/tags" Target="../tags/tag60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9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74.xml"/><Relationship Id="rId3" Type="http://schemas.openxmlformats.org/officeDocument/2006/relationships/tags" Target="../tags/tag69.xml"/><Relationship Id="rId7" Type="http://schemas.openxmlformats.org/officeDocument/2006/relationships/tags" Target="../tags/tag73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9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78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4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5" Type="http://schemas.openxmlformats.org/officeDocument/2006/relationships/tags" Target="../tags/tag86.xml"/><Relationship Id="rId4" Type="http://schemas.openxmlformats.org/officeDocument/2006/relationships/tags" Target="../tags/tag8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92.xml"/><Relationship Id="rId4" Type="http://schemas.openxmlformats.org/officeDocument/2006/relationships/tags" Target="../tags/tag9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6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7" Type="http://schemas.openxmlformats.org/officeDocument/2006/relationships/image" Target="../media/image1.png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01.xml"/><Relationship Id="rId4" Type="http://schemas.openxmlformats.org/officeDocument/2006/relationships/tags" Target="../tags/tag10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57900" y="0"/>
            <a:ext cx="6634100" cy="6858000"/>
          </a:xfrm>
          <a:prstGeom prst="rect">
            <a:avLst/>
          </a:prstGeom>
        </p:spPr>
      </p:pic>
      <p:sp>
        <p:nvSpPr>
          <p:cNvPr id="6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3443" y="4001246"/>
            <a:ext cx="1509712" cy="8731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/>
          </a:p>
        </p:txBody>
      </p:sp>
      <p:sp>
        <p:nvSpPr>
          <p:cNvPr id="9801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669925" y="3239930"/>
            <a:ext cx="4727576" cy="55879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  <p:sp>
        <p:nvSpPr>
          <p:cNvPr id="9802" name="标题 1"/>
          <p:cNvSpPr>
            <a:spLocks noGrp="1"/>
          </p:cNvSpPr>
          <p:nvPr>
            <p:ph type="ctrTitle" hasCustomPrompt="1"/>
            <p:custDataLst>
              <p:tags r:id="rId4"/>
            </p:custDataLst>
          </p:nvPr>
        </p:nvSpPr>
        <p:spPr>
          <a:xfrm>
            <a:off x="669925" y="2019657"/>
            <a:ext cx="4727576" cy="1157927"/>
          </a:xfrm>
        </p:spPr>
        <p:txBody>
          <a:bodyPr lIns="0" anchor="b">
            <a:normAutofit/>
          </a:bodyPr>
          <a:lstStyle>
            <a:lvl1pPr algn="l">
              <a:defRPr sz="33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12" name="文本占位符 13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690707" y="4291076"/>
            <a:ext cx="1603231" cy="396000"/>
          </a:xfrm>
        </p:spPr>
        <p:txBody>
          <a:bodyPr vert="horz" anchor="ctr">
            <a:normAutofit/>
          </a:bodyPr>
          <a:lstStyle>
            <a:lvl1pPr marL="0" indent="0" algn="l">
              <a:buNone/>
              <a:defRPr sz="135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  <a:endParaRPr lang="en-US" altLang="zh-CN" dirty="0"/>
          </a:p>
        </p:txBody>
      </p:sp>
      <p:sp>
        <p:nvSpPr>
          <p:cNvPr id="13" name="文本占位符 13"/>
          <p:cNvSpPr>
            <a:spLocks noGrp="1"/>
          </p:cNvSpPr>
          <p:nvPr>
            <p:ph type="body" sz="quarter" idx="11" hasCustomPrompt="1"/>
            <p:custDataLst>
              <p:tags r:id="rId6"/>
            </p:custDataLst>
          </p:nvPr>
        </p:nvSpPr>
        <p:spPr>
          <a:xfrm>
            <a:off x="690707" y="4774854"/>
            <a:ext cx="1603231" cy="396000"/>
          </a:xfrm>
        </p:spPr>
        <p:txBody>
          <a:bodyPr vert="horz" anchor="ctr">
            <a:normAutofit/>
          </a:bodyPr>
          <a:lstStyle>
            <a:lvl1pPr marL="0" indent="0" algn="l">
              <a:buNone/>
              <a:defRPr sz="135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2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2020/2/20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3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4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778131" y="1247328"/>
            <a:ext cx="1757853" cy="1817180"/>
          </a:xfrm>
          <a:prstGeom prst="rect">
            <a:avLst/>
          </a:prstGeom>
        </p:spPr>
      </p:pic>
      <p:sp>
        <p:nvSpPr>
          <p:cNvPr id="23" name="Rectangle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40372" y="1526227"/>
            <a:ext cx="387119" cy="390023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0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386407" y="1526227"/>
            <a:ext cx="5419185" cy="895350"/>
          </a:xfrm>
        </p:spPr>
        <p:txBody>
          <a:bodyPr lIns="0" anchor="b">
            <a:normAutofit/>
          </a:bodyPr>
          <a:lstStyle>
            <a:lvl1pPr algn="l"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21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3387523" y="2494314"/>
            <a:ext cx="5419185" cy="1015623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2020/2/20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1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1" y="952508"/>
            <a:ext cx="5283243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952508"/>
            <a:ext cx="5283243" cy="5388907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pPr/>
              <a:t>2020/2/20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2020/2/20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1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p:transition spd="slow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3" y="-1"/>
            <a:ext cx="6634100" cy="6858000"/>
          </a:xfrm>
          <a:prstGeom prst="rect">
            <a:avLst/>
          </a:prstGeom>
        </p:spPr>
      </p:pic>
      <p:sp>
        <p:nvSpPr>
          <p:cNvPr id="13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905792" y="2618245"/>
            <a:ext cx="4895251" cy="1621509"/>
          </a:xfrm>
        </p:spPr>
        <p:txBody>
          <a:bodyPr bIns="46800"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5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2020/2/20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2020/2/20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2020/2/20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2020/2/20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2020/2/20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2020/2/20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57900" y="0"/>
            <a:ext cx="6634100" cy="6858000"/>
          </a:xfrm>
          <a:prstGeom prst="rect">
            <a:avLst/>
          </a:prstGeom>
        </p:spPr>
      </p:pic>
      <p:sp>
        <p:nvSpPr>
          <p:cNvPr id="6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3443" y="4001246"/>
            <a:ext cx="1509712" cy="8731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/>
          </a:p>
        </p:txBody>
      </p:sp>
      <p:sp>
        <p:nvSpPr>
          <p:cNvPr id="9801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669925" y="3239930"/>
            <a:ext cx="4727576" cy="55879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  <p:sp>
        <p:nvSpPr>
          <p:cNvPr id="9802" name="标题 1"/>
          <p:cNvSpPr>
            <a:spLocks noGrp="1"/>
          </p:cNvSpPr>
          <p:nvPr>
            <p:ph type="ctrTitle" hasCustomPrompt="1"/>
            <p:custDataLst>
              <p:tags r:id="rId4"/>
            </p:custDataLst>
          </p:nvPr>
        </p:nvSpPr>
        <p:spPr>
          <a:xfrm>
            <a:off x="669925" y="2019657"/>
            <a:ext cx="4727576" cy="1157927"/>
          </a:xfrm>
        </p:spPr>
        <p:txBody>
          <a:bodyPr lIns="0" anchor="b">
            <a:normAutofit/>
          </a:bodyPr>
          <a:lstStyle>
            <a:lvl1pPr algn="l">
              <a:defRPr sz="33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12" name="文本占位符 13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690707" y="4291076"/>
            <a:ext cx="1603231" cy="396000"/>
          </a:xfrm>
        </p:spPr>
        <p:txBody>
          <a:bodyPr vert="horz" anchor="ctr">
            <a:normAutofit/>
          </a:bodyPr>
          <a:lstStyle>
            <a:lvl1pPr marL="0" indent="0" algn="l">
              <a:buNone/>
              <a:defRPr sz="135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  <a:endParaRPr lang="en-US" altLang="zh-CN" dirty="0"/>
          </a:p>
        </p:txBody>
      </p:sp>
      <p:sp>
        <p:nvSpPr>
          <p:cNvPr id="13" name="文本占位符 13"/>
          <p:cNvSpPr>
            <a:spLocks noGrp="1"/>
          </p:cNvSpPr>
          <p:nvPr>
            <p:ph type="body" sz="quarter" idx="11" hasCustomPrompt="1"/>
            <p:custDataLst>
              <p:tags r:id="rId6"/>
            </p:custDataLst>
          </p:nvPr>
        </p:nvSpPr>
        <p:spPr>
          <a:xfrm>
            <a:off x="690707" y="4774854"/>
            <a:ext cx="1603231" cy="396000"/>
          </a:xfrm>
        </p:spPr>
        <p:txBody>
          <a:bodyPr vert="horz" anchor="ctr">
            <a:normAutofit/>
          </a:bodyPr>
          <a:lstStyle>
            <a:lvl1pPr marL="0" indent="0" algn="l">
              <a:buNone/>
              <a:defRPr sz="135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2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2020/2/20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3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4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3" y="443234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3" y="952508"/>
            <a:ext cx="10852237" cy="5388907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43508" y="127024"/>
            <a:ext cx="526373" cy="530322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 dirty="0"/>
          </a:p>
        </p:txBody>
      </p:sp>
      <p:sp>
        <p:nvSpPr>
          <p:cNvPr id="8" name="Rectangle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1310601" y="5940459"/>
            <a:ext cx="732164" cy="737656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/>
          </a:p>
        </p:txBody>
      </p:sp>
    </p:spTree>
  </p:cSld>
  <p:clrMapOvr>
    <a:masterClrMapping/>
  </p:clrMapOvr>
  <p:transition spd="slow"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778131" y="1247328"/>
            <a:ext cx="1757853" cy="1817180"/>
          </a:xfrm>
          <a:prstGeom prst="rect">
            <a:avLst/>
          </a:prstGeom>
        </p:spPr>
      </p:pic>
      <p:sp>
        <p:nvSpPr>
          <p:cNvPr id="23" name="Rectangle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40372" y="1526227"/>
            <a:ext cx="387119" cy="390023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0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386407" y="1526227"/>
            <a:ext cx="5419185" cy="895350"/>
          </a:xfrm>
        </p:spPr>
        <p:txBody>
          <a:bodyPr lIns="0" anchor="b">
            <a:normAutofit/>
          </a:bodyPr>
          <a:lstStyle>
            <a:lvl1pPr algn="l"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21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3387523" y="2494314"/>
            <a:ext cx="5419185" cy="1015623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2020/2/20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3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31" y="952508"/>
            <a:ext cx="5283243" cy="5388907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38877" y="952508"/>
            <a:ext cx="5283243" cy="5388907"/>
          </a:xfrm>
        </p:spPr>
        <p:txBody>
          <a:bodyPr>
            <a:noAutofit/>
          </a:bodyPr>
          <a:lstStyle>
            <a:lvl1pPr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3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1" y="952508"/>
            <a:ext cx="5283243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1" y="952508"/>
            <a:ext cx="5283243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1" y="1406525"/>
            <a:ext cx="5283243" cy="4934752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2020/2/20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2020/2/20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1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1" y="952508"/>
            <a:ext cx="5283243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952508"/>
            <a:ext cx="5283243" cy="5388907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pPr/>
              <a:t>2020/2/20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2020/2/20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1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p:transition spd="slow"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3" y="-1"/>
            <a:ext cx="6634100" cy="6858000"/>
          </a:xfrm>
          <a:prstGeom prst="rect">
            <a:avLst/>
          </a:prstGeom>
        </p:spPr>
      </p:pic>
      <p:sp>
        <p:nvSpPr>
          <p:cNvPr id="13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905792" y="2618245"/>
            <a:ext cx="4895251" cy="1621509"/>
          </a:xfrm>
        </p:spPr>
        <p:txBody>
          <a:bodyPr bIns="46800"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5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2020/2/20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2020/2/20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2020/2/20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2020/2/20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2020/2/20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2020/2/20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2020/2/20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2020/2/20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pPr/>
              <a:t>2020/2/20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tags" Target="../tags/tag32.xml"/><Relationship Id="rId3" Type="http://schemas.openxmlformats.org/officeDocument/2006/relationships/slideLayout" Target="../slideLayouts/slideLayout24.xml"/><Relationship Id="rId21" Type="http://schemas.openxmlformats.org/officeDocument/2006/relationships/tags" Target="../tags/tag35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tags" Target="../tags/tag34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tags" Target="../tags/tag37.xml"/><Relationship Id="rId10" Type="http://schemas.openxmlformats.org/officeDocument/2006/relationships/slideLayout" Target="../slideLayouts/slideLayout31.xml"/><Relationship Id="rId19" Type="http://schemas.openxmlformats.org/officeDocument/2006/relationships/tags" Target="../tags/tag33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tags" Target="../tags/tag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transition spd="slow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8"/>
            </p:custDataLst>
          </p:nvPr>
        </p:nvSpPr>
        <p:spPr>
          <a:xfrm>
            <a:off x="669883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9"/>
            </p:custDataLst>
          </p:nvPr>
        </p:nvSpPr>
        <p:spPr>
          <a:xfrm>
            <a:off x="669883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0"/>
            </p:custDataLst>
          </p:nvPr>
        </p:nvSpPr>
        <p:spPr>
          <a:xfrm>
            <a:off x="879743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1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2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</p:sldLayoutIdLst>
  <p:transition spd="slow">
    <p:dissolve/>
  </p:transition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10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87313" y="-38114"/>
            <a:ext cx="12279313" cy="6888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4" name="标题 1"/>
          <p:cNvSpPr txBox="1"/>
          <p:nvPr/>
        </p:nvSpPr>
        <p:spPr>
          <a:xfrm>
            <a:off x="1524000" y="738188"/>
            <a:ext cx="9144000" cy="695325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>
              <a:lnSpc>
                <a:spcPct val="90000"/>
              </a:lnSpc>
            </a:pPr>
            <a:r>
              <a:rPr lang="zh-CN" altLang="en-US" sz="26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空中</a:t>
            </a:r>
            <a:r>
              <a:rPr lang="zh-CN" altLang="en-US" sz="26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课堂</a:t>
            </a:r>
            <a:r>
              <a:rPr lang="en-US" altLang="zh-CN" sz="26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</a:t>
            </a:r>
            <a:r>
              <a:rPr lang="zh-CN" altLang="en-US" sz="26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八</a:t>
            </a:r>
            <a:r>
              <a:rPr lang="zh-CN" altLang="zh-CN" sz="26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年级</a:t>
            </a:r>
            <a:r>
              <a:rPr lang="zh-CN" altLang="en-US" sz="26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数学</a:t>
            </a:r>
            <a:endParaRPr lang="zh-CN" altLang="en-US" sz="26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602" name="标题 1"/>
          <p:cNvSpPr>
            <a:spLocks noGrp="1"/>
          </p:cNvSpPr>
          <p:nvPr/>
        </p:nvSpPr>
        <p:spPr>
          <a:xfrm>
            <a:off x="1617608" y="1860895"/>
            <a:ext cx="8893175" cy="695325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buClrTx/>
              <a:buSzTx/>
              <a:buFontTx/>
            </a:pPr>
            <a:r>
              <a:rPr lang="zh-CN" altLang="en-US" sz="5000" kern="12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第十八章  平行四边形</a:t>
            </a:r>
            <a:endParaRPr lang="zh-CN" altLang="en-US" sz="5000" kern="12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</p:txBody>
      </p:sp>
      <p:sp>
        <p:nvSpPr>
          <p:cNvPr id="3" name="副标题 2"/>
          <p:cNvSpPr>
            <a:spLocks noGrp="1"/>
          </p:cNvSpPr>
          <p:nvPr/>
        </p:nvSpPr>
        <p:spPr>
          <a:xfrm>
            <a:off x="1524000" y="3738671"/>
            <a:ext cx="9144000" cy="485775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>
            <a:normAutofit fontScale="97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3000" b="0" i="0" u="none" strike="noStrike" kern="1200" cap="none" spc="0" normalizeH="0" baseline="0" noProof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授</a:t>
            </a:r>
            <a:r>
              <a:rPr kumimoji="0" lang="zh-CN" altLang="en-US" sz="3000" b="0" i="0" u="none" strike="noStrike" kern="1200" cap="none" spc="0" normalizeH="0" baseline="0" noProof="1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课教</a:t>
            </a:r>
            <a:r>
              <a:rPr kumimoji="0" lang="zh-CN" altLang="en-US" sz="3000" b="0" i="0" u="none" strike="noStrike" kern="1200" cap="none" spc="0" normalizeH="0" baseline="0" noProof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师</a:t>
            </a:r>
            <a:r>
              <a:rPr kumimoji="0" lang="zh-CN" altLang="en-US" sz="3000" b="0" i="0" u="none" strike="noStrike" kern="1200" cap="none" spc="0" normalizeH="0" baseline="0" noProof="1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：何亮</a:t>
            </a:r>
            <a:endParaRPr kumimoji="0" lang="en-US" altLang="zh-CN" sz="3000" b="0" i="0" u="none" strike="noStrike" kern="1200" cap="none" spc="0" normalizeH="0" baseline="0" noProof="1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</p:txBody>
      </p:sp>
      <p:sp>
        <p:nvSpPr>
          <p:cNvPr id="25606" name="副标题 2"/>
          <p:cNvSpPr txBox="1"/>
          <p:nvPr/>
        </p:nvSpPr>
        <p:spPr>
          <a:xfrm>
            <a:off x="1327150" y="4503177"/>
            <a:ext cx="9942513" cy="813102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教师简介：中学高级教师，</a:t>
            </a:r>
            <a:r>
              <a:rPr lang="zh-CN" altLang="zh-CN" sz="20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邯郸市骨干教师</a:t>
            </a:r>
            <a:r>
              <a:rPr lang="zh-CN" altLang="en-US" sz="20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zh-CN" sz="20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邯郸市优秀教师</a:t>
            </a:r>
            <a:r>
              <a:rPr lang="zh-CN" altLang="en-US" sz="20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endParaRPr lang="en-US" altLang="zh-CN" sz="2000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0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           邯郸市优秀班主任</a:t>
            </a:r>
            <a:r>
              <a:rPr lang="en-US" altLang="zh-CN" sz="20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zh-CN" sz="20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市级德育先进工作者</a:t>
            </a:r>
            <a:r>
              <a:rPr lang="zh-CN" altLang="en-US" sz="20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．</a:t>
            </a:r>
            <a:endParaRPr lang="en-US" altLang="zh-CN" sz="2000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0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    </a:t>
            </a:r>
            <a:endParaRPr lang="zh-CN" altLang="en-US" sz="20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副标题 2"/>
          <p:cNvSpPr txBox="1"/>
          <p:nvPr/>
        </p:nvSpPr>
        <p:spPr>
          <a:xfrm>
            <a:off x="1555804" y="5341695"/>
            <a:ext cx="9144000" cy="4841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lstStyle/>
          <a:p>
            <a:pPr algn="ctr">
              <a:lnSpc>
                <a:spcPct val="90000"/>
              </a:lnSpc>
            </a:pPr>
            <a:r>
              <a:rPr lang="zh-CN" altLang="en-US" sz="26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邯郸市第二十五中学</a:t>
            </a:r>
          </a:p>
        </p:txBody>
      </p:sp>
      <p:sp>
        <p:nvSpPr>
          <p:cNvPr id="8" name="副标题 2"/>
          <p:cNvSpPr>
            <a:spLocks noGrp="1"/>
          </p:cNvSpPr>
          <p:nvPr/>
        </p:nvSpPr>
        <p:spPr>
          <a:xfrm>
            <a:off x="1596883" y="2913065"/>
            <a:ext cx="9144000" cy="485775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>
            <a:normAutofit fontScale="97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3000" b="0" i="0" u="none" strike="noStrike" kern="1200" cap="none" spc="0" normalizeH="0" baseline="0" noProof="1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18.1</a:t>
            </a:r>
            <a:r>
              <a:rPr lang="en-US" altLang="zh-CN" sz="3000" noProof="1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.</a:t>
            </a:r>
            <a:r>
              <a:rPr kumimoji="0" lang="en-US" altLang="zh-CN" sz="3000" b="0" i="0" u="none" strike="noStrike" kern="1200" cap="none" spc="0" normalizeH="0" baseline="0" noProof="1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1</a:t>
            </a:r>
            <a:r>
              <a:rPr kumimoji="0" lang="en-US" altLang="zh-CN" sz="3000" b="0" i="0" u="none" strike="noStrike" kern="1200" cap="none" spc="0" normalizeH="0" noProof="1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  </a:t>
            </a:r>
            <a:r>
              <a:rPr kumimoji="0" lang="zh-CN" altLang="en-US" sz="3000" b="0" i="0" u="none" strike="noStrike" kern="1200" cap="none" spc="0" normalizeH="0" noProof="1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平行四边形的性质（第</a:t>
            </a:r>
            <a:r>
              <a:rPr kumimoji="0" lang="en-US" altLang="zh-CN" sz="3000" b="0" i="0" u="none" strike="noStrike" kern="1200" cap="none" spc="0" normalizeH="0" noProof="1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1</a:t>
            </a:r>
            <a:r>
              <a:rPr kumimoji="0" lang="zh-CN" altLang="en-US" sz="3000" b="0" i="0" u="none" strike="noStrike" kern="1200" cap="none" spc="0" normalizeH="0" noProof="1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课时）</a:t>
            </a:r>
            <a:endParaRPr kumimoji="0" lang="en-US" altLang="zh-CN" sz="3000" b="0" i="0" u="none" strike="noStrike" kern="1200" cap="none" spc="0" normalizeH="0" baseline="0" noProof="1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2222940" y="2621570"/>
            <a:ext cx="67996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400" b="1" dirty="0" smtClean="0">
                <a:solidFill>
                  <a:srgbClr val="FFFF00"/>
                </a:solidFill>
                <a:latin typeface="+mn-ea"/>
              </a:rPr>
              <a:t>解：∵四边形</a:t>
            </a:r>
            <a:r>
              <a:rPr lang="en-US" altLang="zh-CN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ABCD</a:t>
            </a:r>
            <a:r>
              <a:rPr lang="zh-CN" altLang="en-US" sz="2400" b="1" dirty="0" smtClean="0">
                <a:solidFill>
                  <a:srgbClr val="FFFF00"/>
                </a:solidFill>
                <a:latin typeface="+mn-ea"/>
              </a:rPr>
              <a:t>是平行四边形，</a:t>
            </a:r>
          </a:p>
        </p:txBody>
      </p:sp>
      <p:sp>
        <p:nvSpPr>
          <p:cNvPr id="17" name="矩形 16"/>
          <p:cNvSpPr/>
          <p:nvPr/>
        </p:nvSpPr>
        <p:spPr>
          <a:xfrm>
            <a:off x="2871565" y="3114067"/>
            <a:ext cx="33315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FFFF00"/>
                </a:solidFill>
                <a:latin typeface="+mn-ea"/>
              </a:rPr>
              <a:t>∴</a:t>
            </a:r>
            <a:r>
              <a:rPr lang="en-US" altLang="zh-CN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altLang="zh-C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∥</a:t>
            </a:r>
            <a:r>
              <a:rPr lang="en-US" altLang="zh-CN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CD</a:t>
            </a:r>
            <a:r>
              <a:rPr lang="zh-CN" alt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．</a:t>
            </a:r>
            <a:endParaRPr lang="zh-CN" altLang="en-US" sz="2400" dirty="0"/>
          </a:p>
        </p:txBody>
      </p:sp>
      <p:sp>
        <p:nvSpPr>
          <p:cNvPr id="18" name="矩形 17"/>
          <p:cNvSpPr/>
          <p:nvPr/>
        </p:nvSpPr>
        <p:spPr>
          <a:xfrm>
            <a:off x="2873167" y="3597908"/>
            <a:ext cx="3927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FFFF00"/>
                </a:solidFill>
                <a:latin typeface="+mn-ea"/>
              </a:rPr>
              <a:t>∵</a:t>
            </a:r>
            <a:r>
              <a:rPr lang="zh-CN" altLang="en-US" sz="2400" b="1" dirty="0" smtClean="0">
                <a:solidFill>
                  <a:srgbClr val="FFFF00"/>
                </a:solidFill>
                <a:latin typeface="宋体"/>
              </a:rPr>
              <a:t> </a:t>
            </a:r>
            <a:r>
              <a:rPr lang="zh-CN" alt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∠</a:t>
            </a:r>
            <a:r>
              <a:rPr lang="en-US" altLang="zh-CN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=38°</a:t>
            </a:r>
            <a:r>
              <a:rPr lang="zh-CN" alt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，</a:t>
            </a:r>
          </a:p>
        </p:txBody>
      </p:sp>
      <p:sp>
        <p:nvSpPr>
          <p:cNvPr id="20" name="矩形 19"/>
          <p:cNvSpPr/>
          <p:nvPr/>
        </p:nvSpPr>
        <p:spPr>
          <a:xfrm>
            <a:off x="2876368" y="4102792"/>
            <a:ext cx="45401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FFFF00"/>
                </a:solidFill>
                <a:latin typeface="+mn-ea"/>
              </a:rPr>
              <a:t>∴</a:t>
            </a:r>
            <a:r>
              <a:rPr lang="en-US" altLang="zh-CN" sz="2400" b="1" dirty="0" smtClean="0">
                <a:solidFill>
                  <a:srgbClr val="FFFF00"/>
                </a:solidFill>
                <a:latin typeface="宋体"/>
              </a:rPr>
              <a:t> </a:t>
            </a:r>
            <a:r>
              <a:rPr lang="en-US" altLang="zh-C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∠</a:t>
            </a:r>
            <a:r>
              <a:rPr lang="en-US" altLang="zh-CN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C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=180 °</a:t>
            </a:r>
            <a:r>
              <a:rPr lang="en-US" altLang="zh-CN" sz="2400" b="1" dirty="0" smtClean="0">
                <a:solidFill>
                  <a:srgbClr val="FFFF00"/>
                </a:solidFill>
                <a:latin typeface="+mn-ea"/>
                <a:cs typeface="Times New Roman" pitchFamily="18" charset="0"/>
              </a:rPr>
              <a:t>-</a:t>
            </a:r>
            <a:r>
              <a:rPr lang="en-US" altLang="zh-C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∠</a:t>
            </a:r>
            <a:r>
              <a:rPr lang="en-US" altLang="zh-CN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zh-CN" altLang="en-US" sz="24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711254" y="4621833"/>
            <a:ext cx="38007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FFFF00"/>
                </a:solidFill>
                <a:latin typeface="宋体"/>
              </a:rPr>
              <a:t> </a:t>
            </a:r>
            <a:r>
              <a:rPr lang="en-US" altLang="zh-C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=180°</a:t>
            </a:r>
            <a:r>
              <a:rPr lang="en-US" altLang="zh-CN" sz="2400" b="1" dirty="0" smtClean="0">
                <a:solidFill>
                  <a:srgbClr val="FFFF00"/>
                </a:solidFill>
                <a:latin typeface="+mn-ea"/>
                <a:cs typeface="Times New Roman" pitchFamily="18" charset="0"/>
              </a:rPr>
              <a:t>-</a:t>
            </a:r>
            <a:r>
              <a:rPr lang="en-US" altLang="zh-C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38°</a:t>
            </a:r>
            <a:endParaRPr lang="zh-CN" altLang="en-US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862332" y="5115642"/>
            <a:ext cx="28147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=142°</a:t>
            </a:r>
            <a:r>
              <a:rPr lang="zh-CN" alt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．</a:t>
            </a:r>
          </a:p>
        </p:txBody>
      </p:sp>
      <p:sp>
        <p:nvSpPr>
          <p:cNvPr id="24" name="矩形 23"/>
          <p:cNvSpPr/>
          <p:nvPr/>
        </p:nvSpPr>
        <p:spPr>
          <a:xfrm>
            <a:off x="2868322" y="5579385"/>
            <a:ext cx="51444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FFFF00"/>
                </a:solidFill>
                <a:latin typeface="+mn-ea"/>
              </a:rPr>
              <a:t>又∵平行四边形的对角相等，</a:t>
            </a:r>
          </a:p>
        </p:txBody>
      </p:sp>
      <p:sp>
        <p:nvSpPr>
          <p:cNvPr id="25" name="矩形 24"/>
          <p:cNvSpPr/>
          <p:nvPr/>
        </p:nvSpPr>
        <p:spPr>
          <a:xfrm>
            <a:off x="2741102" y="6119328"/>
            <a:ext cx="64723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FFFF00"/>
                </a:solidFill>
                <a:latin typeface="宋体"/>
              </a:rPr>
              <a:t> ∴ </a:t>
            </a:r>
            <a:r>
              <a:rPr lang="zh-CN" alt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∠</a:t>
            </a:r>
            <a:r>
              <a:rPr lang="en-US" altLang="zh-CN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C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CN" sz="2400" b="1" dirty="0" smtClean="0">
                <a:solidFill>
                  <a:srgbClr val="FFFF00"/>
                </a:solidFill>
                <a:latin typeface="宋体"/>
              </a:rPr>
              <a:t>∠</a:t>
            </a:r>
            <a:r>
              <a:rPr lang="en-US" altLang="zh-CN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= 38°</a:t>
            </a:r>
            <a:r>
              <a:rPr lang="zh-CN" alt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∠</a:t>
            </a:r>
            <a:r>
              <a:rPr lang="en-US" altLang="zh-CN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zh-C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=∠</a:t>
            </a:r>
            <a:r>
              <a:rPr lang="en-US" altLang="zh-CN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C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= 142°</a:t>
            </a:r>
            <a:r>
              <a:rPr lang="zh-CN" alt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．</a:t>
            </a:r>
          </a:p>
        </p:txBody>
      </p:sp>
      <p:sp>
        <p:nvSpPr>
          <p:cNvPr id="26" name="矩形 25"/>
          <p:cNvSpPr/>
          <p:nvPr/>
        </p:nvSpPr>
        <p:spPr>
          <a:xfrm>
            <a:off x="2934032" y="6494061"/>
            <a:ext cx="29658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FFFF00"/>
                </a:solidFill>
                <a:latin typeface="宋体"/>
              </a:rPr>
              <a:t> </a:t>
            </a:r>
            <a:endParaRPr lang="zh-CN" altLang="en-US" sz="2400" dirty="0"/>
          </a:p>
        </p:txBody>
      </p:sp>
      <p:cxnSp>
        <p:nvCxnSpPr>
          <p:cNvPr id="29" name="直接连接符 28"/>
          <p:cNvCxnSpPr/>
          <p:nvPr/>
        </p:nvCxnSpPr>
        <p:spPr>
          <a:xfrm>
            <a:off x="938681" y="1274417"/>
            <a:ext cx="10809026" cy="2729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32"/>
          <p:cNvSpPr>
            <a:spLocks noChangeArrowheads="1"/>
          </p:cNvSpPr>
          <p:nvPr/>
        </p:nvSpPr>
        <p:spPr bwMode="auto">
          <a:xfrm>
            <a:off x="3962437" y="635524"/>
            <a:ext cx="3978275" cy="584775"/>
          </a:xfrm>
          <a:prstGeom prst="rect">
            <a:avLst/>
          </a:prstGeom>
          <a:noFill/>
          <a:ln w="73025" cmpd="thickThin">
            <a:solidFill>
              <a:srgbClr val="D6009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 dirty="0" smtClean="0">
                <a:solidFill>
                  <a:srgbClr val="FFFF00"/>
                </a:solidFill>
                <a:latin typeface="宋体" pitchFamily="2" charset="-122"/>
              </a:rPr>
              <a:t>应用知识　解决问题</a:t>
            </a:r>
            <a:r>
              <a:rPr lang="zh-CN" altLang="en-US" sz="3200" b="1" dirty="0">
                <a:solidFill>
                  <a:srgbClr val="FFFF00"/>
                </a:solidFill>
                <a:latin typeface="宋体" pitchFamily="2" charset="-122"/>
              </a:rPr>
              <a:t>　</a:t>
            </a:r>
            <a:r>
              <a:rPr lang="zh-CN" altLang="en-US" sz="3200" b="1" dirty="0">
                <a:latin typeface="宋体" pitchFamily="2" charset="-122"/>
              </a:rPr>
              <a:t> 　 </a:t>
            </a:r>
          </a:p>
        </p:txBody>
      </p:sp>
      <p:grpSp>
        <p:nvGrpSpPr>
          <p:cNvPr id="2" name="组合 40"/>
          <p:cNvGrpSpPr/>
          <p:nvPr/>
        </p:nvGrpSpPr>
        <p:grpSpPr>
          <a:xfrm>
            <a:off x="785059" y="1242391"/>
            <a:ext cx="11406941" cy="1718772"/>
            <a:chOff x="785059" y="1242391"/>
            <a:chExt cx="11406941" cy="1718772"/>
          </a:xfrm>
        </p:grpSpPr>
        <p:grpSp>
          <p:nvGrpSpPr>
            <p:cNvPr id="3" name="组合 38"/>
            <p:cNvGrpSpPr/>
            <p:nvPr/>
          </p:nvGrpSpPr>
          <p:grpSpPr>
            <a:xfrm>
              <a:off x="1778000" y="1242391"/>
              <a:ext cx="10414000" cy="1718772"/>
              <a:chOff x="1778000" y="1242391"/>
              <a:chExt cx="10414000" cy="1718772"/>
            </a:xfrm>
          </p:grpSpPr>
          <p:sp>
            <p:nvSpPr>
              <p:cNvPr id="45" name="Text Box 7"/>
              <p:cNvSpPr txBox="1">
                <a:spLocks noChangeArrowheads="1"/>
              </p:cNvSpPr>
              <p:nvPr/>
            </p:nvSpPr>
            <p:spPr bwMode="auto">
              <a:xfrm>
                <a:off x="1778000" y="1242391"/>
                <a:ext cx="7188199" cy="138499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800" b="1" dirty="0" smtClean="0">
                    <a:solidFill>
                      <a:schemeClr val="bg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zh-CN" altLang="en-US" sz="2800" b="1" dirty="0" smtClean="0">
                    <a:solidFill>
                      <a:schemeClr val="bg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．</a:t>
                </a:r>
                <a:r>
                  <a:rPr lang="zh-CN" altLang="en-US" sz="2800" b="1" dirty="0" smtClean="0">
                    <a:solidFill>
                      <a:schemeClr val="bg1"/>
                    </a:solidFill>
                    <a:latin typeface="+mn-ea"/>
                  </a:rPr>
                  <a:t>如图，</a:t>
                </a:r>
                <a:r>
                  <a:rPr lang="zh-CN" altLang="en-US" sz="2800" b="1" dirty="0" smtClean="0">
                    <a:solidFill>
                      <a:schemeClr val="bg1">
                        <a:lumMod val="95000"/>
                      </a:schemeClr>
                    </a:solidFill>
                    <a:latin typeface="+mn-ea"/>
                  </a:rPr>
                  <a:t>在         中，</a:t>
                </a:r>
                <a:r>
                  <a:rPr lang="zh-CN" altLang="en-US" sz="2800" b="1" dirty="0" smtClean="0">
                    <a:solidFill>
                      <a:schemeClr val="bg1"/>
                    </a:solidFill>
                    <a:latin typeface="Calibri" pitchFamily="34" charset="0"/>
                  </a:rPr>
                  <a:t>∠</a:t>
                </a:r>
                <a:r>
                  <a:rPr lang="en-US" altLang="zh-CN" sz="2800" b="1" i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altLang="zh-CN" sz="2800" b="1" dirty="0" smtClean="0">
                    <a:solidFill>
                      <a:schemeClr val="bg1"/>
                    </a:solidFill>
                    <a:latin typeface="Calibri" pitchFamily="34" charset="0"/>
                  </a:rPr>
                  <a:t>=</a:t>
                </a:r>
                <a:r>
                  <a:rPr lang="en-US" altLang="zh-CN" sz="2800" b="1" dirty="0" smtClean="0">
                    <a:solidFill>
                      <a:schemeClr val="bg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38</a:t>
                </a:r>
                <a:r>
                  <a:rPr lang="en-US" altLang="zh-CN" sz="2800" b="1" dirty="0" smtClean="0">
                    <a:solidFill>
                      <a:schemeClr val="bg1"/>
                    </a:solidFill>
                    <a:latin typeface="Calibri" pitchFamily="34" charset="0"/>
                  </a:rPr>
                  <a:t>°</a:t>
                </a:r>
                <a:r>
                  <a:rPr lang="zh-CN" altLang="en-US" sz="2800" b="1" dirty="0" smtClean="0">
                    <a:solidFill>
                      <a:schemeClr val="bg1"/>
                    </a:solidFill>
                    <a:latin typeface="Calibri" pitchFamily="34" charset="0"/>
                  </a:rPr>
                  <a:t>，</a:t>
                </a:r>
                <a:endParaRPr lang="en-US" altLang="zh-CN" sz="2800" b="1" dirty="0" smtClean="0">
                  <a:solidFill>
                    <a:schemeClr val="bg1"/>
                  </a:solidFill>
                  <a:latin typeface="Calibri" pitchFamily="34" charset="0"/>
                </a:endParaRPr>
              </a:p>
              <a:p>
                <a:pPr defTabSz="914400">
                  <a:lnSpc>
                    <a:spcPct val="150000"/>
                  </a:lnSpc>
                  <a:buFont typeface="Arial" pitchFamily="34" charset="0"/>
                  <a:buNone/>
                </a:pPr>
                <a:r>
                  <a:rPr lang="zh-CN" altLang="en-US" sz="2800" b="1" dirty="0" smtClean="0">
                    <a:solidFill>
                      <a:schemeClr val="bg1"/>
                    </a:solidFill>
                    <a:latin typeface="Calibri" pitchFamily="34" charset="0"/>
                  </a:rPr>
                  <a:t>　  求其余各内角的度数．</a:t>
                </a:r>
                <a:endParaRPr lang="zh-CN" altLang="en-US" sz="2800" dirty="0">
                  <a:solidFill>
                    <a:schemeClr val="bg1">
                      <a:lumMod val="95000"/>
                    </a:schemeClr>
                  </a:solidFill>
                  <a:latin typeface="+mn-ea"/>
                </a:endParaRPr>
              </a:p>
            </p:txBody>
          </p:sp>
          <p:grpSp>
            <p:nvGrpSpPr>
              <p:cNvPr id="4" name="组合 30"/>
              <p:cNvGrpSpPr/>
              <p:nvPr/>
            </p:nvGrpSpPr>
            <p:grpSpPr>
              <a:xfrm>
                <a:off x="7988258" y="1431220"/>
                <a:ext cx="4203742" cy="1529943"/>
                <a:chOff x="7258850" y="2355450"/>
                <a:chExt cx="4203742" cy="1529943"/>
              </a:xfrm>
            </p:grpSpPr>
            <p:sp>
              <p:nvSpPr>
                <p:cNvPr id="32" name="AutoShape 13"/>
                <p:cNvSpPr>
                  <a:spLocks noChangeArrowheads="1"/>
                </p:cNvSpPr>
                <p:nvPr/>
              </p:nvSpPr>
              <p:spPr bwMode="auto">
                <a:xfrm>
                  <a:off x="7687475" y="2744635"/>
                  <a:ext cx="2984500" cy="901700"/>
                </a:xfrm>
                <a:prstGeom prst="parallelogram">
                  <a:avLst>
                    <a:gd name="adj" fmla="val 82746"/>
                  </a:avLst>
                </a:prstGeom>
                <a:noFill/>
                <a:ln w="2857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 b="1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5" name="Rectangle 15"/>
                <p:cNvSpPr>
                  <a:spLocks noChangeArrowheads="1"/>
                </p:cNvSpPr>
                <p:nvPr/>
              </p:nvSpPr>
              <p:spPr bwMode="auto">
                <a:xfrm>
                  <a:off x="7258850" y="3362173"/>
                  <a:ext cx="782587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800" b="1" i="1" dirty="0">
                      <a:solidFill>
                        <a:schemeClr val="bg1"/>
                      </a:solidFill>
                      <a:latin typeface="Times New Roman" pitchFamily="18" charset="0"/>
                      <a:ea typeface="华文楷体" pitchFamily="2" charset="-122"/>
                      <a:cs typeface="Times New Roman" pitchFamily="18" charset="0"/>
                    </a:rPr>
                    <a:t>A</a:t>
                  </a:r>
                  <a:r>
                    <a:rPr lang="zh-CN" altLang="en-US" sz="2800" i="1" dirty="0">
                      <a:solidFill>
                        <a:schemeClr val="bg1"/>
                      </a:solidFill>
                      <a:latin typeface="Times New Roman" pitchFamily="18" charset="0"/>
                      <a:ea typeface="华文楷体" pitchFamily="2" charset="-122"/>
                      <a:cs typeface="Times New Roman" pitchFamily="18" charset="0"/>
                    </a:rPr>
                    <a:t>　</a:t>
                  </a:r>
                </a:p>
              </p:txBody>
            </p:sp>
            <p:sp>
              <p:nvSpPr>
                <p:cNvPr id="36" name="Rectangle 16"/>
                <p:cNvSpPr>
                  <a:spLocks noChangeArrowheads="1"/>
                </p:cNvSpPr>
                <p:nvPr/>
              </p:nvSpPr>
              <p:spPr bwMode="auto">
                <a:xfrm>
                  <a:off x="9963950" y="3362173"/>
                  <a:ext cx="782587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800" b="1" i="1" dirty="0">
                      <a:solidFill>
                        <a:schemeClr val="bg1"/>
                      </a:solidFill>
                      <a:latin typeface="Times New Roman" pitchFamily="18" charset="0"/>
                      <a:ea typeface="华文楷体" pitchFamily="2" charset="-122"/>
                      <a:cs typeface="Times New Roman" pitchFamily="18" charset="0"/>
                    </a:rPr>
                    <a:t>B</a:t>
                  </a:r>
                  <a:r>
                    <a:rPr lang="zh-CN" altLang="en-US" sz="2800" i="1" dirty="0">
                      <a:solidFill>
                        <a:schemeClr val="bg1"/>
                      </a:solidFill>
                      <a:latin typeface="Times New Roman" pitchFamily="18" charset="0"/>
                      <a:ea typeface="华文楷体" pitchFamily="2" charset="-122"/>
                      <a:cs typeface="Times New Roman" pitchFamily="18" charset="0"/>
                    </a:rPr>
                    <a:t>　</a:t>
                  </a:r>
                </a:p>
              </p:txBody>
            </p:sp>
            <p:sp>
              <p:nvSpPr>
                <p:cNvPr id="37" name="Rectangle 17"/>
                <p:cNvSpPr>
                  <a:spLocks noChangeArrowheads="1"/>
                </p:cNvSpPr>
                <p:nvPr/>
              </p:nvSpPr>
              <p:spPr bwMode="auto">
                <a:xfrm>
                  <a:off x="10686304" y="2419060"/>
                  <a:ext cx="776288" cy="5191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800" b="1" i="1" dirty="0">
                      <a:solidFill>
                        <a:schemeClr val="bg1"/>
                      </a:solidFill>
                      <a:latin typeface="Times New Roman" pitchFamily="18" charset="0"/>
                      <a:ea typeface="华文楷体" pitchFamily="2" charset="-122"/>
                      <a:cs typeface="Times New Roman" pitchFamily="18" charset="0"/>
                    </a:rPr>
                    <a:t>C</a:t>
                  </a:r>
                  <a:r>
                    <a:rPr lang="zh-CN" altLang="en-US" sz="2800" i="1" dirty="0">
                      <a:solidFill>
                        <a:schemeClr val="bg1"/>
                      </a:solidFill>
                      <a:latin typeface="Times New Roman" pitchFamily="18" charset="0"/>
                      <a:ea typeface="华文楷体" pitchFamily="2" charset="-122"/>
                      <a:cs typeface="Times New Roman" pitchFamily="18" charset="0"/>
                    </a:rPr>
                    <a:t>　</a:t>
                  </a:r>
                </a:p>
              </p:txBody>
            </p:sp>
            <p:sp>
              <p:nvSpPr>
                <p:cNvPr id="38" name="Rectangle 18"/>
                <p:cNvSpPr>
                  <a:spLocks noChangeArrowheads="1"/>
                </p:cNvSpPr>
                <p:nvPr/>
              </p:nvSpPr>
              <p:spPr bwMode="auto">
                <a:xfrm>
                  <a:off x="8022617" y="2355450"/>
                  <a:ext cx="796925" cy="5191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800" b="1" i="1" dirty="0">
                      <a:solidFill>
                        <a:schemeClr val="bg1"/>
                      </a:solidFill>
                      <a:latin typeface="Times New Roman" pitchFamily="18" charset="0"/>
                      <a:ea typeface="华文楷体" pitchFamily="2" charset="-122"/>
                      <a:cs typeface="Times New Roman" pitchFamily="18" charset="0"/>
                    </a:rPr>
                    <a:t>D</a:t>
                  </a:r>
                  <a:r>
                    <a:rPr lang="zh-CN" altLang="en-US" sz="2800" i="1" dirty="0">
                      <a:solidFill>
                        <a:schemeClr val="bg1"/>
                      </a:solidFill>
                      <a:latin typeface="Times New Roman" pitchFamily="18" charset="0"/>
                      <a:ea typeface="华文楷体" pitchFamily="2" charset="-122"/>
                      <a:cs typeface="Times New Roman" pitchFamily="18" charset="0"/>
                    </a:rPr>
                    <a:t>　</a:t>
                  </a:r>
                </a:p>
              </p:txBody>
            </p:sp>
          </p:grpSp>
        </p:grpSp>
        <p:sp>
          <p:nvSpPr>
            <p:cNvPr id="33" name="Rectangle 21"/>
            <p:cNvSpPr>
              <a:spLocks noChangeArrowheads="1"/>
            </p:cNvSpPr>
            <p:nvPr/>
          </p:nvSpPr>
          <p:spPr bwMode="auto">
            <a:xfrm>
              <a:off x="4326586" y="1368160"/>
              <a:ext cx="134043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2800" b="1" i="1" dirty="0" smtClean="0">
                  <a:solidFill>
                    <a:schemeClr val="bg1"/>
                  </a:solidFill>
                  <a:latin typeface="Times New Roman" pitchFamily="18" charset="0"/>
                  <a:ea typeface="华文楷体" pitchFamily="2" charset="-122"/>
                </a:rPr>
                <a:t>ABCD  </a:t>
              </a:r>
              <a:endParaRPr lang="zh-CN" altLang="en-US" sz="2800" b="1" i="1" dirty="0">
                <a:solidFill>
                  <a:schemeClr val="bg1"/>
                </a:solidFill>
                <a:latin typeface="Times New Roman" pitchFamily="18" charset="0"/>
                <a:ea typeface="华文楷体" pitchFamily="2" charset="-122"/>
              </a:endParaRPr>
            </a:p>
          </p:txBody>
        </p:sp>
        <p:sp>
          <p:nvSpPr>
            <p:cNvPr id="34" name="AutoShape 22"/>
            <p:cNvSpPr>
              <a:spLocks noChangeArrowheads="1"/>
            </p:cNvSpPr>
            <p:nvPr/>
          </p:nvSpPr>
          <p:spPr bwMode="auto">
            <a:xfrm>
              <a:off x="3991555" y="1549120"/>
              <a:ext cx="381000" cy="190500"/>
            </a:xfrm>
            <a:prstGeom prst="parallelogram">
              <a:avLst>
                <a:gd name="adj" fmla="val 50000"/>
              </a:avLst>
            </a:prstGeom>
            <a:noFill/>
            <a:ln w="254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" name="Text Box 8"/>
            <p:cNvSpPr txBox="1">
              <a:spLocks noChangeArrowheads="1"/>
            </p:cNvSpPr>
            <p:nvPr/>
          </p:nvSpPr>
          <p:spPr bwMode="auto">
            <a:xfrm>
              <a:off x="785059" y="1347358"/>
              <a:ext cx="118238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727D38"/>
              </a:prstShdw>
            </a:effectLst>
          </p:spPr>
          <p:txBody>
            <a:bodyPr wrap="square">
              <a:spAutoFit/>
            </a:bodyPr>
            <a:lstStyle/>
            <a:p>
              <a:pPr defTabSz="914400">
                <a:buFont typeface="Arial" pitchFamily="34" charset="0"/>
                <a:buNone/>
              </a:pPr>
              <a:r>
                <a:rPr lang="zh-CN" altLang="en-US" sz="2800" b="1" dirty="0" smtClean="0">
                  <a:solidFill>
                    <a:schemeClr val="bg1"/>
                  </a:solidFill>
                  <a:latin typeface="+mn-ea"/>
                </a:rPr>
                <a:t>练习：</a:t>
              </a:r>
              <a:endParaRPr lang="zh-CN" altLang="en-US" sz="2800" b="1" dirty="0">
                <a:solidFill>
                  <a:schemeClr val="bg1"/>
                </a:solidFill>
                <a:latin typeface="+mn-ea"/>
              </a:endParaRPr>
            </a:p>
          </p:txBody>
        </p:sp>
      </p:grp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  <p:bldP spid="22" grpId="0"/>
      <p:bldP spid="23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2934032" y="6494061"/>
            <a:ext cx="29658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FFFF00"/>
                </a:solidFill>
                <a:latin typeface="宋体"/>
              </a:rPr>
              <a:t> </a:t>
            </a:r>
            <a:endParaRPr lang="zh-CN" altLang="en-US" sz="2400" dirty="0"/>
          </a:p>
        </p:txBody>
      </p:sp>
      <p:cxnSp>
        <p:nvCxnSpPr>
          <p:cNvPr id="29" name="直接连接符 28"/>
          <p:cNvCxnSpPr/>
          <p:nvPr/>
        </p:nvCxnSpPr>
        <p:spPr>
          <a:xfrm>
            <a:off x="938681" y="1274417"/>
            <a:ext cx="10809026" cy="2729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32"/>
          <p:cNvSpPr>
            <a:spLocks noChangeArrowheads="1"/>
          </p:cNvSpPr>
          <p:nvPr/>
        </p:nvSpPr>
        <p:spPr bwMode="auto">
          <a:xfrm>
            <a:off x="3962437" y="635524"/>
            <a:ext cx="3978275" cy="584775"/>
          </a:xfrm>
          <a:prstGeom prst="rect">
            <a:avLst/>
          </a:prstGeom>
          <a:noFill/>
          <a:ln w="73025" cmpd="thickThin">
            <a:solidFill>
              <a:srgbClr val="D6009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 dirty="0" smtClean="0">
                <a:solidFill>
                  <a:srgbClr val="FFFF00"/>
                </a:solidFill>
                <a:latin typeface="宋体" pitchFamily="2" charset="-122"/>
              </a:rPr>
              <a:t>应用知识　解决问题</a:t>
            </a:r>
            <a:r>
              <a:rPr lang="zh-CN" altLang="en-US" sz="3200" b="1" dirty="0">
                <a:solidFill>
                  <a:srgbClr val="FFFF00"/>
                </a:solidFill>
                <a:latin typeface="宋体" pitchFamily="2" charset="-122"/>
              </a:rPr>
              <a:t>　</a:t>
            </a:r>
            <a:r>
              <a:rPr lang="zh-CN" altLang="en-US" sz="3200" b="1" dirty="0">
                <a:latin typeface="宋体" pitchFamily="2" charset="-122"/>
              </a:rPr>
              <a:t> 　 </a:t>
            </a:r>
          </a:p>
        </p:txBody>
      </p:sp>
      <p:grpSp>
        <p:nvGrpSpPr>
          <p:cNvPr id="2" name="组合 40"/>
          <p:cNvGrpSpPr/>
          <p:nvPr/>
        </p:nvGrpSpPr>
        <p:grpSpPr>
          <a:xfrm>
            <a:off x="785059" y="1251448"/>
            <a:ext cx="11406941" cy="1709715"/>
            <a:chOff x="785059" y="1251448"/>
            <a:chExt cx="11406941" cy="1709715"/>
          </a:xfrm>
        </p:grpSpPr>
        <p:grpSp>
          <p:nvGrpSpPr>
            <p:cNvPr id="3" name="组合 38"/>
            <p:cNvGrpSpPr/>
            <p:nvPr/>
          </p:nvGrpSpPr>
          <p:grpSpPr>
            <a:xfrm>
              <a:off x="2547515" y="1251448"/>
              <a:ext cx="9644485" cy="1709715"/>
              <a:chOff x="2547515" y="1251448"/>
              <a:chExt cx="9644485" cy="1709715"/>
            </a:xfrm>
          </p:grpSpPr>
          <p:sp>
            <p:nvSpPr>
              <p:cNvPr id="45" name="Text Box 7"/>
              <p:cNvSpPr txBox="1">
                <a:spLocks noChangeArrowheads="1"/>
              </p:cNvSpPr>
              <p:nvPr/>
            </p:nvSpPr>
            <p:spPr bwMode="auto">
              <a:xfrm>
                <a:off x="2547515" y="1251448"/>
                <a:ext cx="7188199" cy="138499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800" b="1" dirty="0" smtClean="0">
                    <a:solidFill>
                      <a:schemeClr val="bg1"/>
                    </a:solidFill>
                    <a:latin typeface="+mn-ea"/>
                  </a:rPr>
                  <a:t>如图，</a:t>
                </a:r>
                <a:r>
                  <a:rPr lang="zh-CN" altLang="en-US" sz="2800" b="1" dirty="0" smtClean="0">
                    <a:solidFill>
                      <a:schemeClr val="bg1">
                        <a:lumMod val="95000"/>
                      </a:schemeClr>
                    </a:solidFill>
                    <a:latin typeface="+mn-ea"/>
                  </a:rPr>
                  <a:t>在         中，</a:t>
                </a:r>
                <a:r>
                  <a:rPr lang="zh-CN" altLang="en-US" sz="2800" b="1" dirty="0" smtClean="0">
                    <a:solidFill>
                      <a:schemeClr val="bg1"/>
                    </a:solidFill>
                    <a:latin typeface="Calibri" pitchFamily="34" charset="0"/>
                  </a:rPr>
                  <a:t> ∠</a:t>
                </a:r>
                <a:r>
                  <a:rPr lang="en-US" altLang="zh-CN" sz="2800" b="1" i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altLang="zh-CN" sz="2800" b="1" dirty="0" smtClean="0">
                    <a:solidFill>
                      <a:schemeClr val="bg1"/>
                    </a:solidFill>
                    <a:latin typeface="Calibri" pitchFamily="34" charset="0"/>
                  </a:rPr>
                  <a:t>=</a:t>
                </a:r>
                <a:r>
                  <a:rPr lang="en-US" altLang="zh-CN" sz="28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zh-CN" altLang="en-US" sz="2800" b="1" dirty="0" smtClean="0">
                    <a:solidFill>
                      <a:schemeClr val="bg1"/>
                    </a:solidFill>
                    <a:latin typeface="Calibri" pitchFamily="34" charset="0"/>
                  </a:rPr>
                  <a:t>∠</a:t>
                </a:r>
                <a:r>
                  <a:rPr lang="en-US" altLang="zh-CN" sz="2800" b="1" i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zh-CN" altLang="en-US" sz="2800" b="1" dirty="0" smtClean="0">
                    <a:solidFill>
                      <a:schemeClr val="bg1"/>
                    </a:solidFill>
                    <a:latin typeface="Calibri" pitchFamily="34" charset="0"/>
                  </a:rPr>
                  <a:t>，</a:t>
                </a:r>
                <a:endParaRPr lang="en-US" altLang="zh-CN" sz="2800" b="1" dirty="0" smtClean="0">
                  <a:solidFill>
                    <a:schemeClr val="bg1"/>
                  </a:solidFill>
                  <a:latin typeface="Calibri" pitchFamily="34" charset="0"/>
                </a:endParaRPr>
              </a:p>
              <a:p>
                <a:pPr defTabSz="914400">
                  <a:lnSpc>
                    <a:spcPct val="150000"/>
                  </a:lnSpc>
                  <a:buFont typeface="Arial" pitchFamily="34" charset="0"/>
                  <a:buNone/>
                </a:pPr>
                <a:r>
                  <a:rPr lang="zh-CN" altLang="en-US" sz="2800" b="1" dirty="0" smtClean="0">
                    <a:solidFill>
                      <a:schemeClr val="bg1"/>
                    </a:solidFill>
                    <a:latin typeface="Calibri" pitchFamily="34" charset="0"/>
                  </a:rPr>
                  <a:t>求平行四边形各内角的度数．</a:t>
                </a:r>
                <a:endParaRPr lang="zh-CN" altLang="en-US" sz="2800" dirty="0">
                  <a:solidFill>
                    <a:schemeClr val="bg1">
                      <a:lumMod val="95000"/>
                    </a:schemeClr>
                  </a:solidFill>
                  <a:latin typeface="+mn-ea"/>
                </a:endParaRPr>
              </a:p>
            </p:txBody>
          </p:sp>
          <p:grpSp>
            <p:nvGrpSpPr>
              <p:cNvPr id="4" name="组合 30"/>
              <p:cNvGrpSpPr/>
              <p:nvPr/>
            </p:nvGrpSpPr>
            <p:grpSpPr>
              <a:xfrm>
                <a:off x="7988258" y="1431220"/>
                <a:ext cx="4203742" cy="1529943"/>
                <a:chOff x="7258850" y="2355450"/>
                <a:chExt cx="4203742" cy="1529943"/>
              </a:xfrm>
            </p:grpSpPr>
            <p:sp>
              <p:nvSpPr>
                <p:cNvPr id="32" name="AutoShape 13"/>
                <p:cNvSpPr>
                  <a:spLocks noChangeArrowheads="1"/>
                </p:cNvSpPr>
                <p:nvPr/>
              </p:nvSpPr>
              <p:spPr bwMode="auto">
                <a:xfrm>
                  <a:off x="7687475" y="2744635"/>
                  <a:ext cx="2984500" cy="901700"/>
                </a:xfrm>
                <a:prstGeom prst="parallelogram">
                  <a:avLst>
                    <a:gd name="adj" fmla="val 82746"/>
                  </a:avLst>
                </a:prstGeom>
                <a:noFill/>
                <a:ln w="2857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 b="1" dirty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5" name="Rectangle 15"/>
                <p:cNvSpPr>
                  <a:spLocks noChangeArrowheads="1"/>
                </p:cNvSpPr>
                <p:nvPr/>
              </p:nvSpPr>
              <p:spPr bwMode="auto">
                <a:xfrm>
                  <a:off x="7258850" y="3362173"/>
                  <a:ext cx="782587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800" b="1" i="1" dirty="0">
                      <a:solidFill>
                        <a:schemeClr val="bg1"/>
                      </a:solidFill>
                      <a:latin typeface="Times New Roman" pitchFamily="18" charset="0"/>
                      <a:ea typeface="华文楷体" pitchFamily="2" charset="-122"/>
                      <a:cs typeface="Times New Roman" pitchFamily="18" charset="0"/>
                    </a:rPr>
                    <a:t>A</a:t>
                  </a:r>
                  <a:r>
                    <a:rPr lang="zh-CN" altLang="en-US" sz="2800" i="1" dirty="0">
                      <a:solidFill>
                        <a:schemeClr val="bg1"/>
                      </a:solidFill>
                      <a:latin typeface="Times New Roman" pitchFamily="18" charset="0"/>
                      <a:ea typeface="华文楷体" pitchFamily="2" charset="-122"/>
                      <a:cs typeface="Times New Roman" pitchFamily="18" charset="0"/>
                    </a:rPr>
                    <a:t>　</a:t>
                  </a:r>
                </a:p>
              </p:txBody>
            </p:sp>
            <p:sp>
              <p:nvSpPr>
                <p:cNvPr id="36" name="Rectangle 16"/>
                <p:cNvSpPr>
                  <a:spLocks noChangeArrowheads="1"/>
                </p:cNvSpPr>
                <p:nvPr/>
              </p:nvSpPr>
              <p:spPr bwMode="auto">
                <a:xfrm>
                  <a:off x="9963950" y="3362173"/>
                  <a:ext cx="782587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800" b="1" i="1" dirty="0">
                      <a:solidFill>
                        <a:schemeClr val="bg1"/>
                      </a:solidFill>
                      <a:latin typeface="Times New Roman" pitchFamily="18" charset="0"/>
                      <a:ea typeface="华文楷体" pitchFamily="2" charset="-122"/>
                      <a:cs typeface="Times New Roman" pitchFamily="18" charset="0"/>
                    </a:rPr>
                    <a:t>B</a:t>
                  </a:r>
                  <a:r>
                    <a:rPr lang="zh-CN" altLang="en-US" sz="2800" i="1" dirty="0">
                      <a:solidFill>
                        <a:schemeClr val="bg1"/>
                      </a:solidFill>
                      <a:latin typeface="Times New Roman" pitchFamily="18" charset="0"/>
                      <a:ea typeface="华文楷体" pitchFamily="2" charset="-122"/>
                      <a:cs typeface="Times New Roman" pitchFamily="18" charset="0"/>
                    </a:rPr>
                    <a:t>　</a:t>
                  </a:r>
                </a:p>
              </p:txBody>
            </p:sp>
            <p:sp>
              <p:nvSpPr>
                <p:cNvPr id="37" name="Rectangle 17"/>
                <p:cNvSpPr>
                  <a:spLocks noChangeArrowheads="1"/>
                </p:cNvSpPr>
                <p:nvPr/>
              </p:nvSpPr>
              <p:spPr bwMode="auto">
                <a:xfrm>
                  <a:off x="10686304" y="2419060"/>
                  <a:ext cx="776288" cy="5191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800" b="1" i="1" dirty="0">
                      <a:solidFill>
                        <a:schemeClr val="bg1"/>
                      </a:solidFill>
                      <a:latin typeface="Times New Roman" pitchFamily="18" charset="0"/>
                      <a:ea typeface="华文楷体" pitchFamily="2" charset="-122"/>
                      <a:cs typeface="Times New Roman" pitchFamily="18" charset="0"/>
                    </a:rPr>
                    <a:t>C</a:t>
                  </a:r>
                  <a:r>
                    <a:rPr lang="zh-CN" altLang="en-US" sz="2800" i="1" dirty="0">
                      <a:solidFill>
                        <a:schemeClr val="bg1"/>
                      </a:solidFill>
                      <a:latin typeface="Times New Roman" pitchFamily="18" charset="0"/>
                      <a:ea typeface="华文楷体" pitchFamily="2" charset="-122"/>
                      <a:cs typeface="Times New Roman" pitchFamily="18" charset="0"/>
                    </a:rPr>
                    <a:t>　</a:t>
                  </a:r>
                </a:p>
              </p:txBody>
            </p:sp>
            <p:sp>
              <p:nvSpPr>
                <p:cNvPr id="38" name="Rectangle 18"/>
                <p:cNvSpPr>
                  <a:spLocks noChangeArrowheads="1"/>
                </p:cNvSpPr>
                <p:nvPr/>
              </p:nvSpPr>
              <p:spPr bwMode="auto">
                <a:xfrm>
                  <a:off x="8022617" y="2355450"/>
                  <a:ext cx="796925" cy="5191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800" b="1" i="1" dirty="0">
                      <a:solidFill>
                        <a:schemeClr val="bg1"/>
                      </a:solidFill>
                      <a:latin typeface="Times New Roman" pitchFamily="18" charset="0"/>
                      <a:ea typeface="华文楷体" pitchFamily="2" charset="-122"/>
                      <a:cs typeface="Times New Roman" pitchFamily="18" charset="0"/>
                    </a:rPr>
                    <a:t>D</a:t>
                  </a:r>
                  <a:r>
                    <a:rPr lang="zh-CN" altLang="en-US" sz="2800" i="1" dirty="0">
                      <a:solidFill>
                        <a:schemeClr val="bg1"/>
                      </a:solidFill>
                      <a:latin typeface="Times New Roman" pitchFamily="18" charset="0"/>
                      <a:ea typeface="华文楷体" pitchFamily="2" charset="-122"/>
                      <a:cs typeface="Times New Roman" pitchFamily="18" charset="0"/>
                    </a:rPr>
                    <a:t>　</a:t>
                  </a:r>
                </a:p>
              </p:txBody>
            </p:sp>
          </p:grpSp>
        </p:grpSp>
        <p:sp>
          <p:nvSpPr>
            <p:cNvPr id="33" name="Rectangle 21"/>
            <p:cNvSpPr>
              <a:spLocks noChangeArrowheads="1"/>
            </p:cNvSpPr>
            <p:nvPr/>
          </p:nvSpPr>
          <p:spPr bwMode="auto">
            <a:xfrm>
              <a:off x="4561964" y="1368160"/>
              <a:ext cx="134043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2800" b="1" i="1" dirty="0" smtClean="0">
                  <a:solidFill>
                    <a:schemeClr val="bg1"/>
                  </a:solidFill>
                  <a:latin typeface="Times New Roman" pitchFamily="18" charset="0"/>
                  <a:ea typeface="华文楷体" pitchFamily="2" charset="-122"/>
                </a:rPr>
                <a:t>ABCD  </a:t>
              </a:r>
              <a:endParaRPr lang="zh-CN" altLang="en-US" sz="2800" b="1" i="1" dirty="0">
                <a:solidFill>
                  <a:schemeClr val="bg1"/>
                </a:solidFill>
                <a:latin typeface="Times New Roman" pitchFamily="18" charset="0"/>
                <a:ea typeface="华文楷体" pitchFamily="2" charset="-122"/>
              </a:endParaRPr>
            </a:p>
          </p:txBody>
        </p:sp>
        <p:sp>
          <p:nvSpPr>
            <p:cNvPr id="34" name="AutoShape 22"/>
            <p:cNvSpPr>
              <a:spLocks noChangeArrowheads="1"/>
            </p:cNvSpPr>
            <p:nvPr/>
          </p:nvSpPr>
          <p:spPr bwMode="auto">
            <a:xfrm>
              <a:off x="4190721" y="1549120"/>
              <a:ext cx="381000" cy="190500"/>
            </a:xfrm>
            <a:prstGeom prst="parallelogram">
              <a:avLst>
                <a:gd name="adj" fmla="val 50000"/>
              </a:avLst>
            </a:prstGeom>
            <a:noFill/>
            <a:ln w="254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" name="Text Box 8"/>
            <p:cNvSpPr txBox="1">
              <a:spLocks noChangeArrowheads="1"/>
            </p:cNvSpPr>
            <p:nvPr/>
          </p:nvSpPr>
          <p:spPr bwMode="auto">
            <a:xfrm>
              <a:off x="785059" y="1347358"/>
              <a:ext cx="173180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727D38"/>
              </a:prstShdw>
            </a:effectLst>
          </p:spPr>
          <p:txBody>
            <a:bodyPr wrap="square">
              <a:spAutoFit/>
            </a:bodyPr>
            <a:lstStyle/>
            <a:p>
              <a:pPr defTabSz="914400">
                <a:buFont typeface="Arial" pitchFamily="34" charset="0"/>
                <a:buNone/>
              </a:pPr>
              <a:r>
                <a:rPr lang="en-US" altLang="zh-CN" sz="2800" b="1" dirty="0" smtClean="0">
                  <a:solidFill>
                    <a:schemeClr val="bg1"/>
                  </a:solidFill>
                  <a:latin typeface="+mn-ea"/>
                </a:rPr>
                <a:t>(</a:t>
              </a:r>
              <a:r>
                <a:rPr lang="zh-CN" altLang="en-US" sz="2800" b="1" dirty="0" smtClean="0">
                  <a:solidFill>
                    <a:schemeClr val="bg1"/>
                  </a:solidFill>
                  <a:latin typeface="+mn-ea"/>
                </a:rPr>
                <a:t>变式</a:t>
              </a:r>
              <a:r>
                <a:rPr lang="en-US" altLang="zh-CN" sz="2800" b="1" dirty="0" smtClean="0">
                  <a:solidFill>
                    <a:schemeClr val="bg1"/>
                  </a:solidFill>
                  <a:latin typeface="+mn-ea"/>
                </a:rPr>
                <a:t>1</a:t>
              </a:r>
              <a:r>
                <a:rPr lang="zh-CN" altLang="en-US" sz="2800" b="1" dirty="0" smtClean="0">
                  <a:solidFill>
                    <a:schemeClr val="bg1"/>
                  </a:solidFill>
                  <a:latin typeface="+mn-ea"/>
                </a:rPr>
                <a:t>）：</a:t>
              </a:r>
              <a:endParaRPr lang="zh-CN" altLang="en-US" sz="2800" b="1" dirty="0">
                <a:solidFill>
                  <a:schemeClr val="bg1"/>
                </a:solidFill>
                <a:latin typeface="+mn-ea"/>
              </a:endParaRPr>
            </a:p>
          </p:txBody>
        </p:sp>
      </p:grp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/>
          <p:cNvGrpSpPr/>
          <p:nvPr/>
        </p:nvGrpSpPr>
        <p:grpSpPr>
          <a:xfrm>
            <a:off x="902873" y="1231980"/>
            <a:ext cx="10795607" cy="2758980"/>
            <a:chOff x="902873" y="1231980"/>
            <a:chExt cx="10795607" cy="2758980"/>
          </a:xfrm>
        </p:grpSpPr>
        <p:sp>
          <p:nvSpPr>
            <p:cNvPr id="19" name="Text Box 4"/>
            <p:cNvSpPr txBox="1">
              <a:spLocks noChangeArrowheads="1"/>
            </p:cNvSpPr>
            <p:nvPr/>
          </p:nvSpPr>
          <p:spPr bwMode="auto">
            <a:xfrm>
              <a:off x="902873" y="1231980"/>
              <a:ext cx="8545927" cy="1303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ct val="20000"/>
                </a:spcBef>
              </a:pPr>
              <a:r>
                <a:rPr lang="zh-CN" altLang="en-US" sz="2800" b="1" dirty="0">
                  <a:latin typeface="宋体" pitchFamily="2" charset="-122"/>
                </a:rPr>
                <a:t>　</a:t>
              </a:r>
              <a:r>
                <a:rPr lang="zh-CN" altLang="en-US" sz="2800" b="1" dirty="0">
                  <a:solidFill>
                    <a:schemeClr val="bg1"/>
                  </a:solidFill>
                  <a:latin typeface="宋体" pitchFamily="2" charset="-122"/>
                </a:rPr>
                <a:t>　例</a:t>
              </a:r>
              <a:r>
                <a:rPr lang="en-US" altLang="zh-CN" sz="2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altLang="zh-CN" sz="2800" b="1" dirty="0">
                  <a:solidFill>
                    <a:schemeClr val="bg1"/>
                  </a:solidFill>
                  <a:latin typeface="宋体" pitchFamily="2" charset="-122"/>
                </a:rPr>
                <a:t>  </a:t>
              </a:r>
              <a:r>
                <a:rPr lang="zh-CN" altLang="en-US" sz="2800" b="1" dirty="0">
                  <a:solidFill>
                    <a:schemeClr val="bg1"/>
                  </a:solidFill>
                  <a:latin typeface="宋体" pitchFamily="2" charset="-122"/>
                </a:rPr>
                <a:t>如</a:t>
              </a:r>
              <a:r>
                <a:rPr lang="zh-CN" altLang="en-US" sz="2800" b="1" dirty="0" smtClean="0">
                  <a:solidFill>
                    <a:schemeClr val="bg1"/>
                  </a:solidFill>
                  <a:latin typeface="宋体" pitchFamily="2" charset="-122"/>
                </a:rPr>
                <a:t>图，      </a:t>
              </a:r>
              <a:r>
                <a:rPr lang="en-US" altLang="zh-CN" sz="2800" i="1" dirty="0" smtClean="0">
                  <a:solidFill>
                    <a:schemeClr val="bg1"/>
                  </a:solidFill>
                  <a:latin typeface="Times New Roman" pitchFamily="18" charset="0"/>
                </a:rPr>
                <a:t>  </a:t>
              </a:r>
              <a:r>
                <a:rPr lang="zh-CN" altLang="en-US" sz="2800" b="1" dirty="0" smtClean="0">
                  <a:solidFill>
                    <a:schemeClr val="bg1"/>
                  </a:solidFill>
                  <a:latin typeface="宋体" pitchFamily="2" charset="-122"/>
                </a:rPr>
                <a:t>中，</a:t>
              </a:r>
              <a:r>
                <a:rPr lang="en-US" altLang="zh-CN" sz="2800" b="1" i="1" dirty="0" smtClean="0">
                  <a:solidFill>
                    <a:schemeClr val="bg1"/>
                  </a:solidFill>
                  <a:latin typeface="Times New Roman" pitchFamily="18" charset="0"/>
                  <a:ea typeface="华文楷体" pitchFamily="2" charset="-122"/>
                  <a:cs typeface="Times New Roman" pitchFamily="18" charset="0"/>
                </a:rPr>
                <a:t>DE</a:t>
              </a:r>
              <a:r>
                <a:rPr lang="en-US" altLang="zh-CN" sz="2800" b="1" dirty="0">
                  <a:solidFill>
                    <a:schemeClr val="bg1"/>
                  </a:solidFill>
                  <a:latin typeface="宋体" pitchFamily="2" charset="-122"/>
                </a:rPr>
                <a:t>⊥</a:t>
              </a:r>
              <a:r>
                <a:rPr lang="en-US" altLang="zh-CN" sz="2800" b="1" i="1" dirty="0" smtClean="0">
                  <a:solidFill>
                    <a:schemeClr val="bg1"/>
                  </a:solidFill>
                  <a:latin typeface="Times New Roman" pitchFamily="18" charset="0"/>
                  <a:ea typeface="华文楷体" pitchFamily="2" charset="-122"/>
                  <a:cs typeface="Times New Roman" pitchFamily="18" charset="0"/>
                </a:rPr>
                <a:t>AB</a:t>
              </a:r>
              <a:r>
                <a:rPr lang="zh-CN" altLang="en-US" sz="2800" b="1" dirty="0" smtClean="0">
                  <a:solidFill>
                    <a:schemeClr val="bg1"/>
                  </a:solidFill>
                  <a:latin typeface="Times New Roman" pitchFamily="18" charset="0"/>
                  <a:ea typeface="华文楷体" pitchFamily="2" charset="-122"/>
                  <a:cs typeface="Times New Roman" pitchFamily="18" charset="0"/>
                </a:rPr>
                <a:t>，</a:t>
              </a:r>
              <a:r>
                <a:rPr lang="en-US" altLang="zh-CN" sz="2800" b="1" i="1" dirty="0" smtClean="0">
                  <a:solidFill>
                    <a:schemeClr val="bg1"/>
                  </a:solidFill>
                  <a:latin typeface="Times New Roman" pitchFamily="18" charset="0"/>
                  <a:ea typeface="华文楷体" pitchFamily="2" charset="-122"/>
                  <a:cs typeface="Times New Roman" pitchFamily="18" charset="0"/>
                </a:rPr>
                <a:t>BF</a:t>
              </a:r>
              <a:r>
                <a:rPr lang="en-US" altLang="zh-CN" sz="2800" b="1" dirty="0">
                  <a:solidFill>
                    <a:schemeClr val="bg1"/>
                  </a:solidFill>
                  <a:latin typeface="宋体" pitchFamily="2" charset="-122"/>
                </a:rPr>
                <a:t>⊥</a:t>
              </a:r>
              <a:r>
                <a:rPr lang="en-US" altLang="zh-CN" sz="2800" b="1" i="1" dirty="0" smtClean="0">
                  <a:solidFill>
                    <a:schemeClr val="bg1"/>
                  </a:solidFill>
                  <a:latin typeface="Times New Roman" pitchFamily="18" charset="0"/>
                  <a:ea typeface="华文楷体" pitchFamily="2" charset="-122"/>
                  <a:cs typeface="Times New Roman" pitchFamily="18" charset="0"/>
                </a:rPr>
                <a:t>CD</a:t>
              </a:r>
              <a:r>
                <a:rPr lang="zh-CN" altLang="en-US" sz="2800" b="1" dirty="0" smtClean="0">
                  <a:solidFill>
                    <a:schemeClr val="bg1"/>
                  </a:solidFill>
                  <a:latin typeface="Times New Roman" pitchFamily="18" charset="0"/>
                  <a:ea typeface="华文楷体" pitchFamily="2" charset="-122"/>
                  <a:cs typeface="Times New Roman" pitchFamily="18" charset="0"/>
                </a:rPr>
                <a:t>，</a:t>
              </a:r>
              <a:r>
                <a:rPr lang="zh-CN" altLang="en-US" sz="2800" b="1" dirty="0" smtClean="0">
                  <a:solidFill>
                    <a:schemeClr val="bg1"/>
                  </a:solidFill>
                  <a:latin typeface="宋体" pitchFamily="2" charset="-122"/>
                </a:rPr>
                <a:t>垂足</a:t>
              </a:r>
              <a:r>
                <a:rPr lang="zh-CN" altLang="en-US" sz="2800" b="1" dirty="0">
                  <a:solidFill>
                    <a:schemeClr val="bg1"/>
                  </a:solidFill>
                  <a:latin typeface="宋体" pitchFamily="2" charset="-122"/>
                </a:rPr>
                <a:t>分别为</a:t>
              </a:r>
              <a:r>
                <a:rPr lang="en-US" altLang="zh-CN" sz="2800" b="1" i="1" dirty="0" smtClean="0">
                  <a:solidFill>
                    <a:schemeClr val="bg1"/>
                  </a:solidFill>
                  <a:latin typeface="Times New Roman" pitchFamily="18" charset="0"/>
                  <a:ea typeface="华文楷体" pitchFamily="2" charset="-122"/>
                  <a:cs typeface="Times New Roman" pitchFamily="18" charset="0"/>
                </a:rPr>
                <a:t>E</a:t>
              </a:r>
              <a:r>
                <a:rPr lang="zh-CN" altLang="en-US" sz="2800" b="1" dirty="0" smtClean="0">
                  <a:solidFill>
                    <a:schemeClr val="bg1"/>
                  </a:solidFill>
                  <a:latin typeface="Times New Roman" pitchFamily="18" charset="0"/>
                  <a:ea typeface="华文楷体" pitchFamily="2" charset="-122"/>
                  <a:cs typeface="Times New Roman" pitchFamily="18" charset="0"/>
                </a:rPr>
                <a:t>，</a:t>
              </a:r>
              <a:r>
                <a:rPr lang="en-US" altLang="zh-CN" sz="2800" b="1" i="1" dirty="0" smtClean="0">
                  <a:solidFill>
                    <a:schemeClr val="bg1"/>
                  </a:solidFill>
                  <a:latin typeface="Times New Roman" pitchFamily="18" charset="0"/>
                  <a:ea typeface="华文楷体" pitchFamily="2" charset="-122"/>
                  <a:cs typeface="Times New Roman" pitchFamily="18" charset="0"/>
                </a:rPr>
                <a:t>F</a:t>
              </a:r>
              <a:r>
                <a:rPr lang="zh-CN" altLang="en-US" sz="2800" b="1" dirty="0" smtClean="0">
                  <a:solidFill>
                    <a:schemeClr val="bg1"/>
                  </a:solidFill>
                  <a:latin typeface="Times New Roman" pitchFamily="18" charset="0"/>
                  <a:ea typeface="华文楷体" pitchFamily="2" charset="-122"/>
                  <a:cs typeface="Times New Roman" pitchFamily="18" charset="0"/>
                </a:rPr>
                <a:t>．</a:t>
              </a:r>
              <a:r>
                <a:rPr lang="zh-CN" altLang="en-US" sz="2800" b="1" dirty="0" smtClean="0">
                  <a:solidFill>
                    <a:schemeClr val="bg1"/>
                  </a:solidFill>
                  <a:latin typeface="宋体" pitchFamily="2" charset="-122"/>
                </a:rPr>
                <a:t>求</a:t>
              </a:r>
              <a:r>
                <a:rPr lang="zh-CN" altLang="en-US" sz="2800" b="1" dirty="0">
                  <a:solidFill>
                    <a:schemeClr val="bg1"/>
                  </a:solidFill>
                  <a:latin typeface="宋体" pitchFamily="2" charset="-122"/>
                </a:rPr>
                <a:t>证：</a:t>
              </a:r>
              <a:r>
                <a:rPr lang="en-US" altLang="zh-CN" sz="2800" b="1" i="1" dirty="0" smtClean="0">
                  <a:solidFill>
                    <a:schemeClr val="bg1"/>
                  </a:solidFill>
                  <a:latin typeface="Times New Roman" pitchFamily="18" charset="0"/>
                  <a:ea typeface="华文楷体" pitchFamily="2" charset="-122"/>
                  <a:cs typeface="Times New Roman" pitchFamily="18" charset="0"/>
                </a:rPr>
                <a:t>AE</a:t>
              </a:r>
              <a:r>
                <a:rPr lang="en-US" altLang="zh-CN" sz="2800" b="1" dirty="0" smtClean="0">
                  <a:solidFill>
                    <a:schemeClr val="bg1"/>
                  </a:solidFill>
                  <a:latin typeface="宋体" pitchFamily="2" charset="-122"/>
                </a:rPr>
                <a:t>=</a:t>
              </a:r>
              <a:r>
                <a:rPr lang="en-US" altLang="zh-CN" sz="2800" b="1" i="1" dirty="0" smtClean="0">
                  <a:solidFill>
                    <a:schemeClr val="bg1"/>
                  </a:solidFill>
                  <a:latin typeface="Times New Roman" pitchFamily="18" charset="0"/>
                  <a:ea typeface="华文楷体" pitchFamily="2" charset="-122"/>
                  <a:cs typeface="Times New Roman" pitchFamily="18" charset="0"/>
                </a:rPr>
                <a:t>CF</a:t>
              </a:r>
              <a:r>
                <a:rPr lang="zh-CN" altLang="en-US" sz="2800" b="1" dirty="0" smtClean="0">
                  <a:solidFill>
                    <a:schemeClr val="bg1"/>
                  </a:solidFill>
                  <a:latin typeface="Times New Roman" pitchFamily="18" charset="0"/>
                  <a:ea typeface="华文楷体" pitchFamily="2" charset="-122"/>
                  <a:cs typeface="Times New Roman" pitchFamily="18" charset="0"/>
                </a:rPr>
                <a:t>．</a:t>
              </a:r>
              <a:endParaRPr lang="zh-CN" altLang="en-US" sz="2800" b="1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3563726" y="1353921"/>
              <a:ext cx="1584523" cy="523220"/>
              <a:chOff x="3563726" y="1353921"/>
              <a:chExt cx="1584523" cy="523220"/>
            </a:xfrm>
          </p:grpSpPr>
          <p:sp>
            <p:nvSpPr>
              <p:cNvPr id="16" name="Rectangle 21"/>
              <p:cNvSpPr>
                <a:spLocks noChangeArrowheads="1"/>
              </p:cNvSpPr>
              <p:nvPr/>
            </p:nvSpPr>
            <p:spPr bwMode="auto">
              <a:xfrm>
                <a:off x="3855908" y="1353921"/>
                <a:ext cx="1292341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i="1" dirty="0">
                    <a:solidFill>
                      <a:schemeClr val="bg1"/>
                    </a:solidFill>
                    <a:latin typeface="Times New Roman" pitchFamily="18" charset="0"/>
                    <a:ea typeface="华文楷体" pitchFamily="2" charset="-122"/>
                    <a:cs typeface="Times New Roman" pitchFamily="18" charset="0"/>
                  </a:rPr>
                  <a:t>ABCD</a:t>
                </a:r>
                <a:r>
                  <a:rPr lang="en-US" altLang="zh-CN" sz="2800" i="1" dirty="0">
                    <a:solidFill>
                      <a:schemeClr val="bg1"/>
                    </a:solidFill>
                    <a:latin typeface="Times New Roman" pitchFamily="18" charset="0"/>
                    <a:ea typeface="华文楷体" pitchFamily="2" charset="-122"/>
                  </a:rPr>
                  <a:t> </a:t>
                </a:r>
                <a:endParaRPr lang="zh-CN" altLang="en-US" sz="2800" i="1" dirty="0">
                  <a:solidFill>
                    <a:schemeClr val="bg1"/>
                  </a:solidFill>
                  <a:latin typeface="Times New Roman" pitchFamily="18" charset="0"/>
                  <a:ea typeface="华文楷体" pitchFamily="2" charset="-122"/>
                </a:endParaRPr>
              </a:p>
            </p:txBody>
          </p:sp>
          <p:sp>
            <p:nvSpPr>
              <p:cNvPr id="17" name="AutoShape 22"/>
              <p:cNvSpPr>
                <a:spLocks noChangeArrowheads="1"/>
              </p:cNvSpPr>
              <p:nvPr/>
            </p:nvSpPr>
            <p:spPr bwMode="auto">
              <a:xfrm>
                <a:off x="3563726" y="1515831"/>
                <a:ext cx="381000" cy="190500"/>
              </a:xfrm>
              <a:prstGeom prst="parallelogram">
                <a:avLst>
                  <a:gd name="adj" fmla="val 50000"/>
                </a:avLst>
              </a:prstGeom>
              <a:noFill/>
              <a:ln w="254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7315392" y="1777986"/>
              <a:ext cx="4383088" cy="2212974"/>
              <a:chOff x="7315392" y="1777986"/>
              <a:chExt cx="4383088" cy="2212974"/>
            </a:xfrm>
          </p:grpSpPr>
          <p:grpSp>
            <p:nvGrpSpPr>
              <p:cNvPr id="23" name="Group 52"/>
              <p:cNvGrpSpPr>
                <a:grpSpLocks/>
              </p:cNvGrpSpPr>
              <p:nvPr/>
            </p:nvGrpSpPr>
            <p:grpSpPr bwMode="auto">
              <a:xfrm>
                <a:off x="7315392" y="1777986"/>
                <a:ext cx="4383088" cy="2212974"/>
                <a:chOff x="322" y="1293"/>
                <a:chExt cx="2761" cy="1394"/>
              </a:xfrm>
              <a:noFill/>
            </p:grpSpPr>
            <p:sp>
              <p:nvSpPr>
                <p:cNvPr id="24" name="AutoShape 42"/>
                <p:cNvSpPr>
                  <a:spLocks noChangeArrowheads="1"/>
                </p:cNvSpPr>
                <p:nvPr/>
              </p:nvSpPr>
              <p:spPr bwMode="auto">
                <a:xfrm>
                  <a:off x="544" y="1568"/>
                  <a:ext cx="2216" cy="832"/>
                </a:xfrm>
                <a:prstGeom prst="parallelogram">
                  <a:avLst>
                    <a:gd name="adj" fmla="val 66587"/>
                  </a:avLst>
                </a:prstGeom>
                <a:noFill/>
                <a:ln w="28575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5" name="Line 43"/>
                <p:cNvSpPr>
                  <a:spLocks noChangeShapeType="1"/>
                </p:cNvSpPr>
                <p:nvPr/>
              </p:nvSpPr>
              <p:spPr bwMode="auto">
                <a:xfrm>
                  <a:off x="1104" y="1568"/>
                  <a:ext cx="0" cy="824"/>
                </a:xfrm>
                <a:prstGeom prst="line">
                  <a:avLst/>
                </a:prstGeom>
                <a:grpFill/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6" name="Line 44"/>
                <p:cNvSpPr>
                  <a:spLocks noChangeShapeType="1"/>
                </p:cNvSpPr>
                <p:nvPr/>
              </p:nvSpPr>
              <p:spPr bwMode="auto">
                <a:xfrm>
                  <a:off x="2200" y="1568"/>
                  <a:ext cx="0" cy="824"/>
                </a:xfrm>
                <a:prstGeom prst="line">
                  <a:avLst/>
                </a:prstGeom>
                <a:grpFill/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" name="Rectangle 46"/>
                <p:cNvSpPr>
                  <a:spLocks noChangeArrowheads="1"/>
                </p:cNvSpPr>
                <p:nvPr/>
              </p:nvSpPr>
              <p:spPr bwMode="auto">
                <a:xfrm>
                  <a:off x="322" y="2205"/>
                  <a:ext cx="323" cy="33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800" b="1" i="1" dirty="0">
                      <a:solidFill>
                        <a:schemeClr val="bg1"/>
                      </a:solidFill>
                      <a:latin typeface="Times New Roman" pitchFamily="18" charset="0"/>
                    </a:rPr>
                    <a:t>A</a:t>
                  </a:r>
                  <a:r>
                    <a:rPr lang="en-US" altLang="zh-CN" sz="2800" i="1" dirty="0">
                      <a:latin typeface="Times New Roman" pitchFamily="18" charset="0"/>
                    </a:rPr>
                    <a:t> </a:t>
                  </a:r>
                  <a:endParaRPr lang="zh-CN" altLang="en-US" sz="2800" i="1" dirty="0">
                    <a:latin typeface="Times New Roman" pitchFamily="18" charset="0"/>
                  </a:endParaRPr>
                </a:p>
              </p:txBody>
            </p:sp>
            <p:sp>
              <p:nvSpPr>
                <p:cNvPr id="28" name="Rectangle 47"/>
                <p:cNvSpPr>
                  <a:spLocks noChangeArrowheads="1"/>
                </p:cNvSpPr>
                <p:nvPr/>
              </p:nvSpPr>
              <p:spPr bwMode="auto">
                <a:xfrm>
                  <a:off x="2210" y="2213"/>
                  <a:ext cx="323" cy="33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800" b="1" i="1" dirty="0">
                      <a:solidFill>
                        <a:schemeClr val="bg1"/>
                      </a:solidFill>
                      <a:latin typeface="Times New Roman" pitchFamily="18" charset="0"/>
                    </a:rPr>
                    <a:t>B </a:t>
                  </a:r>
                  <a:endParaRPr lang="zh-CN" altLang="en-US" sz="2800" b="1" i="1" dirty="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9" name="Rectangle 48"/>
                <p:cNvSpPr>
                  <a:spLocks noChangeArrowheads="1"/>
                </p:cNvSpPr>
                <p:nvPr/>
              </p:nvSpPr>
              <p:spPr bwMode="auto">
                <a:xfrm>
                  <a:off x="2762" y="1397"/>
                  <a:ext cx="321" cy="327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800" b="1" i="1" dirty="0">
                      <a:solidFill>
                        <a:schemeClr val="bg1"/>
                      </a:solidFill>
                      <a:latin typeface="Times New Roman" pitchFamily="18" charset="0"/>
                    </a:rPr>
                    <a:t>C </a:t>
                  </a:r>
                  <a:endParaRPr lang="zh-CN" altLang="en-US" sz="2800" b="1" i="1" dirty="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0" name="Rectangle 49"/>
                <p:cNvSpPr>
                  <a:spLocks noChangeArrowheads="1"/>
                </p:cNvSpPr>
                <p:nvPr/>
              </p:nvSpPr>
              <p:spPr bwMode="auto">
                <a:xfrm>
                  <a:off x="786" y="1397"/>
                  <a:ext cx="334" cy="327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800" b="1" i="1" dirty="0">
                      <a:solidFill>
                        <a:schemeClr val="bg1"/>
                      </a:solidFill>
                      <a:latin typeface="Times New Roman" pitchFamily="18" charset="0"/>
                    </a:rPr>
                    <a:t>D</a:t>
                  </a:r>
                  <a:r>
                    <a:rPr lang="en-US" altLang="zh-CN" sz="2800" i="1" dirty="0">
                      <a:latin typeface="Times New Roman" pitchFamily="18" charset="0"/>
                    </a:rPr>
                    <a:t> </a:t>
                  </a:r>
                  <a:endParaRPr lang="zh-CN" altLang="en-US" sz="2800" i="1" dirty="0">
                    <a:latin typeface="Times New Roman" pitchFamily="18" charset="0"/>
                  </a:endParaRPr>
                </a:p>
              </p:txBody>
            </p:sp>
            <p:sp>
              <p:nvSpPr>
                <p:cNvPr id="31" name="Rectangle 50"/>
                <p:cNvSpPr>
                  <a:spLocks noChangeArrowheads="1"/>
                </p:cNvSpPr>
                <p:nvPr/>
              </p:nvSpPr>
              <p:spPr bwMode="auto">
                <a:xfrm>
                  <a:off x="954" y="2357"/>
                  <a:ext cx="323" cy="33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800" b="1" i="1" dirty="0">
                      <a:solidFill>
                        <a:schemeClr val="bg1"/>
                      </a:solidFill>
                      <a:latin typeface="Times New Roman" pitchFamily="18" charset="0"/>
                    </a:rPr>
                    <a:t>E</a:t>
                  </a:r>
                  <a:r>
                    <a:rPr lang="en-US" altLang="zh-CN" sz="2800" i="1" dirty="0">
                      <a:latin typeface="Times New Roman" pitchFamily="18" charset="0"/>
                    </a:rPr>
                    <a:t> </a:t>
                  </a:r>
                  <a:endParaRPr lang="zh-CN" altLang="en-US" sz="2800" i="1" dirty="0">
                    <a:latin typeface="Times New Roman" pitchFamily="18" charset="0"/>
                  </a:endParaRPr>
                </a:p>
              </p:txBody>
            </p:sp>
            <p:sp>
              <p:nvSpPr>
                <p:cNvPr id="32" name="Rectangle 51"/>
                <p:cNvSpPr>
                  <a:spLocks noChangeArrowheads="1"/>
                </p:cNvSpPr>
                <p:nvPr/>
              </p:nvSpPr>
              <p:spPr bwMode="auto">
                <a:xfrm>
                  <a:off x="2098" y="1293"/>
                  <a:ext cx="319" cy="33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800" b="1" i="1" dirty="0">
                      <a:solidFill>
                        <a:schemeClr val="bg1"/>
                      </a:solidFill>
                      <a:latin typeface="Times New Roman" pitchFamily="18" charset="0"/>
                    </a:rPr>
                    <a:t>F </a:t>
                  </a:r>
                  <a:endParaRPr lang="zh-CN" altLang="en-US" sz="2800" b="1" i="1" dirty="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33" name="矩形 32"/>
              <p:cNvSpPr/>
              <p:nvPr/>
            </p:nvSpPr>
            <p:spPr>
              <a:xfrm>
                <a:off x="8555602" y="3427011"/>
                <a:ext cx="108000" cy="108000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10298258" y="2219737"/>
                <a:ext cx="108000" cy="108000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42" name="矩形 41"/>
          <p:cNvSpPr/>
          <p:nvPr/>
        </p:nvSpPr>
        <p:spPr>
          <a:xfrm>
            <a:off x="1486894" y="2828415"/>
            <a:ext cx="60032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FF00"/>
                </a:solidFill>
                <a:latin typeface="+mn-ea"/>
              </a:rPr>
              <a:t>证明：∵四边形</a:t>
            </a:r>
            <a:r>
              <a:rPr lang="en-US" altLang="zh-CN" sz="2800" b="1" i="1" dirty="0" smtClean="0">
                <a:solidFill>
                  <a:srgbClr val="FFFF0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ABCD</a:t>
            </a:r>
            <a:r>
              <a:rPr lang="zh-CN" altLang="en-US" sz="2800" b="1" dirty="0" smtClean="0">
                <a:solidFill>
                  <a:srgbClr val="FFFF00"/>
                </a:solidFill>
                <a:latin typeface="+mn-ea"/>
              </a:rPr>
              <a:t>是平行四边形，</a:t>
            </a:r>
            <a:endParaRPr lang="zh-CN" altLang="en-US" sz="2800" b="1" dirty="0">
              <a:latin typeface="+mn-ea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2576278" y="3439629"/>
            <a:ext cx="49536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800" b="1" dirty="0" smtClean="0">
                <a:solidFill>
                  <a:srgbClr val="FFFF00"/>
                </a:solidFill>
                <a:latin typeface="+mn-ea"/>
              </a:rPr>
              <a:t>∴</a:t>
            </a:r>
            <a:r>
              <a:rPr lang="zh-CN" altLang="en-US" sz="2800" b="1" dirty="0" smtClean="0">
                <a:solidFill>
                  <a:srgbClr val="FFFF0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∠</a:t>
            </a:r>
            <a:r>
              <a:rPr lang="en-US" altLang="zh-CN" sz="2800" b="1" i="1" dirty="0" smtClean="0">
                <a:solidFill>
                  <a:srgbClr val="FFFF0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A</a:t>
            </a:r>
            <a:r>
              <a:rPr lang="en-US" altLang="zh-CN" sz="2800" b="1" dirty="0" smtClean="0">
                <a:solidFill>
                  <a:srgbClr val="FFFF0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=∠</a:t>
            </a:r>
            <a:r>
              <a:rPr lang="en-US" altLang="zh-CN" sz="2800" b="1" i="1" dirty="0" smtClean="0">
                <a:solidFill>
                  <a:srgbClr val="FFFF0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C</a:t>
            </a:r>
            <a:r>
              <a:rPr lang="zh-CN" altLang="en-US" sz="2800" b="1" dirty="0" smtClean="0">
                <a:solidFill>
                  <a:srgbClr val="FFFF0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，</a:t>
            </a:r>
            <a:r>
              <a:rPr lang="en-US" altLang="zh-CN" sz="2800" b="1" i="1" dirty="0" smtClean="0">
                <a:solidFill>
                  <a:srgbClr val="FFFF0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AD</a:t>
            </a:r>
            <a:r>
              <a:rPr lang="en-US" altLang="zh-CN" sz="2800" b="1" dirty="0" smtClean="0">
                <a:solidFill>
                  <a:srgbClr val="FFFF0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=</a:t>
            </a:r>
            <a:r>
              <a:rPr lang="en-US" altLang="zh-CN" sz="2800" b="1" i="1" dirty="0" smtClean="0">
                <a:solidFill>
                  <a:srgbClr val="FFFF0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CB</a:t>
            </a:r>
            <a:r>
              <a:rPr lang="zh-CN" altLang="en-US" sz="2800" b="1" dirty="0" smtClean="0">
                <a:solidFill>
                  <a:srgbClr val="FFFF0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．</a:t>
            </a:r>
            <a:endParaRPr lang="en-US" altLang="zh-CN" sz="2800" b="1" dirty="0" smtClean="0">
              <a:solidFill>
                <a:srgbClr val="FFFF00"/>
              </a:solidFill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2579479" y="4076202"/>
            <a:ext cx="62258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FF00"/>
                </a:solidFill>
                <a:latin typeface="+mn-ea"/>
              </a:rPr>
              <a:t>∵</a:t>
            </a:r>
            <a:r>
              <a:rPr lang="en-US" altLang="zh-CN" sz="2800" b="1" i="1" dirty="0" smtClean="0">
                <a:solidFill>
                  <a:srgbClr val="FFFF0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DE</a:t>
            </a:r>
            <a:r>
              <a:rPr lang="en-US" altLang="zh-CN" sz="2800" b="1" dirty="0" smtClean="0">
                <a:solidFill>
                  <a:srgbClr val="FFFF0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⊥</a:t>
            </a:r>
            <a:r>
              <a:rPr lang="en-US" altLang="zh-CN" sz="2800" b="1" i="1" dirty="0" smtClean="0">
                <a:solidFill>
                  <a:srgbClr val="FFFF0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AB</a:t>
            </a:r>
            <a:r>
              <a:rPr lang="zh-CN" altLang="en-US" sz="2800" b="1" dirty="0" smtClean="0">
                <a:solidFill>
                  <a:srgbClr val="FFFF0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，</a:t>
            </a:r>
            <a:r>
              <a:rPr lang="en-US" altLang="zh-CN" sz="2800" b="1" i="1" dirty="0" smtClean="0">
                <a:solidFill>
                  <a:srgbClr val="FFFF0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BF</a:t>
            </a:r>
            <a:r>
              <a:rPr lang="en-US" altLang="zh-CN" sz="2800" b="1" dirty="0" smtClean="0">
                <a:solidFill>
                  <a:srgbClr val="FFFF0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⊥</a:t>
            </a:r>
            <a:r>
              <a:rPr lang="en-US" altLang="zh-CN" sz="2800" b="1" i="1" dirty="0" smtClean="0">
                <a:solidFill>
                  <a:srgbClr val="FFFF0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CD</a:t>
            </a:r>
            <a:r>
              <a:rPr lang="zh-CN" altLang="en-US" sz="2800" b="1" dirty="0" smtClean="0">
                <a:solidFill>
                  <a:srgbClr val="FFFF0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，</a:t>
            </a:r>
          </a:p>
        </p:txBody>
      </p:sp>
      <p:sp>
        <p:nvSpPr>
          <p:cNvPr id="45" name="矩形 44"/>
          <p:cNvSpPr/>
          <p:nvPr/>
        </p:nvSpPr>
        <p:spPr>
          <a:xfrm>
            <a:off x="2585886" y="4705184"/>
            <a:ext cx="47991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800" b="1" dirty="0" smtClean="0">
                <a:solidFill>
                  <a:srgbClr val="FFFF00"/>
                </a:solidFill>
                <a:latin typeface="+mn-ea"/>
              </a:rPr>
              <a:t>∴∠</a:t>
            </a:r>
            <a:r>
              <a:rPr lang="en-US" altLang="zh-CN" sz="2800" b="1" i="1" dirty="0" smtClean="0">
                <a:solidFill>
                  <a:srgbClr val="FFFF0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AED</a:t>
            </a:r>
            <a:r>
              <a:rPr lang="en-US" altLang="zh-CN" sz="2800" b="1" dirty="0" smtClean="0">
                <a:solidFill>
                  <a:srgbClr val="FFFF0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=∠</a:t>
            </a:r>
            <a:r>
              <a:rPr lang="en-US" altLang="zh-CN" sz="2800" b="1" i="1" dirty="0" smtClean="0">
                <a:solidFill>
                  <a:srgbClr val="FFFF0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CFB</a:t>
            </a:r>
            <a:r>
              <a:rPr lang="en-US" altLang="zh-CN" sz="2800" b="1" dirty="0" smtClean="0">
                <a:solidFill>
                  <a:srgbClr val="FFFF0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=90°</a:t>
            </a:r>
            <a:r>
              <a:rPr lang="zh-CN" altLang="en-US" sz="2800" b="1" dirty="0" smtClean="0">
                <a:solidFill>
                  <a:srgbClr val="FFFF0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．</a:t>
            </a:r>
            <a:endParaRPr lang="en-US" altLang="zh-CN" sz="2800" b="1" dirty="0" smtClean="0">
              <a:solidFill>
                <a:srgbClr val="FFFF00"/>
              </a:solidFill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2604912" y="5340281"/>
            <a:ext cx="48830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FF00"/>
                </a:solidFill>
                <a:latin typeface="+mn-ea"/>
              </a:rPr>
              <a:t>∴△</a:t>
            </a:r>
            <a:r>
              <a:rPr lang="en-US" altLang="zh-CN" sz="2800" b="1" i="1" dirty="0" smtClean="0">
                <a:solidFill>
                  <a:srgbClr val="FFFF0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ADE</a:t>
            </a:r>
            <a:r>
              <a:rPr lang="en-US" altLang="zh-CN" sz="2800" b="1" dirty="0" smtClean="0">
                <a:solidFill>
                  <a:srgbClr val="FFFF0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≌</a:t>
            </a:r>
            <a:r>
              <a:rPr lang="en-US" altLang="zh-CN" sz="2800" b="1" dirty="0" smtClean="0">
                <a:solidFill>
                  <a:srgbClr val="FFFF00"/>
                </a:solidFill>
                <a:latin typeface="+mn-ea"/>
              </a:rPr>
              <a:t>△</a:t>
            </a:r>
            <a:r>
              <a:rPr lang="en-US" altLang="zh-CN" sz="2800" b="1" i="1" dirty="0" smtClean="0">
                <a:solidFill>
                  <a:srgbClr val="FFFF0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CBF</a:t>
            </a:r>
            <a:r>
              <a:rPr lang="zh-CN" altLang="en-US" sz="2800" b="1" dirty="0" smtClean="0">
                <a:solidFill>
                  <a:srgbClr val="FFFF0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（</a:t>
            </a:r>
            <a:r>
              <a:rPr lang="en-US" altLang="zh-CN" sz="2800" b="1" dirty="0" smtClean="0">
                <a:solidFill>
                  <a:srgbClr val="FFFF0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AAS</a:t>
            </a:r>
            <a:r>
              <a:rPr lang="zh-CN" altLang="en-US" sz="2800" b="1" dirty="0" smtClean="0">
                <a:solidFill>
                  <a:srgbClr val="FFFF0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）．</a:t>
            </a:r>
            <a:endParaRPr lang="zh-CN" altLang="en-US" sz="2800" b="1" dirty="0">
              <a:latin typeface="+mn-ea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2606229" y="5976592"/>
            <a:ext cx="26306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800" b="1" dirty="0" smtClean="0">
                <a:solidFill>
                  <a:srgbClr val="FFFF00"/>
                </a:solidFill>
                <a:latin typeface="+mn-ea"/>
              </a:rPr>
              <a:t>∴</a:t>
            </a:r>
            <a:r>
              <a:rPr lang="en-US" altLang="zh-CN" sz="2800" b="1" i="1" dirty="0" smtClean="0">
                <a:solidFill>
                  <a:srgbClr val="FFFF0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AE</a:t>
            </a:r>
            <a:r>
              <a:rPr lang="en-US" altLang="zh-CN" sz="2800" b="1" dirty="0" smtClean="0">
                <a:solidFill>
                  <a:srgbClr val="FFFF0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=</a:t>
            </a:r>
            <a:r>
              <a:rPr lang="en-US" altLang="zh-CN" sz="2800" b="1" i="1" dirty="0" smtClean="0">
                <a:solidFill>
                  <a:srgbClr val="FFFF0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CF</a:t>
            </a:r>
            <a:r>
              <a:rPr lang="zh-CN" altLang="en-US" sz="2800" b="1" dirty="0" smtClean="0">
                <a:solidFill>
                  <a:srgbClr val="FFFF0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．</a:t>
            </a:r>
            <a:endParaRPr lang="en-US" altLang="zh-CN" sz="2800" b="1" dirty="0" smtClean="0">
              <a:solidFill>
                <a:srgbClr val="FFFF00"/>
              </a:solidFill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938681" y="1274417"/>
            <a:ext cx="10809026" cy="2729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 32"/>
          <p:cNvSpPr>
            <a:spLocks noChangeArrowheads="1"/>
          </p:cNvSpPr>
          <p:nvPr/>
        </p:nvSpPr>
        <p:spPr bwMode="auto">
          <a:xfrm>
            <a:off x="3962437" y="635524"/>
            <a:ext cx="3978275" cy="584775"/>
          </a:xfrm>
          <a:prstGeom prst="rect">
            <a:avLst/>
          </a:prstGeom>
          <a:noFill/>
          <a:ln w="73025" cmpd="thickThin">
            <a:solidFill>
              <a:srgbClr val="D6009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 dirty="0" smtClean="0">
                <a:solidFill>
                  <a:srgbClr val="FFFF00"/>
                </a:solidFill>
                <a:latin typeface="宋体" pitchFamily="2" charset="-122"/>
              </a:rPr>
              <a:t>应用知识　解决问题</a:t>
            </a:r>
            <a:r>
              <a:rPr lang="zh-CN" altLang="en-US" sz="3200" b="1" dirty="0">
                <a:solidFill>
                  <a:srgbClr val="FFFF00"/>
                </a:solidFill>
                <a:latin typeface="宋体" pitchFamily="2" charset="-122"/>
              </a:rPr>
              <a:t>　</a:t>
            </a:r>
            <a:r>
              <a:rPr lang="zh-CN" altLang="en-US" sz="3200" b="1" dirty="0">
                <a:latin typeface="宋体" pitchFamily="2" charset="-122"/>
              </a:rPr>
              <a:t> 　 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47" grpId="0"/>
      <p:bldP spid="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组合 57"/>
          <p:cNvGrpSpPr/>
          <p:nvPr/>
        </p:nvGrpSpPr>
        <p:grpSpPr>
          <a:xfrm>
            <a:off x="2210324" y="2152941"/>
            <a:ext cx="2353475" cy="2209801"/>
            <a:chOff x="2210324" y="2152941"/>
            <a:chExt cx="2353475" cy="2209801"/>
          </a:xfrm>
        </p:grpSpPr>
        <p:sp>
          <p:nvSpPr>
            <p:cNvPr id="14" name="文本框 89"/>
            <p:cNvSpPr txBox="1">
              <a:spLocks noChangeArrowheads="1"/>
            </p:cNvSpPr>
            <p:nvPr/>
          </p:nvSpPr>
          <p:spPr bwMode="auto">
            <a:xfrm>
              <a:off x="2210324" y="3824554"/>
              <a:ext cx="431800" cy="522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Arial" pitchFamily="34" charset="0"/>
                <a:buNone/>
              </a:pPr>
              <a:r>
                <a:rPr lang="en-US" altLang="zh-CN" sz="2800" b="1" i="1" dirty="0">
                  <a:solidFill>
                    <a:schemeClr val="bg1"/>
                  </a:solidFill>
                  <a:latin typeface="Times New Roman" pitchFamily="18" charset="0"/>
                  <a:ea typeface="黑体" pitchFamily="49" charset="-122"/>
                </a:rPr>
                <a:t>B</a:t>
              </a:r>
            </a:p>
          </p:txBody>
        </p:sp>
        <p:sp>
          <p:nvSpPr>
            <p:cNvPr id="15" name="文本框 90"/>
            <p:cNvSpPr txBox="1">
              <a:spLocks noChangeArrowheads="1"/>
            </p:cNvSpPr>
            <p:nvPr/>
          </p:nvSpPr>
          <p:spPr bwMode="auto">
            <a:xfrm>
              <a:off x="3642999" y="3840454"/>
              <a:ext cx="431800" cy="522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Arial" pitchFamily="34" charset="0"/>
                <a:buNone/>
              </a:pPr>
              <a:r>
                <a:rPr lang="en-US" altLang="zh-CN" sz="2800" b="1" i="1" dirty="0" smtClean="0">
                  <a:solidFill>
                    <a:schemeClr val="bg1"/>
                  </a:solidFill>
                  <a:latin typeface="Times New Roman" pitchFamily="18" charset="0"/>
                  <a:ea typeface="黑体" pitchFamily="49" charset="-122"/>
                </a:rPr>
                <a:t>D</a:t>
              </a:r>
              <a:endParaRPr lang="en-US" altLang="zh-CN" sz="2800" b="1" i="1" dirty="0">
                <a:solidFill>
                  <a:schemeClr val="bg1"/>
                </a:solidFill>
                <a:latin typeface="Times New Roman" pitchFamily="18" charset="0"/>
                <a:ea typeface="黑体" pitchFamily="49" charset="-122"/>
              </a:endParaRPr>
            </a:p>
          </p:txBody>
        </p:sp>
        <p:sp>
          <p:nvSpPr>
            <p:cNvPr id="16" name="文本框 91"/>
            <p:cNvSpPr txBox="1">
              <a:spLocks noChangeArrowheads="1"/>
            </p:cNvSpPr>
            <p:nvPr/>
          </p:nvSpPr>
          <p:spPr bwMode="auto">
            <a:xfrm>
              <a:off x="4131999" y="2152941"/>
              <a:ext cx="431800" cy="522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Arial" pitchFamily="34" charset="0"/>
                <a:buNone/>
              </a:pPr>
              <a:r>
                <a:rPr lang="en-US" altLang="zh-CN" sz="2800" b="1" i="1" dirty="0" smtClean="0">
                  <a:solidFill>
                    <a:schemeClr val="bg1"/>
                  </a:solidFill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C</a:t>
              </a:r>
              <a:endParaRPr lang="en-US" altLang="zh-CN" sz="2800" b="1" i="1" dirty="0">
                <a:solidFill>
                  <a:schemeClr val="bg1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endParaRPr>
            </a:p>
          </p:txBody>
        </p:sp>
        <p:sp>
          <p:nvSpPr>
            <p:cNvPr id="17" name="文本框 92"/>
            <p:cNvSpPr txBox="1">
              <a:spLocks noChangeArrowheads="1"/>
            </p:cNvSpPr>
            <p:nvPr/>
          </p:nvSpPr>
          <p:spPr bwMode="auto">
            <a:xfrm>
              <a:off x="2689832" y="2160892"/>
              <a:ext cx="431800" cy="522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Arial" pitchFamily="34" charset="0"/>
                <a:buNone/>
              </a:pPr>
              <a:r>
                <a:rPr lang="en-US" altLang="zh-CN" sz="2800" b="1" i="1" dirty="0">
                  <a:solidFill>
                    <a:schemeClr val="bg1"/>
                  </a:solidFill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A</a:t>
              </a:r>
            </a:p>
          </p:txBody>
        </p:sp>
      </p:grpSp>
      <p:sp>
        <p:nvSpPr>
          <p:cNvPr id="27" name="Text Box 23"/>
          <p:cNvSpPr txBox="1">
            <a:spLocks noChangeArrowheads="1"/>
          </p:cNvSpPr>
          <p:nvPr/>
        </p:nvSpPr>
        <p:spPr bwMode="auto">
          <a:xfrm>
            <a:off x="765064" y="5057463"/>
            <a:ext cx="11489442" cy="830997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FFFF00"/>
                </a:solidFill>
                <a:latin typeface="+mn-ea"/>
              </a:rPr>
              <a:t>    两</a:t>
            </a:r>
            <a:r>
              <a:rPr lang="zh-CN" altLang="en-US" sz="2400" b="1" dirty="0">
                <a:solidFill>
                  <a:srgbClr val="FFFF00"/>
                </a:solidFill>
                <a:latin typeface="+mn-ea"/>
              </a:rPr>
              <a:t>条平</a:t>
            </a:r>
            <a:r>
              <a:rPr lang="zh-CN" altLang="en-US" sz="2400" b="1" dirty="0" smtClean="0">
                <a:solidFill>
                  <a:srgbClr val="FFFF00"/>
                </a:solidFill>
                <a:latin typeface="+mn-ea"/>
              </a:rPr>
              <a:t>行线中，一条直线上任意一点到另一条直线的距离，叫做</a:t>
            </a:r>
            <a:endParaRPr lang="en-US" altLang="zh-CN" sz="2400" b="1" dirty="0" smtClean="0">
              <a:solidFill>
                <a:srgbClr val="FFFF00"/>
              </a:solidFill>
              <a:latin typeface="+mn-ea"/>
            </a:endParaRPr>
          </a:p>
          <a:p>
            <a:r>
              <a:rPr lang="zh-CN" altLang="en-US" sz="2400" b="1" dirty="0" smtClean="0">
                <a:solidFill>
                  <a:srgbClr val="FFFF00"/>
                </a:solidFill>
                <a:latin typeface="+mn-ea"/>
              </a:rPr>
              <a:t>这两条平行线之间的距离．</a:t>
            </a:r>
            <a:endParaRPr lang="en-US" altLang="zh-CN" sz="2400" b="1" dirty="0" smtClean="0">
              <a:solidFill>
                <a:srgbClr val="FFFF00"/>
              </a:solidFill>
              <a:latin typeface="+mn-ea"/>
            </a:endParaRPr>
          </a:p>
        </p:txBody>
      </p:sp>
      <p:sp>
        <p:nvSpPr>
          <p:cNvPr id="6" name="Text Box 42"/>
          <p:cNvSpPr txBox="1">
            <a:spLocks noChangeArrowheads="1"/>
          </p:cNvSpPr>
          <p:nvPr/>
        </p:nvSpPr>
        <p:spPr bwMode="auto">
          <a:xfrm>
            <a:off x="755379" y="1348285"/>
            <a:ext cx="10114060" cy="56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buFont typeface="Arial" pitchFamily="34" charset="0"/>
              <a:buNone/>
            </a:pP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　　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若</a:t>
            </a:r>
            <a:r>
              <a:rPr lang="en-US" altLang="zh-CN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en-US" altLang="zh-CN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zh-CN" alt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en-US" altLang="zh-CN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zh-CN" alt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zh-CN" alt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与</a:t>
            </a:r>
            <a:r>
              <a:rPr lang="en-US" altLang="zh-CN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zh-CN" alt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分别相交于</a:t>
            </a:r>
            <a:r>
              <a:rPr lang="en-US" altLang="zh-CN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zh-CN" alt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zh-CN" alt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zh-CN" alt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四点．</a:t>
            </a:r>
            <a:endParaRPr lang="en-US" altLang="zh-CN" sz="24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2153575" y="2329074"/>
            <a:ext cx="4224674" cy="1830415"/>
            <a:chOff x="2153575" y="2329074"/>
            <a:chExt cx="4224674" cy="1830415"/>
          </a:xfrm>
        </p:grpSpPr>
        <p:cxnSp>
          <p:nvCxnSpPr>
            <p:cNvPr id="7" name="直接连接符 85"/>
            <p:cNvCxnSpPr>
              <a:cxnSpLocks noChangeShapeType="1"/>
            </p:cNvCxnSpPr>
            <p:nvPr/>
          </p:nvCxnSpPr>
          <p:spPr bwMode="auto">
            <a:xfrm>
              <a:off x="2216528" y="3865923"/>
              <a:ext cx="3496610" cy="636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</p:spPr>
        </p:cxnSp>
        <p:cxnSp>
          <p:nvCxnSpPr>
            <p:cNvPr id="9" name="直接连接符 85"/>
            <p:cNvCxnSpPr>
              <a:cxnSpLocks noChangeShapeType="1"/>
            </p:cNvCxnSpPr>
            <p:nvPr/>
          </p:nvCxnSpPr>
          <p:spPr bwMode="auto">
            <a:xfrm>
              <a:off x="2153575" y="2630820"/>
              <a:ext cx="3622536" cy="106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</p:spPr>
        </p:cxnSp>
        <p:sp>
          <p:nvSpPr>
            <p:cNvPr id="11" name="文本框 90"/>
            <p:cNvSpPr txBox="1">
              <a:spLocks noChangeArrowheads="1"/>
            </p:cNvSpPr>
            <p:nvPr/>
          </p:nvSpPr>
          <p:spPr bwMode="auto">
            <a:xfrm>
              <a:off x="5946449" y="2329074"/>
              <a:ext cx="43180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Arial" pitchFamily="34" charset="0"/>
                <a:buNone/>
              </a:pPr>
              <a:r>
                <a:rPr lang="en-US" altLang="zh-CN" sz="2800" b="1" i="1" dirty="0">
                  <a:solidFill>
                    <a:schemeClr val="bg1"/>
                  </a:solidFill>
                  <a:latin typeface="Times New Roman" pitchFamily="18" charset="0"/>
                  <a:ea typeface="黑体" pitchFamily="49" charset="-122"/>
                </a:rPr>
                <a:t>a</a:t>
              </a:r>
            </a:p>
          </p:txBody>
        </p:sp>
        <p:sp>
          <p:nvSpPr>
            <p:cNvPr id="12" name="文本框 91"/>
            <p:cNvSpPr txBox="1">
              <a:spLocks noChangeArrowheads="1"/>
            </p:cNvSpPr>
            <p:nvPr/>
          </p:nvSpPr>
          <p:spPr bwMode="auto">
            <a:xfrm>
              <a:off x="5811277" y="3640376"/>
              <a:ext cx="43180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Arial" pitchFamily="34" charset="0"/>
                <a:buNone/>
              </a:pPr>
              <a:r>
                <a:rPr lang="en-US" altLang="zh-CN" sz="2800" b="1" i="1" dirty="0">
                  <a:solidFill>
                    <a:schemeClr val="bg1"/>
                  </a:solidFill>
                  <a:latin typeface="Times New Roman" pitchFamily="18" charset="0"/>
                  <a:ea typeface="黑体" pitchFamily="49" charset="-122"/>
                </a:rPr>
                <a:t>b</a:t>
              </a:r>
            </a:p>
          </p:txBody>
        </p:sp>
      </p:grpSp>
      <p:sp>
        <p:nvSpPr>
          <p:cNvPr id="23" name="Text Box 44"/>
          <p:cNvSpPr txBox="1">
            <a:spLocks noChangeArrowheads="1"/>
          </p:cNvSpPr>
          <p:nvPr/>
        </p:nvSpPr>
        <p:spPr bwMode="auto">
          <a:xfrm>
            <a:off x="1381820" y="4570450"/>
            <a:ext cx="10909769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buFont typeface="Arial" pitchFamily="34" charset="0"/>
              <a:buNone/>
            </a:pPr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两条平行线之间的任何两条平行线段都相等．</a:t>
            </a:r>
            <a:endParaRPr lang="en-US" altLang="zh-CN" sz="24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2522688" y="6196758"/>
            <a:ext cx="264816" cy="307777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defTabSz="914400">
              <a:buFont typeface="Arial" pitchFamily="34" charset="0"/>
              <a:buNone/>
            </a:pPr>
            <a:r>
              <a:rPr lang="zh-CN" altLang="en-US" sz="1400" b="1" dirty="0" smtClean="0">
                <a:solidFill>
                  <a:srgbClr val="FFFF00"/>
                </a:solidFill>
              </a:rPr>
              <a:t>  </a:t>
            </a:r>
            <a:endParaRPr lang="zh-CN" altLang="en-US" sz="1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cxnSp>
        <p:nvCxnSpPr>
          <p:cNvPr id="30" name="直接连接符 11"/>
          <p:cNvCxnSpPr>
            <a:cxnSpLocks noChangeShapeType="1"/>
          </p:cNvCxnSpPr>
          <p:nvPr/>
        </p:nvCxnSpPr>
        <p:spPr bwMode="auto">
          <a:xfrm flipH="1">
            <a:off x="8229619" y="2481345"/>
            <a:ext cx="12895" cy="1223963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</p:cxnSp>
      <p:grpSp>
        <p:nvGrpSpPr>
          <p:cNvPr id="55" name="组合 54"/>
          <p:cNvGrpSpPr/>
          <p:nvPr/>
        </p:nvGrpSpPr>
        <p:grpSpPr>
          <a:xfrm>
            <a:off x="6917659" y="2195226"/>
            <a:ext cx="3186263" cy="1814513"/>
            <a:chOff x="6917659" y="2195226"/>
            <a:chExt cx="3186263" cy="1814513"/>
          </a:xfrm>
        </p:grpSpPr>
        <p:cxnSp>
          <p:nvCxnSpPr>
            <p:cNvPr id="28" name="直接连接符 85"/>
            <p:cNvCxnSpPr>
              <a:cxnSpLocks noChangeShapeType="1"/>
            </p:cNvCxnSpPr>
            <p:nvPr/>
          </p:nvCxnSpPr>
          <p:spPr bwMode="auto">
            <a:xfrm>
              <a:off x="6917659" y="3705309"/>
              <a:ext cx="2608386" cy="927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</p:spPr>
        </p:cxnSp>
        <p:cxnSp>
          <p:nvCxnSpPr>
            <p:cNvPr id="29" name="直接连接符 85"/>
            <p:cNvCxnSpPr>
              <a:cxnSpLocks noChangeShapeType="1"/>
            </p:cNvCxnSpPr>
            <p:nvPr/>
          </p:nvCxnSpPr>
          <p:spPr bwMode="auto">
            <a:xfrm>
              <a:off x="6917659" y="2488759"/>
              <a:ext cx="2600449" cy="66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</p:spPr>
        </p:cxnSp>
        <p:sp>
          <p:nvSpPr>
            <p:cNvPr id="35" name="文本框 90"/>
            <p:cNvSpPr txBox="1">
              <a:spLocks noChangeArrowheads="1"/>
            </p:cNvSpPr>
            <p:nvPr/>
          </p:nvSpPr>
          <p:spPr bwMode="auto">
            <a:xfrm>
              <a:off x="9672122" y="2195226"/>
              <a:ext cx="43180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Arial" pitchFamily="34" charset="0"/>
                <a:buNone/>
              </a:pPr>
              <a:r>
                <a:rPr lang="en-US" altLang="zh-CN" sz="2800" b="1" i="1" dirty="0">
                  <a:solidFill>
                    <a:schemeClr val="bg1"/>
                  </a:solidFill>
                  <a:latin typeface="Times New Roman" pitchFamily="18" charset="0"/>
                  <a:ea typeface="黑体" pitchFamily="49" charset="-122"/>
                </a:rPr>
                <a:t>a</a:t>
              </a:r>
            </a:p>
          </p:txBody>
        </p:sp>
        <p:sp>
          <p:nvSpPr>
            <p:cNvPr id="36" name="文本框 91"/>
            <p:cNvSpPr txBox="1">
              <a:spLocks noChangeArrowheads="1"/>
            </p:cNvSpPr>
            <p:nvPr/>
          </p:nvSpPr>
          <p:spPr bwMode="auto">
            <a:xfrm>
              <a:off x="9672122" y="3490626"/>
              <a:ext cx="43180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Arial" pitchFamily="34" charset="0"/>
                <a:buNone/>
              </a:pPr>
              <a:r>
                <a:rPr lang="en-US" altLang="zh-CN" sz="2800" b="1" i="1" dirty="0">
                  <a:solidFill>
                    <a:schemeClr val="bg1"/>
                  </a:solidFill>
                  <a:latin typeface="Times New Roman" pitchFamily="18" charset="0"/>
                  <a:ea typeface="黑体" pitchFamily="49" charset="-122"/>
                </a:rPr>
                <a:t>b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2584174" y="1814025"/>
            <a:ext cx="1776931" cy="2552567"/>
            <a:chOff x="2584174" y="1814025"/>
            <a:chExt cx="1776931" cy="2552567"/>
          </a:xfrm>
        </p:grpSpPr>
        <p:cxnSp>
          <p:nvCxnSpPr>
            <p:cNvPr id="38" name="直接连接符 37"/>
            <p:cNvCxnSpPr/>
            <p:nvPr/>
          </p:nvCxnSpPr>
          <p:spPr>
            <a:xfrm flipH="1">
              <a:off x="2584174" y="2266123"/>
              <a:ext cx="580445" cy="2027582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flipH="1">
              <a:off x="3539654" y="2339010"/>
              <a:ext cx="580445" cy="2027582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矩形 43"/>
            <p:cNvSpPr/>
            <p:nvPr/>
          </p:nvSpPr>
          <p:spPr>
            <a:xfrm>
              <a:off x="3077724" y="1814025"/>
              <a:ext cx="34336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i="1" dirty="0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lang="zh-CN" altLang="en-US" dirty="0"/>
            </a:p>
          </p:txBody>
        </p:sp>
        <p:sp>
          <p:nvSpPr>
            <p:cNvPr id="45" name="矩形 44"/>
            <p:cNvSpPr/>
            <p:nvPr/>
          </p:nvSpPr>
          <p:spPr>
            <a:xfrm>
              <a:off x="3996903" y="1838446"/>
              <a:ext cx="3642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i="1" dirty="0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endParaRPr lang="zh-CN" altLang="en-US" dirty="0"/>
            </a:p>
          </p:txBody>
        </p:sp>
      </p:grpSp>
      <p:sp>
        <p:nvSpPr>
          <p:cNvPr id="47" name="矩形 46"/>
          <p:cNvSpPr/>
          <p:nvPr/>
        </p:nvSpPr>
        <p:spPr>
          <a:xfrm>
            <a:off x="747423" y="5919654"/>
            <a:ext cx="102730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    如图，</a:t>
            </a:r>
            <a:r>
              <a:rPr lang="en-US" altLang="zh-CN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// </a:t>
            </a:r>
            <a:r>
              <a:rPr lang="en-US" altLang="zh-CN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zh-CN" alt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是</a:t>
            </a:r>
            <a:r>
              <a:rPr lang="en-US" altLang="zh-CN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上任意一点，</a:t>
            </a:r>
            <a:r>
              <a:rPr lang="en-US" altLang="zh-CN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altLang="zh-CN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⊥</a:t>
            </a:r>
            <a:r>
              <a:rPr lang="en-US" altLang="zh-CN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zh-CN" alt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是垂足，线段</a:t>
            </a:r>
            <a:r>
              <a:rPr lang="en-US" altLang="zh-CN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的长</a:t>
            </a:r>
            <a:endParaRPr lang="en-US" altLang="zh-CN" sz="2400" b="1" dirty="0" smtClean="0">
              <a:solidFill>
                <a:schemeClr val="bg1"/>
              </a:solidFill>
              <a:latin typeface="+mn-ea"/>
            </a:endParaRPr>
          </a:p>
          <a:p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就是</a:t>
            </a:r>
            <a:r>
              <a:rPr lang="en-US" altLang="zh-CN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zh-CN" alt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zh-CN" altLang="en-US" sz="2400" b="1" dirty="0" smtClean="0">
                <a:solidFill>
                  <a:schemeClr val="bg1"/>
                </a:solidFill>
                <a:latin typeface="+mn-ea"/>
              </a:rPr>
              <a:t>之间的距离．</a:t>
            </a:r>
          </a:p>
        </p:txBody>
      </p:sp>
      <p:cxnSp>
        <p:nvCxnSpPr>
          <p:cNvPr id="37" name="直接连接符 36"/>
          <p:cNvCxnSpPr/>
          <p:nvPr/>
        </p:nvCxnSpPr>
        <p:spPr>
          <a:xfrm>
            <a:off x="938681" y="1274417"/>
            <a:ext cx="10809026" cy="2729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矩形 32"/>
          <p:cNvSpPr>
            <a:spLocks noChangeArrowheads="1"/>
          </p:cNvSpPr>
          <p:nvPr/>
        </p:nvSpPr>
        <p:spPr bwMode="auto">
          <a:xfrm>
            <a:off x="3962437" y="635524"/>
            <a:ext cx="3978275" cy="584775"/>
          </a:xfrm>
          <a:prstGeom prst="rect">
            <a:avLst/>
          </a:prstGeom>
          <a:noFill/>
          <a:ln w="73025" cmpd="thickThin">
            <a:solidFill>
              <a:srgbClr val="D6009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 dirty="0" smtClean="0">
                <a:solidFill>
                  <a:srgbClr val="FFFF00"/>
                </a:solidFill>
                <a:latin typeface="宋体" pitchFamily="2" charset="-122"/>
              </a:rPr>
              <a:t>应用知识　探究新知</a:t>
            </a:r>
            <a:r>
              <a:rPr lang="zh-CN" altLang="en-US" sz="3200" b="1" dirty="0">
                <a:solidFill>
                  <a:srgbClr val="FFFF00"/>
                </a:solidFill>
                <a:latin typeface="宋体" pitchFamily="2" charset="-122"/>
              </a:rPr>
              <a:t>　</a:t>
            </a:r>
            <a:r>
              <a:rPr lang="zh-CN" altLang="en-US" sz="3200" b="1" dirty="0">
                <a:latin typeface="宋体" pitchFamily="2" charset="-122"/>
              </a:rPr>
              <a:t> 　 </a:t>
            </a:r>
          </a:p>
        </p:txBody>
      </p:sp>
      <p:grpSp>
        <p:nvGrpSpPr>
          <p:cNvPr id="51" name="组合 50"/>
          <p:cNvGrpSpPr/>
          <p:nvPr/>
        </p:nvGrpSpPr>
        <p:grpSpPr>
          <a:xfrm>
            <a:off x="7975559" y="2001281"/>
            <a:ext cx="607990" cy="740167"/>
            <a:chOff x="7975559" y="2001281"/>
            <a:chExt cx="607990" cy="740167"/>
          </a:xfrm>
        </p:grpSpPr>
        <p:sp>
          <p:nvSpPr>
            <p:cNvPr id="40" name="Rectangle 46"/>
            <p:cNvSpPr>
              <a:spLocks noChangeArrowheads="1"/>
            </p:cNvSpPr>
            <p:nvPr/>
          </p:nvSpPr>
          <p:spPr bwMode="auto">
            <a:xfrm>
              <a:off x="8070786" y="2001281"/>
              <a:ext cx="512763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2800" b="1" i="1" dirty="0">
                  <a:solidFill>
                    <a:schemeClr val="bg1"/>
                  </a:solidFill>
                  <a:latin typeface="Times New Roman" pitchFamily="18" charset="0"/>
                </a:rPr>
                <a:t>A</a:t>
              </a:r>
              <a:r>
                <a:rPr lang="en-US" altLang="zh-CN" sz="2800" i="1" dirty="0">
                  <a:latin typeface="Times New Roman" pitchFamily="18" charset="0"/>
                </a:rPr>
                <a:t> </a:t>
              </a:r>
              <a:endParaRPr lang="zh-CN" altLang="en-US" sz="2800" i="1" dirty="0">
                <a:latin typeface="Times New Roman" pitchFamily="18" charset="0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7975559" y="2218228"/>
              <a:ext cx="40878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800" dirty="0" smtClean="0">
                  <a:solidFill>
                    <a:srgbClr val="FFFF00"/>
                  </a:solidFill>
                  <a:latin typeface="+mn-ea"/>
                </a:rPr>
                <a:t>·</a:t>
              </a:r>
              <a:endParaRPr lang="zh-CN" altLang="en-US" sz="2800" dirty="0">
                <a:solidFill>
                  <a:srgbClr val="FFFF00"/>
                </a:solidFill>
                <a:latin typeface="+mn-ea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7966182" y="3418672"/>
            <a:ext cx="561264" cy="788963"/>
            <a:chOff x="7966182" y="3418672"/>
            <a:chExt cx="561264" cy="788963"/>
          </a:xfrm>
        </p:grpSpPr>
        <p:grpSp>
          <p:nvGrpSpPr>
            <p:cNvPr id="56" name="组合 55"/>
            <p:cNvGrpSpPr/>
            <p:nvPr/>
          </p:nvGrpSpPr>
          <p:grpSpPr>
            <a:xfrm>
              <a:off x="8014683" y="3593982"/>
              <a:ext cx="512763" cy="613653"/>
              <a:chOff x="8014683" y="3593982"/>
              <a:chExt cx="512763" cy="613653"/>
            </a:xfrm>
          </p:grpSpPr>
          <p:sp>
            <p:nvSpPr>
              <p:cNvPr id="39" name="矩形 38"/>
              <p:cNvSpPr/>
              <p:nvPr/>
            </p:nvSpPr>
            <p:spPr>
              <a:xfrm>
                <a:off x="8229611" y="3593982"/>
                <a:ext cx="108000" cy="108000"/>
              </a:xfrm>
              <a:prstGeom prst="rect">
                <a:avLst/>
              </a:prstGeom>
              <a:noFill/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Rectangle 47"/>
              <p:cNvSpPr>
                <a:spLocks noChangeArrowheads="1"/>
              </p:cNvSpPr>
              <p:nvPr/>
            </p:nvSpPr>
            <p:spPr bwMode="auto">
              <a:xfrm>
                <a:off x="8014683" y="3683760"/>
                <a:ext cx="512763" cy="523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i="1" dirty="0">
                    <a:solidFill>
                      <a:schemeClr val="bg1"/>
                    </a:solidFill>
                    <a:latin typeface="Times New Roman" pitchFamily="18" charset="0"/>
                  </a:rPr>
                  <a:t>B </a:t>
                </a:r>
                <a:endParaRPr lang="zh-CN" altLang="en-US" sz="2800" b="1" i="1" dirty="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8" name="矩形 47"/>
            <p:cNvSpPr/>
            <p:nvPr/>
          </p:nvSpPr>
          <p:spPr>
            <a:xfrm>
              <a:off x="7966182" y="3418672"/>
              <a:ext cx="52132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800" dirty="0" smtClean="0">
                  <a:solidFill>
                    <a:srgbClr val="FFFF00"/>
                  </a:solidFill>
                  <a:latin typeface="+mn-ea"/>
                </a:rPr>
                <a:t>·</a:t>
              </a:r>
              <a:endParaRPr lang="zh-CN" altLang="en-US" sz="2800" dirty="0">
                <a:solidFill>
                  <a:srgbClr val="FFFF00"/>
                </a:solidFill>
                <a:latin typeface="+mn-ea"/>
              </a:endParaRPr>
            </a:p>
          </p:txBody>
        </p:sp>
      </p:grp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6" grpId="0" bldLvl="0"/>
      <p:bldP spid="23" grpId="0"/>
      <p:bldP spid="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938681" y="1274417"/>
            <a:ext cx="10809026" cy="2729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32"/>
          <p:cNvSpPr>
            <a:spLocks noChangeArrowheads="1"/>
          </p:cNvSpPr>
          <p:nvPr/>
        </p:nvSpPr>
        <p:spPr bwMode="auto">
          <a:xfrm>
            <a:off x="3962437" y="635524"/>
            <a:ext cx="3978275" cy="584775"/>
          </a:xfrm>
          <a:prstGeom prst="rect">
            <a:avLst/>
          </a:prstGeom>
          <a:noFill/>
          <a:ln w="73025" cmpd="thickThin">
            <a:solidFill>
              <a:srgbClr val="D6009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 dirty="0" smtClean="0">
                <a:solidFill>
                  <a:srgbClr val="FFFF00"/>
                </a:solidFill>
                <a:latin typeface="宋体" pitchFamily="2" charset="-122"/>
              </a:rPr>
              <a:t>应用知识　解决问题</a:t>
            </a:r>
            <a:r>
              <a:rPr lang="zh-CN" altLang="en-US" sz="3200" b="1" dirty="0">
                <a:solidFill>
                  <a:srgbClr val="FFFF00"/>
                </a:solidFill>
                <a:latin typeface="宋体" pitchFamily="2" charset="-122"/>
              </a:rPr>
              <a:t>　</a:t>
            </a:r>
            <a:r>
              <a:rPr lang="zh-CN" altLang="en-US" sz="3200" b="1" dirty="0">
                <a:latin typeface="宋体" pitchFamily="2" charset="-122"/>
              </a:rPr>
              <a:t> 　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06993" y="1214061"/>
            <a:ext cx="10737411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268288" eaLnBrk="0" hangingPunct="0"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练习：</a:t>
            </a:r>
            <a:r>
              <a:rPr lang="en-US" altLang="zh-CN" sz="28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zh-CN" altLang="en-US" sz="28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．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如图</a:t>
            </a:r>
            <a:r>
              <a:rPr lang="zh-CN" altLang="en-US" sz="2800" b="1" dirty="0">
                <a:solidFill>
                  <a:schemeClr val="bg1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已知直线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a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//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b</a:t>
            </a:r>
            <a:r>
              <a:rPr lang="zh-CN" alt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点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C</a:t>
            </a:r>
            <a:r>
              <a:rPr lang="zh-CN" altLang="en-US" sz="2800" b="1" dirty="0">
                <a:solidFill>
                  <a:schemeClr val="bg1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D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在直线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a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上，点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A</a:t>
            </a:r>
            <a:r>
              <a:rPr lang="zh-CN" alt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B</a:t>
            </a:r>
            <a:r>
              <a:rPr lang="zh-CN" alt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在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直线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b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上，</a:t>
            </a:r>
            <a:r>
              <a:rPr lang="en-US" altLang="zh-CN" sz="2800" b="1" dirty="0" smtClean="0">
                <a:solidFill>
                  <a:schemeClr val="bg1"/>
                </a:solidFill>
                <a:latin typeface="+mn-ea"/>
              </a:rPr>
              <a:t>△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CAB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与</a:t>
            </a:r>
            <a:r>
              <a:rPr lang="en-US" altLang="zh-CN" sz="2800" b="1" dirty="0" smtClean="0">
                <a:solidFill>
                  <a:schemeClr val="bg1"/>
                </a:solidFill>
                <a:latin typeface="+mn-ea"/>
              </a:rPr>
              <a:t>△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DAB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的面积相等吗</a:t>
            </a:r>
            <a:r>
              <a:rPr lang="zh-CN" alt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？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为什么</a:t>
            </a:r>
            <a:r>
              <a:rPr lang="zh-CN" alt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？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你还能画出一些与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△CAB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面积相等的三角形吗</a:t>
            </a:r>
            <a:r>
              <a:rPr lang="zh-CN" alt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？</a:t>
            </a:r>
            <a:endParaRPr lang="en-US" altLang="zh-CN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6844007" y="3256024"/>
            <a:ext cx="3400851" cy="2271159"/>
            <a:chOff x="2951017" y="3500468"/>
            <a:chExt cx="3400851" cy="2271159"/>
          </a:xfrm>
        </p:grpSpPr>
        <p:grpSp>
          <p:nvGrpSpPr>
            <p:cNvPr id="33" name="组合 32"/>
            <p:cNvGrpSpPr/>
            <p:nvPr/>
          </p:nvGrpSpPr>
          <p:grpSpPr>
            <a:xfrm>
              <a:off x="4146681" y="3500468"/>
              <a:ext cx="587881" cy="765412"/>
              <a:chOff x="4146681" y="3500468"/>
              <a:chExt cx="587881" cy="765412"/>
            </a:xfrm>
          </p:grpSpPr>
          <p:sp>
            <p:nvSpPr>
              <p:cNvPr id="20" name="Rectangle 46"/>
              <p:cNvSpPr>
                <a:spLocks noChangeArrowheads="1"/>
              </p:cNvSpPr>
              <p:nvPr/>
            </p:nvSpPr>
            <p:spPr bwMode="auto">
              <a:xfrm>
                <a:off x="4221799" y="3500468"/>
                <a:ext cx="512763" cy="523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i="1" dirty="0" smtClean="0">
                    <a:solidFill>
                      <a:schemeClr val="bg1"/>
                    </a:solidFill>
                    <a:latin typeface="Times New Roman" pitchFamily="18" charset="0"/>
                  </a:rPr>
                  <a:t>C</a:t>
                </a:r>
                <a:r>
                  <a:rPr lang="en-US" altLang="zh-CN" sz="2800" i="1" dirty="0" smtClean="0">
                    <a:latin typeface="Times New Roman" pitchFamily="18" charset="0"/>
                  </a:rPr>
                  <a:t> </a:t>
                </a:r>
                <a:endParaRPr lang="zh-CN" altLang="en-US" sz="2800" i="1" dirty="0">
                  <a:latin typeface="Times New Roman" pitchFamily="18" charset="0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4146681" y="3742660"/>
                <a:ext cx="43119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800" dirty="0" smtClean="0">
                    <a:solidFill>
                      <a:schemeClr val="bg1"/>
                    </a:solidFill>
                    <a:latin typeface="+mn-ea"/>
                  </a:rPr>
                  <a:t>·</a:t>
                </a:r>
                <a:endParaRPr lang="zh-CN" altLang="en-US" sz="2800" dirty="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3254703" y="4982692"/>
              <a:ext cx="526478" cy="788935"/>
              <a:chOff x="3254703" y="4982692"/>
              <a:chExt cx="526478" cy="788935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3254703" y="4982692"/>
                <a:ext cx="40878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800" dirty="0" smtClean="0">
                    <a:solidFill>
                      <a:schemeClr val="bg1"/>
                    </a:solidFill>
                    <a:latin typeface="+mn-ea"/>
                  </a:rPr>
                  <a:t>·</a:t>
                </a:r>
                <a:endParaRPr lang="zh-CN" altLang="en-US" sz="2800" dirty="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22" name="Rectangle 46"/>
              <p:cNvSpPr>
                <a:spLocks noChangeArrowheads="1"/>
              </p:cNvSpPr>
              <p:nvPr/>
            </p:nvSpPr>
            <p:spPr bwMode="auto">
              <a:xfrm>
                <a:off x="3268418" y="5247752"/>
                <a:ext cx="512763" cy="523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i="1" dirty="0">
                    <a:solidFill>
                      <a:schemeClr val="bg1"/>
                    </a:solidFill>
                    <a:latin typeface="Times New Roman" pitchFamily="18" charset="0"/>
                  </a:rPr>
                  <a:t>A</a:t>
                </a:r>
                <a:r>
                  <a:rPr lang="en-US" altLang="zh-CN" sz="2800" i="1" dirty="0">
                    <a:latin typeface="Times New Roman" pitchFamily="18" charset="0"/>
                  </a:rPr>
                  <a:t> </a:t>
                </a:r>
                <a:endParaRPr lang="zh-CN" altLang="en-US" sz="2800" i="1" dirty="0">
                  <a:latin typeface="Times New Roman" pitchFamily="18" charset="0"/>
                </a:endParaRPr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5097679" y="3507559"/>
              <a:ext cx="622262" cy="757888"/>
              <a:chOff x="5097679" y="3507559"/>
              <a:chExt cx="622262" cy="757888"/>
            </a:xfrm>
          </p:grpSpPr>
          <p:sp>
            <p:nvSpPr>
              <p:cNvPr id="23" name="Rectangle 46"/>
              <p:cNvSpPr>
                <a:spLocks noChangeArrowheads="1"/>
              </p:cNvSpPr>
              <p:nvPr/>
            </p:nvSpPr>
            <p:spPr bwMode="auto">
              <a:xfrm>
                <a:off x="5185820" y="3507559"/>
                <a:ext cx="534121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i="1" dirty="0" smtClean="0">
                    <a:solidFill>
                      <a:schemeClr val="bg1"/>
                    </a:solidFill>
                    <a:latin typeface="Times New Roman" pitchFamily="18" charset="0"/>
                  </a:rPr>
                  <a:t>D</a:t>
                </a:r>
                <a:r>
                  <a:rPr lang="en-US" altLang="zh-CN" sz="2800" i="1" dirty="0" smtClean="0">
                    <a:latin typeface="Times New Roman" pitchFamily="18" charset="0"/>
                  </a:rPr>
                  <a:t> </a:t>
                </a:r>
                <a:endParaRPr lang="zh-CN" altLang="en-US" sz="2800" i="1" dirty="0">
                  <a:latin typeface="Times New Roman" pitchFamily="18" charset="0"/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5097679" y="3742227"/>
                <a:ext cx="40878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800" dirty="0" smtClean="0">
                    <a:solidFill>
                      <a:schemeClr val="bg1"/>
                    </a:solidFill>
                    <a:latin typeface="+mn-ea"/>
                  </a:rPr>
                  <a:t>·</a:t>
                </a:r>
                <a:endParaRPr lang="zh-CN" altLang="en-US" sz="2800" dirty="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2951017" y="3711307"/>
              <a:ext cx="3400851" cy="1830415"/>
              <a:chOff x="2951017" y="3711307"/>
              <a:chExt cx="3400851" cy="1830415"/>
            </a:xfrm>
          </p:grpSpPr>
          <p:sp>
            <p:nvSpPr>
              <p:cNvPr id="31" name="任意多边形 30"/>
              <p:cNvSpPr/>
              <p:nvPr/>
            </p:nvSpPr>
            <p:spPr>
              <a:xfrm>
                <a:off x="3514890" y="4022303"/>
                <a:ext cx="1363672" cy="1236818"/>
              </a:xfrm>
              <a:custGeom>
                <a:avLst/>
                <a:gdLst>
                  <a:gd name="connsiteX0" fmla="*/ 893258 w 1363672"/>
                  <a:gd name="connsiteY0" fmla="*/ 0 h 1236818"/>
                  <a:gd name="connsiteX1" fmla="*/ 0 w 1363672"/>
                  <a:gd name="connsiteY1" fmla="*/ 1236818 h 1236818"/>
                  <a:gd name="connsiteX2" fmla="*/ 1363672 w 1363672"/>
                  <a:gd name="connsiteY2" fmla="*/ 1236818 h 1236818"/>
                  <a:gd name="connsiteX3" fmla="*/ 893258 w 1363672"/>
                  <a:gd name="connsiteY3" fmla="*/ 0 h 1236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3672" h="1236818">
                    <a:moveTo>
                      <a:pt x="893258" y="0"/>
                    </a:moveTo>
                    <a:lnTo>
                      <a:pt x="0" y="1236818"/>
                    </a:lnTo>
                    <a:lnTo>
                      <a:pt x="1363672" y="1236818"/>
                    </a:lnTo>
                    <a:lnTo>
                      <a:pt x="893258" y="0"/>
                    </a:lnTo>
                    <a:close/>
                  </a:path>
                </a:pathLst>
              </a:custGeom>
              <a:noFill/>
              <a:ln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6" name="组合 5"/>
              <p:cNvGrpSpPr/>
              <p:nvPr/>
            </p:nvGrpSpPr>
            <p:grpSpPr>
              <a:xfrm>
                <a:off x="2951017" y="3711307"/>
                <a:ext cx="3400851" cy="1830415"/>
                <a:chOff x="2153575" y="2329074"/>
                <a:chExt cx="3400851" cy="1830415"/>
              </a:xfrm>
            </p:grpSpPr>
            <p:grpSp>
              <p:nvGrpSpPr>
                <p:cNvPr id="7" name="组合 49"/>
                <p:cNvGrpSpPr/>
                <p:nvPr/>
              </p:nvGrpSpPr>
              <p:grpSpPr>
                <a:xfrm>
                  <a:off x="2153575" y="2630820"/>
                  <a:ext cx="2744428" cy="1241466"/>
                  <a:chOff x="2153575" y="2630820"/>
                  <a:chExt cx="2744428" cy="1241466"/>
                </a:xfrm>
              </p:grpSpPr>
              <p:cxnSp>
                <p:nvCxnSpPr>
                  <p:cNvPr id="10" name="直接连接符 8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201268" y="3865923"/>
                    <a:ext cx="2649027" cy="6363"/>
                  </a:xfrm>
                  <a:prstGeom prst="line">
                    <a:avLst/>
                  </a:prstGeom>
                  <a:noFill/>
                  <a:ln w="28575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1" name="直接连接符 8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153575" y="2630820"/>
                    <a:ext cx="2744428" cy="1062"/>
                  </a:xfrm>
                  <a:prstGeom prst="line">
                    <a:avLst/>
                  </a:prstGeom>
                  <a:noFill/>
                  <a:ln w="28575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</p:cxnSp>
            </p:grpSp>
            <p:sp>
              <p:nvSpPr>
                <p:cNvPr id="8" name="文本框 90"/>
                <p:cNvSpPr txBox="1">
                  <a:spLocks noChangeArrowheads="1"/>
                </p:cNvSpPr>
                <p:nvPr/>
              </p:nvSpPr>
              <p:spPr bwMode="auto">
                <a:xfrm>
                  <a:off x="5122626" y="2329074"/>
                  <a:ext cx="431800" cy="5191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buFont typeface="Arial" pitchFamily="34" charset="0"/>
                    <a:buNone/>
                  </a:pPr>
                  <a:r>
                    <a:rPr lang="en-US" altLang="zh-CN" sz="2800" b="1" i="1" dirty="0">
                      <a:solidFill>
                        <a:schemeClr val="bg1"/>
                      </a:solidFill>
                      <a:latin typeface="Times New Roman" pitchFamily="18" charset="0"/>
                      <a:ea typeface="黑体" pitchFamily="49" charset="-122"/>
                    </a:rPr>
                    <a:t>a</a:t>
                  </a:r>
                </a:p>
              </p:txBody>
            </p:sp>
            <p:sp>
              <p:nvSpPr>
                <p:cNvPr id="9" name="文本框 91"/>
                <p:cNvSpPr txBox="1">
                  <a:spLocks noChangeArrowheads="1"/>
                </p:cNvSpPr>
                <p:nvPr/>
              </p:nvSpPr>
              <p:spPr bwMode="auto">
                <a:xfrm>
                  <a:off x="4987454" y="3640376"/>
                  <a:ext cx="431800" cy="5191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buFont typeface="Arial" pitchFamily="34" charset="0"/>
                    <a:buNone/>
                  </a:pPr>
                  <a:r>
                    <a:rPr lang="en-US" altLang="zh-CN" sz="2800" b="1" i="1" dirty="0">
                      <a:solidFill>
                        <a:schemeClr val="bg1"/>
                      </a:solidFill>
                      <a:latin typeface="Times New Roman" pitchFamily="18" charset="0"/>
                      <a:ea typeface="黑体" pitchFamily="49" charset="-122"/>
                    </a:rPr>
                    <a:t>b</a:t>
                  </a:r>
                </a:p>
              </p:txBody>
            </p:sp>
          </p:grpSp>
          <p:sp>
            <p:nvSpPr>
              <p:cNvPr id="32" name="任意多边形 31"/>
              <p:cNvSpPr/>
              <p:nvPr/>
            </p:nvSpPr>
            <p:spPr>
              <a:xfrm>
                <a:off x="3520176" y="4027588"/>
                <a:ext cx="1844656" cy="1231533"/>
              </a:xfrm>
              <a:custGeom>
                <a:avLst/>
                <a:gdLst>
                  <a:gd name="connsiteX0" fmla="*/ 1844656 w 1844656"/>
                  <a:gd name="connsiteY0" fmla="*/ 0 h 1231533"/>
                  <a:gd name="connsiteX1" fmla="*/ 0 w 1844656"/>
                  <a:gd name="connsiteY1" fmla="*/ 1231533 h 1231533"/>
                  <a:gd name="connsiteX2" fmla="*/ 1363671 w 1844656"/>
                  <a:gd name="connsiteY2" fmla="*/ 1231533 h 1231533"/>
                  <a:gd name="connsiteX3" fmla="*/ 1844656 w 1844656"/>
                  <a:gd name="connsiteY3" fmla="*/ 0 h 1231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44656" h="1231533">
                    <a:moveTo>
                      <a:pt x="1844656" y="0"/>
                    </a:moveTo>
                    <a:lnTo>
                      <a:pt x="0" y="1231533"/>
                    </a:lnTo>
                    <a:lnTo>
                      <a:pt x="1363671" y="1231533"/>
                    </a:lnTo>
                    <a:lnTo>
                      <a:pt x="1844656" y="0"/>
                    </a:lnTo>
                    <a:close/>
                  </a:path>
                </a:pathLst>
              </a:cu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 dirty="0"/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4612126" y="4979149"/>
              <a:ext cx="547740" cy="778303"/>
              <a:chOff x="4612126" y="4979149"/>
              <a:chExt cx="547740" cy="778303"/>
            </a:xfrm>
          </p:grpSpPr>
          <p:sp>
            <p:nvSpPr>
              <p:cNvPr id="24" name="Rectangle 46"/>
              <p:cNvSpPr>
                <a:spLocks noChangeArrowheads="1"/>
              </p:cNvSpPr>
              <p:nvPr/>
            </p:nvSpPr>
            <p:spPr bwMode="auto">
              <a:xfrm>
                <a:off x="4647103" y="5233577"/>
                <a:ext cx="512763" cy="523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i="1" dirty="0" smtClean="0">
                    <a:solidFill>
                      <a:schemeClr val="bg1"/>
                    </a:solidFill>
                    <a:latin typeface="Times New Roman" pitchFamily="18" charset="0"/>
                  </a:rPr>
                  <a:t>B</a:t>
                </a:r>
                <a:r>
                  <a:rPr lang="en-US" altLang="zh-CN" sz="2800" i="1" dirty="0" smtClean="0">
                    <a:latin typeface="Times New Roman" pitchFamily="18" charset="0"/>
                  </a:rPr>
                  <a:t> </a:t>
                </a:r>
                <a:endParaRPr lang="zh-CN" altLang="en-US" sz="2800" i="1" dirty="0">
                  <a:latin typeface="Times New Roman" pitchFamily="18" charset="0"/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4612126" y="4979149"/>
                <a:ext cx="40878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800" dirty="0" smtClean="0">
                    <a:solidFill>
                      <a:schemeClr val="bg1"/>
                    </a:solidFill>
                    <a:latin typeface="+mn-ea"/>
                  </a:rPr>
                  <a:t>·</a:t>
                </a:r>
                <a:endParaRPr lang="zh-CN" altLang="en-US" sz="2800" dirty="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直接连接符 18"/>
          <p:cNvCxnSpPr/>
          <p:nvPr/>
        </p:nvCxnSpPr>
        <p:spPr>
          <a:xfrm>
            <a:off x="938681" y="1226711"/>
            <a:ext cx="10809026" cy="2729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887065" y="1318252"/>
            <a:ext cx="88201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CN" alt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．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本</a:t>
            </a:r>
            <a:r>
              <a:rPr lang="zh-CN" altLang="en-US" sz="2800" b="1" dirty="0">
                <a:solidFill>
                  <a:schemeClr val="bg1"/>
                </a:solidFill>
                <a:latin typeface="+mn-ea"/>
              </a:rPr>
              <a:t>节课我们学习了哪些知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识？</a:t>
            </a:r>
            <a:endParaRPr lang="zh-CN" altLang="en-US" sz="28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190555" y="1940300"/>
            <a:ext cx="48734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FF00"/>
                </a:solidFill>
                <a:latin typeface="+mn-ea"/>
              </a:rPr>
              <a:t>　（</a:t>
            </a:r>
            <a:r>
              <a:rPr lang="zh-CN" alt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１）</a:t>
            </a:r>
            <a:r>
              <a:rPr lang="zh-CN" altLang="en-US" sz="2800" b="1" dirty="0" smtClean="0">
                <a:solidFill>
                  <a:srgbClr val="FFFF00"/>
                </a:solidFill>
                <a:latin typeface="+mn-ea"/>
              </a:rPr>
              <a:t>平行四边形的定义．</a:t>
            </a:r>
            <a:endParaRPr lang="zh-CN" altLang="en-US" sz="2800" dirty="0"/>
          </a:p>
        </p:txBody>
      </p:sp>
      <p:sp>
        <p:nvSpPr>
          <p:cNvPr id="27" name="Rectangle 21"/>
          <p:cNvSpPr>
            <a:spLocks noChangeArrowheads="1"/>
          </p:cNvSpPr>
          <p:nvPr/>
        </p:nvSpPr>
        <p:spPr bwMode="auto">
          <a:xfrm>
            <a:off x="1202910" y="2695821"/>
            <a:ext cx="8768026" cy="37446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FFFF00"/>
                </a:solidFill>
                <a:latin typeface="+mn-ea"/>
              </a:rPr>
              <a:t>　</a:t>
            </a:r>
            <a:r>
              <a:rPr lang="zh-CN" alt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（２）</a:t>
            </a:r>
            <a:r>
              <a:rPr lang="zh-CN" altLang="en-US" sz="2800" b="1" dirty="0" smtClean="0">
                <a:solidFill>
                  <a:srgbClr val="FFFF00"/>
                </a:solidFill>
                <a:latin typeface="+mn-ea"/>
              </a:rPr>
              <a:t>平行四边形的性质．</a:t>
            </a:r>
          </a:p>
        </p:txBody>
      </p:sp>
      <p:sp>
        <p:nvSpPr>
          <p:cNvPr id="30" name="矩形 29"/>
          <p:cNvSpPr/>
          <p:nvPr/>
        </p:nvSpPr>
        <p:spPr>
          <a:xfrm>
            <a:off x="1223686" y="3253546"/>
            <a:ext cx="55948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FF00"/>
                </a:solidFill>
                <a:latin typeface="+mn-ea"/>
              </a:rPr>
              <a:t>　（</a:t>
            </a:r>
            <a:r>
              <a:rPr lang="zh-CN" alt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３）</a:t>
            </a:r>
            <a:r>
              <a:rPr lang="zh-CN" altLang="en-US" sz="2800" b="1" dirty="0" smtClean="0">
                <a:solidFill>
                  <a:srgbClr val="FFFF00"/>
                </a:solidFill>
                <a:latin typeface="+mn-ea"/>
              </a:rPr>
              <a:t>两条平行线之间的距离．</a:t>
            </a: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880441" y="3975026"/>
            <a:ext cx="11181688" cy="1050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  <a:spcBef>
                <a:spcPct val="20000"/>
              </a:spcBef>
            </a:pPr>
            <a:r>
              <a:rPr lang="en-US" altLang="zh-CN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zh-CN" alt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．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通</a:t>
            </a:r>
            <a:r>
              <a:rPr lang="zh-CN" altLang="en-US" sz="2800" b="1" dirty="0">
                <a:solidFill>
                  <a:schemeClr val="bg1"/>
                </a:solidFill>
                <a:latin typeface="+mn-ea"/>
              </a:rPr>
              <a:t>过本节的学习和过去三角形的学习经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历，你认为</a:t>
            </a:r>
            <a:r>
              <a:rPr lang="zh-CN" altLang="en-US" sz="2800" b="1" dirty="0">
                <a:solidFill>
                  <a:schemeClr val="bg1"/>
                </a:solidFill>
                <a:latin typeface="+mn-ea"/>
              </a:rPr>
              <a:t>对一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个几</a:t>
            </a:r>
            <a:r>
              <a:rPr lang="zh-CN" altLang="en-US" sz="2800" b="1" dirty="0">
                <a:solidFill>
                  <a:schemeClr val="bg1"/>
                </a:solidFill>
                <a:latin typeface="+mn-ea"/>
              </a:rPr>
              <a:t>何图形的研究通常是怎样进行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的？</a:t>
            </a:r>
            <a:endParaRPr lang="zh-CN" altLang="en-US" sz="28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2" name="Rectangle 3"/>
          <p:cNvSpPr txBox="1">
            <a:spLocks noChangeArrowheads="1"/>
          </p:cNvSpPr>
          <p:nvPr/>
        </p:nvSpPr>
        <p:spPr>
          <a:xfrm>
            <a:off x="853992" y="5174799"/>
            <a:ext cx="10288987" cy="162605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zh-CN" altLang="en-US" sz="2800" b="1" dirty="0" smtClean="0">
                <a:solidFill>
                  <a:srgbClr val="FFFF00"/>
                </a:solidFill>
                <a:latin typeface="+mn-ea"/>
              </a:rPr>
              <a:t>      </a:t>
            </a:r>
            <a:r>
              <a:rPr lang="zh-CN" altLang="en-US" sz="4000" b="1" dirty="0" smtClean="0">
                <a:solidFill>
                  <a:srgbClr val="FFFF00"/>
                </a:solidFill>
                <a:latin typeface="+mn-ea"/>
              </a:rPr>
              <a:t>通过观察实验的方法得到猜想，并用演绎推理证明猜想，</a:t>
            </a:r>
            <a:endParaRPr lang="en-US" altLang="zh-CN" sz="4000" b="1" dirty="0" smtClean="0">
              <a:solidFill>
                <a:srgbClr val="FFFF00"/>
              </a:solidFill>
              <a:latin typeface="+mn-ea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zh-CN" altLang="en-US" sz="4000" b="1" dirty="0" smtClean="0">
                <a:solidFill>
                  <a:srgbClr val="FFFF00"/>
                </a:solidFill>
                <a:latin typeface="+mn-ea"/>
              </a:rPr>
              <a:t>发展理性思维，把合情推理和演绎推理有机结合起来．</a:t>
            </a:r>
          </a:p>
        </p:txBody>
      </p:sp>
      <p:sp>
        <p:nvSpPr>
          <p:cNvPr id="10" name="矩形 32"/>
          <p:cNvSpPr>
            <a:spLocks noChangeArrowheads="1"/>
          </p:cNvSpPr>
          <p:nvPr/>
        </p:nvSpPr>
        <p:spPr bwMode="auto">
          <a:xfrm>
            <a:off x="4572037" y="591074"/>
            <a:ext cx="2711413" cy="584775"/>
          </a:xfrm>
          <a:prstGeom prst="rect">
            <a:avLst/>
          </a:prstGeom>
          <a:noFill/>
          <a:ln w="73025" cmpd="thickThin">
            <a:solidFill>
              <a:srgbClr val="D60093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rgbClr val="FFFF00"/>
                </a:solidFill>
                <a:latin typeface="Times New Roman" pitchFamily="18" charset="0"/>
              </a:rPr>
              <a:t>感悟与收获</a:t>
            </a:r>
            <a:r>
              <a:rPr lang="zh-CN" altLang="en-US" sz="3200" b="1" dirty="0" smtClean="0">
                <a:solidFill>
                  <a:srgbClr val="FFFF00"/>
                </a:solidFill>
                <a:latin typeface="宋体" pitchFamily="2" charset="-122"/>
              </a:rPr>
              <a:t>　</a:t>
            </a:r>
            <a:r>
              <a:rPr lang="zh-CN" altLang="en-US" sz="3200" b="1" dirty="0" smtClean="0">
                <a:latin typeface="宋体" pitchFamily="2" charset="-122"/>
              </a:rPr>
              <a:t> 　 </a:t>
            </a:r>
            <a:endParaRPr lang="zh-CN" altLang="en-US" sz="3200" b="1" dirty="0">
              <a:latin typeface="宋体" pitchFamily="2" charset="-122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/>
      <p:bldP spid="27" grpId="0"/>
      <p:bldP spid="30" grpId="0"/>
      <p:bldP spid="31" grpId="0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>
            <a:off x="949313" y="1141650"/>
            <a:ext cx="10809026" cy="2729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32"/>
          <p:cNvSpPr>
            <a:spLocks noChangeArrowheads="1"/>
          </p:cNvSpPr>
          <p:nvPr/>
        </p:nvSpPr>
        <p:spPr bwMode="auto">
          <a:xfrm>
            <a:off x="4932501" y="500353"/>
            <a:ext cx="1984375" cy="584775"/>
          </a:xfrm>
          <a:prstGeom prst="rect">
            <a:avLst/>
          </a:prstGeom>
          <a:noFill/>
          <a:ln w="73025" cmpd="thickThin">
            <a:solidFill>
              <a:srgbClr val="D6009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FFFF00"/>
                </a:solidFill>
                <a:latin typeface="宋体" pitchFamily="2" charset="-122"/>
              </a:rPr>
              <a:t>课后作业   </a:t>
            </a:r>
            <a:r>
              <a:rPr lang="zh-CN" altLang="en-US" sz="3200" b="1" dirty="0">
                <a:latin typeface="宋体" pitchFamily="2" charset="-122"/>
              </a:rPr>
              <a:t>　 　 　 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3336608" y="2290832"/>
            <a:ext cx="6608762" cy="1471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2800" b="1" dirty="0">
                <a:solidFill>
                  <a:srgbClr val="FFFF00"/>
                </a:solidFill>
                <a:latin typeface="+mn-ea"/>
              </a:rPr>
              <a:t>作</a:t>
            </a:r>
            <a:r>
              <a:rPr lang="zh-CN" altLang="en-US" sz="2800" b="1" dirty="0" smtClean="0">
                <a:solidFill>
                  <a:srgbClr val="FFFF00"/>
                </a:solidFill>
                <a:latin typeface="+mn-ea"/>
              </a:rPr>
              <a:t>业：教</a:t>
            </a:r>
            <a:r>
              <a:rPr lang="zh-CN" altLang="en-US" sz="2800" b="1" dirty="0">
                <a:solidFill>
                  <a:srgbClr val="FFFF00"/>
                </a:solidFill>
                <a:latin typeface="+mn-ea"/>
              </a:rPr>
              <a:t>科书第</a:t>
            </a:r>
            <a:r>
              <a:rPr lang="en-US" altLang="zh-CN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49</a:t>
            </a:r>
            <a:r>
              <a:rPr lang="zh-CN" altLang="en-US" sz="2800" b="1" dirty="0" smtClean="0">
                <a:solidFill>
                  <a:srgbClr val="FFFF00"/>
                </a:solidFill>
                <a:latin typeface="+mn-ea"/>
              </a:rPr>
              <a:t>页 习</a:t>
            </a:r>
            <a:r>
              <a:rPr lang="zh-CN" altLang="en-US" sz="2800" b="1" dirty="0">
                <a:solidFill>
                  <a:srgbClr val="FFFF00"/>
                </a:solidFill>
                <a:latin typeface="+mn-ea"/>
              </a:rPr>
              <a:t>题</a:t>
            </a:r>
            <a:r>
              <a:rPr lang="en-US" altLang="zh-CN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altLang="zh-CN" sz="2800" b="1" dirty="0" smtClean="0">
                <a:solidFill>
                  <a:srgbClr val="FFFF00"/>
                </a:solidFill>
                <a:latin typeface="+mn-ea"/>
              </a:rPr>
              <a:t>.</a:t>
            </a:r>
            <a:r>
              <a:rPr lang="en-US" altLang="zh-CN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2800" b="1" dirty="0" smtClean="0">
                <a:solidFill>
                  <a:srgbClr val="FFFF00"/>
                </a:solidFill>
                <a:latin typeface="+mn-ea"/>
              </a:rPr>
              <a:t>      </a:t>
            </a:r>
            <a:r>
              <a:rPr lang="en-US" altLang="zh-CN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CN" altLang="en-US" sz="2800" b="1" dirty="0" smtClean="0">
                <a:solidFill>
                  <a:srgbClr val="FFFF00"/>
                </a:solidFill>
                <a:latin typeface="+mn-ea"/>
              </a:rPr>
              <a:t>题，</a:t>
            </a:r>
            <a:r>
              <a:rPr lang="en-US" altLang="zh-CN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zh-CN" altLang="en-US" sz="2800" b="1" dirty="0" smtClean="0">
                <a:solidFill>
                  <a:srgbClr val="FFFF00"/>
                </a:solidFill>
                <a:latin typeface="+mn-ea"/>
              </a:rPr>
              <a:t>题，</a:t>
            </a:r>
            <a:r>
              <a:rPr lang="en-US" altLang="zh-CN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zh-CN" altLang="en-US" sz="2800" b="1" dirty="0" smtClean="0">
                <a:solidFill>
                  <a:srgbClr val="FFFF00"/>
                </a:solidFill>
                <a:latin typeface="+mn-ea"/>
              </a:rPr>
              <a:t>题，</a:t>
            </a:r>
            <a:r>
              <a:rPr lang="en-US" altLang="zh-CN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zh-CN" altLang="en-US" sz="2800" b="1" dirty="0" smtClean="0">
                <a:solidFill>
                  <a:srgbClr val="FFFF00"/>
                </a:solidFill>
                <a:latin typeface="+mn-ea"/>
              </a:rPr>
              <a:t>题．</a:t>
            </a:r>
            <a:endParaRPr lang="zh-CN" altLang="en-US" sz="2800" b="1" dirty="0">
              <a:solidFill>
                <a:srgbClr val="FFFF00"/>
              </a:solidFill>
              <a:latin typeface="+mn-ea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"/>
          <p:cNvSpPr txBox="1">
            <a:spLocks noChangeArrowheads="1"/>
          </p:cNvSpPr>
          <p:nvPr/>
        </p:nvSpPr>
        <p:spPr bwMode="auto">
          <a:xfrm>
            <a:off x="2860675" y="2089150"/>
            <a:ext cx="6565900" cy="119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72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同学</a:t>
            </a:r>
            <a:r>
              <a:rPr lang="zh-CN" altLang="en-US" sz="72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们，再见！</a:t>
            </a:r>
            <a:endParaRPr lang="zh-CN" altLang="en-US" sz="7200" b="1" dirty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4"/>
          <p:cNvSpPr>
            <a:spLocks noChangeArrowheads="1"/>
          </p:cNvSpPr>
          <p:nvPr/>
        </p:nvSpPr>
        <p:spPr bwMode="auto">
          <a:xfrm>
            <a:off x="624821" y="1333381"/>
            <a:ext cx="10635058" cy="1071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2027" tIns="61013" rIns="122027" bIns="61013">
            <a:spAutoFit/>
          </a:bodyPr>
          <a:lstStyle/>
          <a:p>
            <a:pPr indent="720090">
              <a:lnSpc>
                <a:spcPct val="110000"/>
              </a:lnSpc>
              <a:spcBef>
                <a:spcPct val="50000"/>
              </a:spcBef>
            </a:pP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平行四边</a:t>
            </a:r>
            <a:r>
              <a:rPr lang="zh-CN" altLang="zh-CN" sz="2800" b="1" dirty="0" smtClean="0">
                <a:solidFill>
                  <a:schemeClr val="bg1"/>
                </a:solidFill>
                <a:latin typeface="+mn-ea"/>
              </a:rPr>
              <a:t>形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是常见的图形，小区的伸缩门、庭院的</a:t>
            </a:r>
            <a:r>
              <a:rPr lang="zh-CN" altLang="zh-CN" sz="2800" b="1" dirty="0" smtClean="0">
                <a:solidFill>
                  <a:schemeClr val="bg1"/>
                </a:solidFill>
                <a:latin typeface="+mn-ea"/>
              </a:rPr>
              <a:t>竹篱笆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、载重</a:t>
            </a:r>
            <a:r>
              <a:rPr lang="zh-CN" altLang="zh-CN" sz="2800" b="1" dirty="0" smtClean="0">
                <a:solidFill>
                  <a:schemeClr val="bg1"/>
                </a:solidFill>
                <a:latin typeface="+mn-ea"/>
              </a:rPr>
              <a:t>汽车的防护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栏等，都有平行四边</a:t>
            </a:r>
            <a:r>
              <a:rPr lang="zh-CN" altLang="zh-CN" sz="2800" b="1" dirty="0" smtClean="0">
                <a:solidFill>
                  <a:schemeClr val="bg1"/>
                </a:solidFill>
                <a:latin typeface="+mn-ea"/>
              </a:rPr>
              <a:t>形的形象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．</a:t>
            </a:r>
            <a:endParaRPr lang="zh-CN" altLang="en-US" sz="2800" b="1" dirty="0">
              <a:solidFill>
                <a:schemeClr val="bg1"/>
              </a:solidFill>
              <a:latin typeface="+mn-ea"/>
              <a:sym typeface="Comic Sans MS" panose="030F0702030302020204" pitchFamily="66" charset="0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655093" y="1078173"/>
            <a:ext cx="10809026" cy="2729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7"/>
          <p:cNvGrpSpPr>
            <a:grpSpLocks/>
          </p:cNvGrpSpPr>
          <p:nvPr/>
        </p:nvGrpSpPr>
        <p:grpSpPr bwMode="auto">
          <a:xfrm>
            <a:off x="1511853" y="2621452"/>
            <a:ext cx="8613775" cy="2028825"/>
            <a:chOff x="232" y="860"/>
            <a:chExt cx="5256" cy="1238"/>
          </a:xfrm>
        </p:grpSpPr>
        <p:pic>
          <p:nvPicPr>
            <p:cNvPr id="21" name="Picture 1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32" y="860"/>
              <a:ext cx="1853" cy="1230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</p:pic>
        <p:pic>
          <p:nvPicPr>
            <p:cNvPr id="22" name="Picture 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7" y="860"/>
              <a:ext cx="1547" cy="1236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</p:pic>
        <p:pic>
          <p:nvPicPr>
            <p:cNvPr id="23" name="Picture 1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48" y="860"/>
              <a:ext cx="1740" cy="1238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</p:pic>
      </p:grpSp>
      <p:sp>
        <p:nvSpPr>
          <p:cNvPr id="33" name="Rectangle 19"/>
          <p:cNvSpPr>
            <a:spLocks noChangeArrowheads="1"/>
          </p:cNvSpPr>
          <p:nvPr/>
        </p:nvSpPr>
        <p:spPr bwMode="auto">
          <a:xfrm>
            <a:off x="657904" y="5011806"/>
            <a:ext cx="8864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2800" b="1" dirty="0">
                <a:latin typeface="宋体" pitchFamily="2" charset="-122"/>
              </a:rPr>
              <a:t>　　</a:t>
            </a:r>
            <a:r>
              <a:rPr lang="zh-CN" altLang="en-US" sz="2800" b="1" dirty="0">
                <a:solidFill>
                  <a:schemeClr val="bg1"/>
                </a:solidFill>
                <a:latin typeface="+mn-ea"/>
              </a:rPr>
              <a:t>你还记得平行四边形的定义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吗？</a:t>
            </a:r>
            <a:endParaRPr lang="zh-CN" altLang="en-US" sz="28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" name="矩形 32"/>
          <p:cNvSpPr>
            <a:spLocks noChangeArrowheads="1"/>
          </p:cNvSpPr>
          <p:nvPr/>
        </p:nvSpPr>
        <p:spPr bwMode="auto">
          <a:xfrm>
            <a:off x="3747756" y="460595"/>
            <a:ext cx="3978275" cy="584775"/>
          </a:xfrm>
          <a:prstGeom prst="rect">
            <a:avLst/>
          </a:prstGeom>
          <a:noFill/>
          <a:ln w="73025" cmpd="thickThin">
            <a:solidFill>
              <a:srgbClr val="D6009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FFFF00"/>
                </a:solidFill>
                <a:latin typeface="+mn-ea"/>
              </a:rPr>
              <a:t>观察抽象　形成概念</a:t>
            </a:r>
            <a:r>
              <a:rPr lang="zh-CN" altLang="en-US" sz="3200" b="1" dirty="0">
                <a:latin typeface="宋体" pitchFamily="2" charset="-122"/>
              </a:rPr>
              <a:t>　 </a:t>
            </a:r>
          </a:p>
        </p:txBody>
      </p:sp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667180" y="5704896"/>
            <a:ext cx="8864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2800" b="1" dirty="0">
                <a:latin typeface="宋体" pitchFamily="2" charset="-122"/>
              </a:rPr>
              <a:t>　 </a:t>
            </a:r>
            <a:r>
              <a:rPr lang="zh-CN" altLang="en-US" sz="2800" b="1" dirty="0" smtClean="0">
                <a:latin typeface="宋体" pitchFamily="2" charset="-122"/>
              </a:rPr>
              <a:t> </a:t>
            </a:r>
            <a:r>
              <a:rPr lang="zh-CN" altLang="en-US" sz="2800" b="1" dirty="0" smtClean="0">
                <a:solidFill>
                  <a:srgbClr val="FFFF00"/>
                </a:solidFill>
                <a:latin typeface="+mn-ea"/>
                <a:cs typeface="+mj-cs"/>
              </a:rPr>
              <a:t>两组对边分别平行的四边形叫做平行四边形．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allAtOnce"/>
      <p:bldP spid="1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0" name="文本框 9259"/>
          <p:cNvSpPr txBox="1"/>
          <p:nvPr/>
        </p:nvSpPr>
        <p:spPr>
          <a:xfrm>
            <a:off x="10062528" y="3241675"/>
            <a:ext cx="312906" cy="646331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600" b="1" noProof="1" smtClean="0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endParaRPr lang="en-US" altLang="zh-CN" sz="3600" b="1" noProof="1">
              <a:solidFill>
                <a:schemeClr val="bg1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9262" name="文本框 9261"/>
          <p:cNvSpPr txBox="1"/>
          <p:nvPr/>
        </p:nvSpPr>
        <p:spPr>
          <a:xfrm>
            <a:off x="10567353" y="2449513"/>
            <a:ext cx="184731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endParaRPr lang="en-US" altLang="zh-CN" sz="3200" b="1" noProof="1">
              <a:solidFill>
                <a:schemeClr val="bg1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655093" y="1078173"/>
            <a:ext cx="10809026" cy="2729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组合 24"/>
          <p:cNvGrpSpPr/>
          <p:nvPr/>
        </p:nvGrpSpPr>
        <p:grpSpPr>
          <a:xfrm>
            <a:off x="1297386" y="2052762"/>
            <a:ext cx="5270391" cy="523220"/>
            <a:chOff x="1297386" y="2052762"/>
            <a:chExt cx="5270391" cy="523220"/>
          </a:xfrm>
        </p:grpSpPr>
        <p:sp>
          <p:nvSpPr>
            <p:cNvPr id="55" name="TextBox 54"/>
            <p:cNvSpPr txBox="1"/>
            <p:nvPr/>
          </p:nvSpPr>
          <p:spPr>
            <a:xfrm>
              <a:off x="1297386" y="2052762"/>
              <a:ext cx="52703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chemeClr val="bg1"/>
                  </a:solidFill>
                  <a:latin typeface="+mn-ea"/>
                </a:rPr>
                <a:t>平行四边形用“    ”表示，    </a:t>
              </a:r>
              <a:endParaRPr lang="zh-CN" altLang="en-US" sz="2800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56" name="AutoShape 22"/>
            <p:cNvSpPr>
              <a:spLocks noChangeArrowheads="1"/>
            </p:cNvSpPr>
            <p:nvPr/>
          </p:nvSpPr>
          <p:spPr bwMode="auto">
            <a:xfrm>
              <a:off x="4058036" y="2256626"/>
              <a:ext cx="381000" cy="190500"/>
            </a:xfrm>
            <a:prstGeom prst="parallelogram">
              <a:avLst>
                <a:gd name="adj" fmla="val 50000"/>
              </a:avLst>
            </a:prstGeom>
            <a:noFill/>
            <a:ln w="254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264259" y="2751151"/>
            <a:ext cx="10220075" cy="1913471"/>
            <a:chOff x="1264259" y="2751151"/>
            <a:chExt cx="10220075" cy="1913471"/>
          </a:xfrm>
        </p:grpSpPr>
        <p:grpSp>
          <p:nvGrpSpPr>
            <p:cNvPr id="65" name="组合 39"/>
            <p:cNvGrpSpPr/>
            <p:nvPr/>
          </p:nvGrpSpPr>
          <p:grpSpPr>
            <a:xfrm>
              <a:off x="7304446" y="3277802"/>
              <a:ext cx="4179888" cy="1386820"/>
              <a:chOff x="1128395" y="3102873"/>
              <a:chExt cx="4179888" cy="1386820"/>
            </a:xfrm>
          </p:grpSpPr>
          <p:sp>
            <p:nvSpPr>
              <p:cNvPr id="71" name="AutoShape 13"/>
              <p:cNvSpPr>
                <a:spLocks noChangeArrowheads="1"/>
              </p:cNvSpPr>
              <p:nvPr/>
            </p:nvSpPr>
            <p:spPr bwMode="auto">
              <a:xfrm>
                <a:off x="1557020" y="3348935"/>
                <a:ext cx="2984500" cy="901700"/>
              </a:xfrm>
              <a:prstGeom prst="parallelogram">
                <a:avLst>
                  <a:gd name="adj" fmla="val 82746"/>
                </a:avLst>
              </a:prstGeom>
              <a:noFill/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72" name="Rectangle 15"/>
              <p:cNvSpPr>
                <a:spLocks noChangeArrowheads="1"/>
              </p:cNvSpPr>
              <p:nvPr/>
            </p:nvSpPr>
            <p:spPr bwMode="auto">
              <a:xfrm>
                <a:off x="1128395" y="3966473"/>
                <a:ext cx="782587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i="1" dirty="0">
                    <a:solidFill>
                      <a:schemeClr val="bg1"/>
                    </a:solidFill>
                    <a:latin typeface="Times New Roman" pitchFamily="18" charset="0"/>
                    <a:ea typeface="华文楷体" pitchFamily="2" charset="-122"/>
                    <a:cs typeface="Times New Roman" pitchFamily="18" charset="0"/>
                  </a:rPr>
                  <a:t>A</a:t>
                </a:r>
                <a:r>
                  <a:rPr lang="zh-CN" altLang="en-US" sz="2800" i="1" dirty="0">
                    <a:solidFill>
                      <a:schemeClr val="bg1"/>
                    </a:solidFill>
                    <a:latin typeface="Times New Roman" pitchFamily="18" charset="0"/>
                    <a:ea typeface="华文楷体" pitchFamily="2" charset="-122"/>
                    <a:cs typeface="Times New Roman" pitchFamily="18" charset="0"/>
                  </a:rPr>
                  <a:t>　</a:t>
                </a:r>
              </a:p>
            </p:txBody>
          </p:sp>
          <p:sp>
            <p:nvSpPr>
              <p:cNvPr id="73" name="Rectangle 16"/>
              <p:cNvSpPr>
                <a:spLocks noChangeArrowheads="1"/>
              </p:cNvSpPr>
              <p:nvPr/>
            </p:nvSpPr>
            <p:spPr bwMode="auto">
              <a:xfrm>
                <a:off x="3833495" y="3966473"/>
                <a:ext cx="782587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i="1" dirty="0">
                    <a:solidFill>
                      <a:schemeClr val="bg1"/>
                    </a:solidFill>
                    <a:latin typeface="Times New Roman" pitchFamily="18" charset="0"/>
                    <a:ea typeface="华文楷体" pitchFamily="2" charset="-122"/>
                    <a:cs typeface="Times New Roman" pitchFamily="18" charset="0"/>
                  </a:rPr>
                  <a:t>B</a:t>
                </a:r>
                <a:r>
                  <a:rPr lang="zh-CN" altLang="en-US" sz="2800" i="1" dirty="0">
                    <a:solidFill>
                      <a:schemeClr val="bg1"/>
                    </a:solidFill>
                    <a:latin typeface="Times New Roman" pitchFamily="18" charset="0"/>
                    <a:ea typeface="华文楷体" pitchFamily="2" charset="-122"/>
                    <a:cs typeface="Times New Roman" pitchFamily="18" charset="0"/>
                  </a:rPr>
                  <a:t>　</a:t>
                </a:r>
              </a:p>
            </p:txBody>
          </p:sp>
          <p:sp>
            <p:nvSpPr>
              <p:cNvPr id="74" name="Rectangle 17"/>
              <p:cNvSpPr>
                <a:spLocks noChangeArrowheads="1"/>
              </p:cNvSpPr>
              <p:nvPr/>
            </p:nvSpPr>
            <p:spPr bwMode="auto">
              <a:xfrm>
                <a:off x="4531995" y="3102873"/>
                <a:ext cx="776288" cy="519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i="1" dirty="0">
                    <a:solidFill>
                      <a:schemeClr val="bg1"/>
                    </a:solidFill>
                    <a:latin typeface="Times New Roman" pitchFamily="18" charset="0"/>
                    <a:ea typeface="华文楷体" pitchFamily="2" charset="-122"/>
                    <a:cs typeface="Times New Roman" pitchFamily="18" charset="0"/>
                  </a:rPr>
                  <a:t>C</a:t>
                </a:r>
                <a:r>
                  <a:rPr lang="zh-CN" altLang="en-US" sz="2800" i="1" dirty="0">
                    <a:solidFill>
                      <a:schemeClr val="bg1"/>
                    </a:solidFill>
                    <a:latin typeface="Times New Roman" pitchFamily="18" charset="0"/>
                    <a:ea typeface="华文楷体" pitchFamily="2" charset="-122"/>
                    <a:cs typeface="Times New Roman" pitchFamily="18" charset="0"/>
                  </a:rPr>
                  <a:t>　</a:t>
                </a:r>
              </a:p>
            </p:txBody>
          </p:sp>
          <p:sp>
            <p:nvSpPr>
              <p:cNvPr id="75" name="Rectangle 18"/>
              <p:cNvSpPr>
                <a:spLocks noChangeArrowheads="1"/>
              </p:cNvSpPr>
              <p:nvPr/>
            </p:nvSpPr>
            <p:spPr bwMode="auto">
              <a:xfrm>
                <a:off x="1788795" y="3102873"/>
                <a:ext cx="796925" cy="519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i="1" dirty="0">
                    <a:solidFill>
                      <a:schemeClr val="bg1"/>
                    </a:solidFill>
                    <a:latin typeface="Times New Roman" pitchFamily="18" charset="0"/>
                    <a:ea typeface="华文楷体" pitchFamily="2" charset="-122"/>
                    <a:cs typeface="Times New Roman" pitchFamily="18" charset="0"/>
                  </a:rPr>
                  <a:t>D</a:t>
                </a:r>
                <a:r>
                  <a:rPr lang="zh-CN" altLang="en-US" sz="2800" i="1" dirty="0">
                    <a:solidFill>
                      <a:schemeClr val="bg1"/>
                    </a:solidFill>
                    <a:latin typeface="Times New Roman" pitchFamily="18" charset="0"/>
                    <a:ea typeface="华文楷体" pitchFamily="2" charset="-122"/>
                    <a:cs typeface="Times New Roman" pitchFamily="18" charset="0"/>
                  </a:rPr>
                  <a:t>　</a:t>
                </a: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6322833" y="2761300"/>
              <a:ext cx="2343712" cy="523220"/>
              <a:chOff x="6322833" y="2761300"/>
              <a:chExt cx="2343712" cy="523220"/>
            </a:xfrm>
          </p:grpSpPr>
          <p:sp>
            <p:nvSpPr>
              <p:cNvPr id="69" name="Rectangle 21"/>
              <p:cNvSpPr>
                <a:spLocks noChangeArrowheads="1"/>
              </p:cNvSpPr>
              <p:nvPr/>
            </p:nvSpPr>
            <p:spPr bwMode="auto">
              <a:xfrm>
                <a:off x="6694530" y="2761300"/>
                <a:ext cx="1972015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i="1" dirty="0">
                    <a:solidFill>
                      <a:schemeClr val="bg1"/>
                    </a:solidFill>
                    <a:latin typeface="Times New Roman" pitchFamily="18" charset="0"/>
                    <a:ea typeface="华文楷体" pitchFamily="2" charset="-122"/>
                  </a:rPr>
                  <a:t>ABCD</a:t>
                </a:r>
                <a:r>
                  <a:rPr lang="en-US" altLang="zh-CN" sz="2800" i="1" dirty="0">
                    <a:solidFill>
                      <a:schemeClr val="bg1"/>
                    </a:solidFill>
                    <a:latin typeface="Times New Roman" pitchFamily="18" charset="0"/>
                    <a:ea typeface="华文楷体" pitchFamily="2" charset="-122"/>
                  </a:rPr>
                  <a:t> </a:t>
                </a:r>
                <a:r>
                  <a:rPr lang="zh-CN" altLang="en-US" sz="2800" b="1" dirty="0" smtClean="0">
                    <a:solidFill>
                      <a:schemeClr val="bg1"/>
                    </a:solidFill>
                    <a:latin typeface="Times New Roman" pitchFamily="18" charset="0"/>
                    <a:ea typeface="华文楷体" pitchFamily="2" charset="-122"/>
                  </a:rPr>
                  <a:t>”．</a:t>
                </a:r>
                <a:endParaRPr lang="zh-CN" altLang="en-US" sz="2800" b="1" dirty="0">
                  <a:solidFill>
                    <a:schemeClr val="bg1"/>
                  </a:solidFill>
                  <a:latin typeface="Times New Roman" pitchFamily="18" charset="0"/>
                  <a:ea typeface="华文楷体" pitchFamily="2" charset="-122"/>
                </a:endParaRPr>
              </a:p>
            </p:txBody>
          </p:sp>
          <p:sp>
            <p:nvSpPr>
              <p:cNvPr id="70" name="AutoShape 22"/>
              <p:cNvSpPr>
                <a:spLocks noChangeArrowheads="1"/>
              </p:cNvSpPr>
              <p:nvPr/>
            </p:nvSpPr>
            <p:spPr bwMode="auto">
              <a:xfrm>
                <a:off x="6322833" y="2931161"/>
                <a:ext cx="381000" cy="190500"/>
              </a:xfrm>
              <a:prstGeom prst="parallelogram">
                <a:avLst>
                  <a:gd name="adj" fmla="val 50000"/>
                </a:avLst>
              </a:prstGeom>
              <a:noFill/>
              <a:ln w="25400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8" name="TextBox 67"/>
            <p:cNvSpPr txBox="1"/>
            <p:nvPr/>
          </p:nvSpPr>
          <p:spPr>
            <a:xfrm>
              <a:off x="1264259" y="2751151"/>
              <a:ext cx="73867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chemeClr val="bg1"/>
                  </a:solidFill>
                  <a:latin typeface="+mn-ea"/>
                </a:rPr>
                <a:t>如图，平行四边形</a:t>
              </a:r>
              <a:r>
                <a:rPr lang="en-US" altLang="zh-CN" sz="2800" b="1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ABCD</a:t>
              </a:r>
              <a:r>
                <a:rPr lang="zh-CN" altLang="en-US" sz="2800" b="1" dirty="0" smtClean="0">
                  <a:solidFill>
                    <a:schemeClr val="bg1"/>
                  </a:solidFill>
                  <a:latin typeface="+mn-ea"/>
                </a:rPr>
                <a:t>记作“</a:t>
              </a:r>
              <a:endParaRPr lang="zh-CN" altLang="en-US" sz="2800" b="1" dirty="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76" name="Text Box 136"/>
          <p:cNvSpPr txBox="1">
            <a:spLocks noChangeArrowheads="1"/>
          </p:cNvSpPr>
          <p:nvPr/>
        </p:nvSpPr>
        <p:spPr bwMode="auto">
          <a:xfrm>
            <a:off x="1258197" y="3620516"/>
            <a:ext cx="605700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平行四边形的对边平行．</a:t>
            </a:r>
            <a:endParaRPr lang="en-US" altLang="zh-CN" sz="2800" b="1" dirty="0" smtClean="0">
              <a:solidFill>
                <a:schemeClr val="bg1"/>
              </a:solidFill>
              <a:latin typeface="+mn-ea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符号语言：</a:t>
            </a:r>
          </a:p>
        </p:txBody>
      </p:sp>
      <p:sp>
        <p:nvSpPr>
          <p:cNvPr id="26" name="Rectangle 19"/>
          <p:cNvSpPr>
            <a:spLocks noChangeArrowheads="1"/>
          </p:cNvSpPr>
          <p:nvPr/>
        </p:nvSpPr>
        <p:spPr bwMode="auto">
          <a:xfrm>
            <a:off x="785125" y="1290596"/>
            <a:ext cx="8864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2800" b="1" dirty="0">
                <a:latin typeface="宋体" pitchFamily="2" charset="-122"/>
              </a:rPr>
              <a:t>　</a:t>
            </a:r>
            <a:r>
              <a:rPr lang="zh-CN" altLang="en-US" sz="2800" b="1" dirty="0" smtClean="0">
                <a:latin typeface="宋体" pitchFamily="2" charset="-122"/>
              </a:rPr>
              <a:t> </a:t>
            </a:r>
            <a:r>
              <a:rPr lang="zh-CN" altLang="en-US" sz="2800" b="1" u="sng" dirty="0" smtClean="0">
                <a:solidFill>
                  <a:srgbClr val="FFFF00"/>
                </a:solidFill>
                <a:uFill>
                  <a:solidFill>
                    <a:schemeClr val="bg1"/>
                  </a:solidFill>
                </a:uFill>
                <a:latin typeface="+mn-ea"/>
                <a:cs typeface="+mj-cs"/>
              </a:rPr>
              <a:t>两组对边分别平行</a:t>
            </a:r>
            <a:r>
              <a:rPr lang="zh-CN" altLang="en-US" sz="2800" b="1" dirty="0" smtClean="0">
                <a:solidFill>
                  <a:srgbClr val="FFFF00"/>
                </a:solidFill>
                <a:latin typeface="+mn-ea"/>
                <a:cs typeface="+mj-cs"/>
              </a:rPr>
              <a:t>的</a:t>
            </a:r>
            <a:r>
              <a:rPr lang="zh-CN" altLang="en-US" sz="2800" b="1" u="sng" dirty="0" smtClean="0">
                <a:solidFill>
                  <a:srgbClr val="FFFF00"/>
                </a:solidFill>
                <a:uFill>
                  <a:solidFill>
                    <a:schemeClr val="bg1"/>
                  </a:solidFill>
                </a:uFill>
                <a:latin typeface="+mn-ea"/>
                <a:cs typeface="+mj-cs"/>
              </a:rPr>
              <a:t>四边形</a:t>
            </a:r>
            <a:r>
              <a:rPr lang="zh-CN" altLang="en-US" sz="2800" b="1" dirty="0" smtClean="0">
                <a:solidFill>
                  <a:srgbClr val="FFFF00"/>
                </a:solidFill>
                <a:latin typeface="+mn-ea"/>
                <a:cs typeface="+mj-cs"/>
              </a:rPr>
              <a:t>叫做平行四边形．</a:t>
            </a:r>
          </a:p>
        </p:txBody>
      </p:sp>
      <p:sp>
        <p:nvSpPr>
          <p:cNvPr id="79" name="Text Box 137"/>
          <p:cNvSpPr txBox="1">
            <a:spLocks noChangeArrowheads="1"/>
          </p:cNvSpPr>
          <p:nvPr/>
        </p:nvSpPr>
        <p:spPr bwMode="auto">
          <a:xfrm>
            <a:off x="2873402" y="4916305"/>
            <a:ext cx="6670675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zh-CN" altLang="en-US" sz="2800" b="1" dirty="0">
                <a:solidFill>
                  <a:srgbClr val="FFFF00"/>
                </a:solidFill>
                <a:latin typeface="+mn-ea"/>
              </a:rPr>
              <a:t>∵</a:t>
            </a:r>
            <a:r>
              <a:rPr lang="zh-CN" altLang="en-US" sz="2800" b="1" dirty="0" smtClean="0">
                <a:solidFill>
                  <a:srgbClr val="FFFF00"/>
                </a:solidFill>
                <a:latin typeface="+mn-ea"/>
              </a:rPr>
              <a:t>四边形</a:t>
            </a:r>
            <a:r>
              <a:rPr lang="en-US" altLang="zh-CN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ABCD</a:t>
            </a:r>
            <a:r>
              <a:rPr lang="zh-CN" altLang="en-US" sz="2800" b="1" dirty="0" smtClean="0">
                <a:solidFill>
                  <a:srgbClr val="FFFF00"/>
                </a:solidFill>
                <a:latin typeface="+mn-ea"/>
              </a:rPr>
              <a:t>是平行四边形，</a:t>
            </a:r>
          </a:p>
          <a:p>
            <a:pPr defTabSz="914400">
              <a:spcBef>
                <a:spcPct val="50000"/>
              </a:spcBef>
            </a:pPr>
            <a:r>
              <a:rPr lang="zh-CN" alt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∴</a:t>
            </a:r>
            <a:r>
              <a:rPr lang="en-US" altLang="zh-CN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AB </a:t>
            </a:r>
            <a:r>
              <a:rPr lang="en-US" altLang="zh-CN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∥</a:t>
            </a:r>
            <a:r>
              <a:rPr lang="en-US" altLang="zh-CN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CD</a:t>
            </a:r>
            <a:r>
              <a:rPr lang="zh-CN" alt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BC </a:t>
            </a:r>
            <a:r>
              <a:rPr lang="en-US" altLang="zh-CN" sz="2800" b="1" dirty="0" smtClean="0">
                <a:solidFill>
                  <a:srgbClr val="FFFF00"/>
                </a:solidFill>
                <a:latin typeface="+mn-ea"/>
              </a:rPr>
              <a:t>∥</a:t>
            </a:r>
            <a:r>
              <a:rPr lang="en-US" altLang="zh-CN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AD</a:t>
            </a:r>
            <a:r>
              <a:rPr lang="zh-CN" alt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．</a:t>
            </a:r>
            <a:endParaRPr lang="en-US" altLang="zh-CN" sz="2800" b="1" dirty="0">
              <a:solidFill>
                <a:srgbClr val="FFFF00"/>
              </a:solidFill>
              <a:latin typeface="+mn-ea"/>
            </a:endParaRPr>
          </a:p>
        </p:txBody>
      </p:sp>
      <p:sp>
        <p:nvSpPr>
          <p:cNvPr id="24" name="矩形 32"/>
          <p:cNvSpPr>
            <a:spLocks noChangeArrowheads="1"/>
          </p:cNvSpPr>
          <p:nvPr/>
        </p:nvSpPr>
        <p:spPr bwMode="auto">
          <a:xfrm>
            <a:off x="3747756" y="460595"/>
            <a:ext cx="3978275" cy="584775"/>
          </a:xfrm>
          <a:prstGeom prst="rect">
            <a:avLst/>
          </a:prstGeom>
          <a:noFill/>
          <a:ln w="73025" cmpd="thickThin">
            <a:solidFill>
              <a:srgbClr val="D6009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FFFF00"/>
                </a:solidFill>
                <a:latin typeface="+mn-ea"/>
              </a:rPr>
              <a:t>观察抽象　形成概念</a:t>
            </a:r>
            <a:r>
              <a:rPr lang="zh-CN" altLang="en-US" sz="3200" b="1" dirty="0">
                <a:latin typeface="宋体" pitchFamily="2" charset="-122"/>
              </a:rPr>
              <a:t>　 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62" grpId="0"/>
      <p:bldP spid="76" grpId="0"/>
      <p:bldP spid="7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直接连接符 38"/>
          <p:cNvCxnSpPr/>
          <p:nvPr/>
        </p:nvCxnSpPr>
        <p:spPr>
          <a:xfrm>
            <a:off x="928048" y="1269241"/>
            <a:ext cx="10809026" cy="2729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11"/>
          <p:cNvSpPr>
            <a:spLocks noChangeArrowheads="1"/>
          </p:cNvSpPr>
          <p:nvPr/>
        </p:nvSpPr>
        <p:spPr bwMode="auto">
          <a:xfrm>
            <a:off x="5736665" y="2245533"/>
            <a:ext cx="4811643" cy="37856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>
              <a:spcBef>
                <a:spcPct val="50000"/>
              </a:spcBef>
            </a:pPr>
            <a:endParaRPr lang="zh-CN" altLang="en-US" sz="24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defTabSz="914400"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CN" alt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．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边</a:t>
            </a:r>
            <a:r>
              <a:rPr lang="zh-CN" altLang="en-US" sz="2800" b="1" dirty="0">
                <a:solidFill>
                  <a:schemeClr val="bg1"/>
                </a:solidFill>
                <a:latin typeface="+mn-ea"/>
              </a:rPr>
              <a:t>之间的关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系：</a:t>
            </a:r>
            <a:endParaRPr lang="en-US" altLang="zh-CN" sz="2800" b="1" dirty="0">
              <a:solidFill>
                <a:schemeClr val="bg1"/>
              </a:solidFill>
              <a:latin typeface="+mn-ea"/>
            </a:endParaRPr>
          </a:p>
          <a:p>
            <a:pPr defTabSz="914400">
              <a:lnSpc>
                <a:spcPct val="150000"/>
              </a:lnSpc>
              <a:spcBef>
                <a:spcPct val="50000"/>
              </a:spcBef>
            </a:pPr>
            <a:endParaRPr lang="en-US" altLang="zh-CN" sz="2800" b="1" dirty="0">
              <a:solidFill>
                <a:srgbClr val="FFFF00"/>
              </a:solidFill>
              <a:latin typeface="+mn-ea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zh-CN" alt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．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角之间的关系：</a:t>
            </a:r>
          </a:p>
          <a:p>
            <a:pPr defTabSz="914400">
              <a:spcBef>
                <a:spcPct val="50000"/>
              </a:spcBef>
            </a:pPr>
            <a:endParaRPr lang="en-US" altLang="zh-CN" sz="3200" b="1" dirty="0">
              <a:solidFill>
                <a:srgbClr val="000000"/>
              </a:solidFill>
              <a:latin typeface="宋体" pitchFamily="2" charset="-122"/>
            </a:endParaRPr>
          </a:p>
        </p:txBody>
      </p:sp>
      <p:sp>
        <p:nvSpPr>
          <p:cNvPr id="57" name="Text Box 16"/>
          <p:cNvSpPr txBox="1">
            <a:spLocks noChangeArrowheads="1"/>
          </p:cNvSpPr>
          <p:nvPr/>
        </p:nvSpPr>
        <p:spPr bwMode="auto">
          <a:xfrm>
            <a:off x="6293651" y="3458034"/>
            <a:ext cx="489743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altLang="zh-CN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zh-CN" alt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∥</a:t>
            </a:r>
            <a:r>
              <a:rPr lang="en-US" altLang="zh-CN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DC</a:t>
            </a:r>
            <a:r>
              <a:rPr lang="zh-CN" alt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AD</a:t>
            </a:r>
            <a:r>
              <a:rPr lang="zh-CN" alt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∥</a:t>
            </a:r>
            <a:r>
              <a:rPr lang="en-US" altLang="zh-CN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zh-CN" alt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．</a:t>
            </a:r>
            <a:endParaRPr lang="zh-CN" alt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 Box 16"/>
          <p:cNvSpPr txBox="1">
            <a:spLocks noChangeArrowheads="1"/>
          </p:cNvSpPr>
          <p:nvPr/>
        </p:nvSpPr>
        <p:spPr bwMode="auto">
          <a:xfrm>
            <a:off x="6293651" y="4026111"/>
            <a:ext cx="39370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altLang="zh-CN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altLang="zh-CN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CN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DC</a:t>
            </a:r>
            <a:r>
              <a:rPr lang="zh-CN" alt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zh-CN" altLang="en-US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AD</a:t>
            </a:r>
            <a:r>
              <a:rPr lang="en-US" altLang="zh-CN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CN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zh-CN" alt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．</a:t>
            </a:r>
            <a:endParaRPr lang="zh-CN" alt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 Box 14"/>
          <p:cNvSpPr txBox="1">
            <a:spLocks noChangeArrowheads="1"/>
          </p:cNvSpPr>
          <p:nvPr/>
        </p:nvSpPr>
        <p:spPr bwMode="auto">
          <a:xfrm>
            <a:off x="6058292" y="6154997"/>
            <a:ext cx="3705514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zh-CN" alt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∠</a:t>
            </a:r>
            <a:r>
              <a:rPr lang="en-US" altLang="zh-CN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=∠</a:t>
            </a:r>
            <a:r>
              <a:rPr lang="en-US" altLang="zh-CN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zh-CN" alt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，∠</a:t>
            </a:r>
            <a:r>
              <a:rPr lang="en-US" altLang="zh-CN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zh-CN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=∠</a:t>
            </a:r>
            <a:r>
              <a:rPr lang="en-US" altLang="zh-CN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zh-CN" alt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．</a:t>
            </a:r>
            <a:endParaRPr lang="zh-CN" alt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矩形 32"/>
          <p:cNvSpPr>
            <a:spLocks noChangeArrowheads="1"/>
          </p:cNvSpPr>
          <p:nvPr/>
        </p:nvSpPr>
        <p:spPr bwMode="auto">
          <a:xfrm>
            <a:off x="3962437" y="635524"/>
            <a:ext cx="3978275" cy="584775"/>
          </a:xfrm>
          <a:prstGeom prst="rect">
            <a:avLst/>
          </a:prstGeom>
          <a:noFill/>
          <a:ln w="73025" cmpd="thickThin">
            <a:solidFill>
              <a:srgbClr val="D6009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FFFF00"/>
                </a:solidFill>
                <a:latin typeface="+mn-ea"/>
              </a:rPr>
              <a:t>概括证明　探究性质</a:t>
            </a:r>
            <a:r>
              <a:rPr lang="zh-CN" altLang="en-US" sz="3200" b="1" dirty="0">
                <a:solidFill>
                  <a:srgbClr val="FFFF00"/>
                </a:solidFill>
                <a:latin typeface="宋体" pitchFamily="2" charset="-122"/>
              </a:rPr>
              <a:t>　</a:t>
            </a:r>
            <a:r>
              <a:rPr lang="zh-CN" altLang="en-US" sz="3200" b="1" dirty="0">
                <a:latin typeface="宋体" pitchFamily="2" charset="-122"/>
              </a:rPr>
              <a:t> 　 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826937" y="1534609"/>
            <a:ext cx="10521620" cy="3718410"/>
            <a:chOff x="826937" y="1534609"/>
            <a:chExt cx="10521620" cy="3718410"/>
          </a:xfrm>
        </p:grpSpPr>
        <p:sp>
          <p:nvSpPr>
            <p:cNvPr id="24579" name="文本框 24578"/>
            <p:cNvSpPr txBox="1"/>
            <p:nvPr/>
          </p:nvSpPr>
          <p:spPr>
            <a:xfrm>
              <a:off x="826937" y="1534609"/>
              <a:ext cx="10521620" cy="181588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2800" b="1" dirty="0" smtClean="0">
                  <a:solidFill>
                    <a:schemeClr val="bg1"/>
                  </a:solidFill>
                  <a:latin typeface="+mn-ea"/>
                </a:rPr>
                <a:t>    画一个平行四边形，观察它，除了“两组对边分别平行”外，</a:t>
              </a:r>
            </a:p>
            <a:p>
              <a:pPr>
                <a:spcBef>
                  <a:spcPct val="50000"/>
                </a:spcBef>
              </a:pPr>
              <a:r>
                <a:rPr kumimoji="1" lang="zh-CN" altLang="en-US" sz="2800" b="1" dirty="0" smtClean="0">
                  <a:solidFill>
                    <a:schemeClr val="bg1"/>
                  </a:solidFill>
                  <a:latin typeface="+mn-ea"/>
                </a:rPr>
                <a:t>它的边之间还有什么关系？它的角之间有什么关系？度量一下，</a:t>
              </a:r>
            </a:p>
            <a:p>
              <a:pPr>
                <a:spcBef>
                  <a:spcPct val="50000"/>
                </a:spcBef>
              </a:pPr>
              <a:r>
                <a:rPr kumimoji="1" lang="zh-CN" altLang="en-US" sz="2800" b="1" dirty="0" smtClean="0">
                  <a:solidFill>
                    <a:schemeClr val="bg1"/>
                  </a:solidFill>
                  <a:latin typeface="+mn-ea"/>
                </a:rPr>
                <a:t>和你的猜想一致吗？</a:t>
              </a:r>
              <a:endParaRPr lang="zh-CN" altLang="en-US" sz="2800" b="1" dirty="0">
                <a:solidFill>
                  <a:schemeClr val="bg1"/>
                </a:solidFill>
                <a:latin typeface="+mn-ea"/>
              </a:endParaRPr>
            </a:p>
          </p:txBody>
        </p:sp>
        <p:grpSp>
          <p:nvGrpSpPr>
            <p:cNvPr id="20" name="组合 39"/>
            <p:cNvGrpSpPr/>
            <p:nvPr/>
          </p:nvGrpSpPr>
          <p:grpSpPr>
            <a:xfrm>
              <a:off x="1078574" y="3866199"/>
              <a:ext cx="4179888" cy="1386820"/>
              <a:chOff x="1128395" y="3102873"/>
              <a:chExt cx="4179888" cy="1386820"/>
            </a:xfrm>
            <a:noFill/>
          </p:grpSpPr>
          <p:sp>
            <p:nvSpPr>
              <p:cNvPr id="26" name="AutoShape 13"/>
              <p:cNvSpPr>
                <a:spLocks noChangeArrowheads="1"/>
              </p:cNvSpPr>
              <p:nvPr/>
            </p:nvSpPr>
            <p:spPr bwMode="auto">
              <a:xfrm>
                <a:off x="1557020" y="3348935"/>
                <a:ext cx="2984500" cy="901700"/>
              </a:xfrm>
              <a:prstGeom prst="parallelogram">
                <a:avLst>
                  <a:gd name="adj" fmla="val 82746"/>
                </a:avLst>
              </a:prstGeom>
              <a:grpFill/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7" name="Rectangle 15"/>
              <p:cNvSpPr>
                <a:spLocks noChangeArrowheads="1"/>
              </p:cNvSpPr>
              <p:nvPr/>
            </p:nvSpPr>
            <p:spPr bwMode="auto">
              <a:xfrm>
                <a:off x="1128395" y="3966473"/>
                <a:ext cx="782587" cy="52322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i="1" dirty="0">
                    <a:solidFill>
                      <a:schemeClr val="bg1"/>
                    </a:solidFill>
                    <a:latin typeface="Times New Roman" pitchFamily="18" charset="0"/>
                    <a:ea typeface="华文楷体" pitchFamily="2" charset="-122"/>
                    <a:cs typeface="Times New Roman" pitchFamily="18" charset="0"/>
                  </a:rPr>
                  <a:t>A</a:t>
                </a:r>
                <a:r>
                  <a:rPr lang="zh-CN" altLang="en-US" sz="2800" i="1" dirty="0">
                    <a:solidFill>
                      <a:schemeClr val="bg1"/>
                    </a:solidFill>
                    <a:latin typeface="Times New Roman" pitchFamily="18" charset="0"/>
                    <a:ea typeface="华文楷体" pitchFamily="2" charset="-122"/>
                    <a:cs typeface="Times New Roman" pitchFamily="18" charset="0"/>
                  </a:rPr>
                  <a:t>　</a:t>
                </a:r>
              </a:p>
            </p:txBody>
          </p:sp>
          <p:sp>
            <p:nvSpPr>
              <p:cNvPr id="28" name="Rectangle 16"/>
              <p:cNvSpPr>
                <a:spLocks noChangeArrowheads="1"/>
              </p:cNvSpPr>
              <p:nvPr/>
            </p:nvSpPr>
            <p:spPr bwMode="auto">
              <a:xfrm>
                <a:off x="3833495" y="3966473"/>
                <a:ext cx="782587" cy="52322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i="1" dirty="0">
                    <a:solidFill>
                      <a:schemeClr val="bg1"/>
                    </a:solidFill>
                    <a:latin typeface="Times New Roman" pitchFamily="18" charset="0"/>
                    <a:ea typeface="华文楷体" pitchFamily="2" charset="-122"/>
                    <a:cs typeface="Times New Roman" pitchFamily="18" charset="0"/>
                  </a:rPr>
                  <a:t>B</a:t>
                </a:r>
                <a:r>
                  <a:rPr lang="zh-CN" altLang="en-US" sz="2800" i="1" dirty="0">
                    <a:solidFill>
                      <a:schemeClr val="bg1"/>
                    </a:solidFill>
                    <a:latin typeface="Times New Roman" pitchFamily="18" charset="0"/>
                    <a:ea typeface="华文楷体" pitchFamily="2" charset="-122"/>
                    <a:cs typeface="Times New Roman" pitchFamily="18" charset="0"/>
                  </a:rPr>
                  <a:t>　</a:t>
                </a:r>
              </a:p>
            </p:txBody>
          </p:sp>
          <p:sp>
            <p:nvSpPr>
              <p:cNvPr id="29" name="Rectangle 17"/>
              <p:cNvSpPr>
                <a:spLocks noChangeArrowheads="1"/>
              </p:cNvSpPr>
              <p:nvPr/>
            </p:nvSpPr>
            <p:spPr bwMode="auto">
              <a:xfrm>
                <a:off x="4531995" y="3102873"/>
                <a:ext cx="776288" cy="51911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i="1" dirty="0">
                    <a:solidFill>
                      <a:schemeClr val="bg1"/>
                    </a:solidFill>
                    <a:latin typeface="Times New Roman" pitchFamily="18" charset="0"/>
                    <a:ea typeface="华文楷体" pitchFamily="2" charset="-122"/>
                    <a:cs typeface="Times New Roman" pitchFamily="18" charset="0"/>
                  </a:rPr>
                  <a:t>C</a:t>
                </a:r>
                <a:r>
                  <a:rPr lang="zh-CN" altLang="en-US" sz="2800" i="1" dirty="0">
                    <a:solidFill>
                      <a:schemeClr val="bg1"/>
                    </a:solidFill>
                    <a:latin typeface="Times New Roman" pitchFamily="18" charset="0"/>
                    <a:ea typeface="华文楷体" pitchFamily="2" charset="-122"/>
                    <a:cs typeface="Times New Roman" pitchFamily="18" charset="0"/>
                  </a:rPr>
                  <a:t>　</a:t>
                </a:r>
              </a:p>
            </p:txBody>
          </p:sp>
          <p:sp>
            <p:nvSpPr>
              <p:cNvPr id="30" name="Rectangle 18"/>
              <p:cNvSpPr>
                <a:spLocks noChangeArrowheads="1"/>
              </p:cNvSpPr>
              <p:nvPr/>
            </p:nvSpPr>
            <p:spPr bwMode="auto">
              <a:xfrm>
                <a:off x="1788795" y="3102873"/>
                <a:ext cx="796925" cy="51911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i="1" dirty="0">
                    <a:solidFill>
                      <a:schemeClr val="bg1"/>
                    </a:solidFill>
                    <a:latin typeface="Times New Roman" pitchFamily="18" charset="0"/>
                    <a:ea typeface="华文楷体" pitchFamily="2" charset="-122"/>
                    <a:cs typeface="Times New Roman" pitchFamily="18" charset="0"/>
                  </a:rPr>
                  <a:t>D</a:t>
                </a:r>
                <a:r>
                  <a:rPr lang="zh-CN" altLang="en-US" sz="2800" i="1" dirty="0">
                    <a:solidFill>
                      <a:schemeClr val="bg1"/>
                    </a:solidFill>
                    <a:latin typeface="Times New Roman" pitchFamily="18" charset="0"/>
                    <a:ea typeface="华文楷体" pitchFamily="2" charset="-122"/>
                    <a:cs typeface="Times New Roman" pitchFamily="18" charset="0"/>
                  </a:rPr>
                  <a:t>　</a:t>
                </a: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6089659" y="5191487"/>
            <a:ext cx="6684773" cy="1010409"/>
            <a:chOff x="6089659" y="5191487"/>
            <a:chExt cx="6684773" cy="1010409"/>
          </a:xfrm>
        </p:grpSpPr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6122862" y="5191487"/>
              <a:ext cx="6376956" cy="5232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914400">
                <a:spcBef>
                  <a:spcPct val="50000"/>
                </a:spcBef>
              </a:pPr>
              <a:r>
                <a:rPr lang="zh-CN" altLang="en-US" sz="28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∠</a:t>
              </a:r>
              <a:r>
                <a:rPr lang="en-US" altLang="zh-CN" sz="2800" b="1" i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altLang="zh-CN" sz="28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+</a:t>
              </a:r>
              <a:r>
                <a:rPr lang="zh-CN" altLang="en-US" sz="28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∠</a:t>
              </a:r>
              <a:r>
                <a:rPr lang="en-US" altLang="zh-CN" sz="2800" b="1" i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altLang="zh-CN" sz="28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=180</a:t>
              </a:r>
              <a:r>
                <a:rPr lang="en-US" altLang="zh-CN" sz="28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°</a:t>
              </a:r>
              <a:r>
                <a:rPr lang="zh-CN" altLang="en-US" sz="2800" b="1" dirty="0" smtClean="0">
                  <a:solidFill>
                    <a:srgbClr val="FFFF00"/>
                  </a:solidFill>
                  <a:latin typeface="+mn-ea"/>
                  <a:cs typeface="Times New Roman" pitchFamily="18" charset="0"/>
                </a:rPr>
                <a:t>，</a:t>
              </a:r>
              <a:r>
                <a:rPr lang="en-US" altLang="zh-CN" sz="28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∠</a:t>
              </a:r>
              <a:r>
                <a:rPr lang="en-US" altLang="zh-CN" sz="2800" b="1" i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altLang="zh-CN" sz="28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8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+∠</a:t>
              </a:r>
              <a:r>
                <a:rPr lang="en-US" altLang="zh-CN" sz="2800" b="1" i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altLang="zh-CN" sz="28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=180</a:t>
              </a:r>
              <a:r>
                <a:rPr lang="en-US" altLang="zh-CN" sz="28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°</a:t>
              </a:r>
              <a:r>
                <a:rPr lang="zh-CN" altLang="en-US" sz="28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．</a:t>
              </a:r>
              <a:endParaRPr lang="zh-CN" alt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 Box 14"/>
            <p:cNvSpPr txBox="1">
              <a:spLocks noChangeArrowheads="1"/>
            </p:cNvSpPr>
            <p:nvPr/>
          </p:nvSpPr>
          <p:spPr bwMode="auto">
            <a:xfrm>
              <a:off x="6089659" y="5678676"/>
              <a:ext cx="6684773" cy="5232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914400">
                <a:spcBef>
                  <a:spcPct val="50000"/>
                </a:spcBef>
              </a:pPr>
              <a:r>
                <a:rPr lang="zh-CN" altLang="en-US" sz="28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∠</a:t>
              </a:r>
              <a:r>
                <a:rPr lang="en-US" altLang="zh-CN" sz="2800" b="1" i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altLang="zh-CN" sz="28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+</a:t>
              </a:r>
              <a:r>
                <a:rPr lang="zh-CN" altLang="en-US" sz="28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∠</a:t>
              </a:r>
              <a:r>
                <a:rPr lang="en-US" altLang="zh-CN" sz="2800" b="1" i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altLang="zh-CN" sz="28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=180</a:t>
              </a:r>
              <a:r>
                <a:rPr lang="en-US" altLang="zh-CN" sz="28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°</a:t>
              </a:r>
              <a:r>
                <a:rPr lang="zh-CN" altLang="en-US" sz="2800" b="1" dirty="0" smtClean="0">
                  <a:solidFill>
                    <a:srgbClr val="FFFF00"/>
                  </a:solidFill>
                  <a:latin typeface="+mn-ea"/>
                  <a:cs typeface="Times New Roman" pitchFamily="18" charset="0"/>
                </a:rPr>
                <a:t>，</a:t>
              </a:r>
              <a:r>
                <a:rPr lang="en-US" altLang="zh-CN" sz="28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∠</a:t>
              </a:r>
              <a:r>
                <a:rPr lang="en-US" altLang="zh-CN" sz="2800" b="1" i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altLang="zh-CN" sz="28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+∠</a:t>
              </a:r>
              <a:r>
                <a:rPr lang="en-US" altLang="zh-CN" sz="2800" b="1" i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altLang="zh-CN" sz="28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=180</a:t>
              </a:r>
              <a:r>
                <a:rPr lang="en-US" altLang="zh-CN" sz="28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°</a:t>
              </a:r>
              <a:r>
                <a:rPr lang="zh-CN" altLang="en-US" sz="28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．</a:t>
              </a:r>
              <a:endParaRPr lang="zh-CN" alt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  <p:bldP spid="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直接连接符 31"/>
          <p:cNvCxnSpPr/>
          <p:nvPr/>
        </p:nvCxnSpPr>
        <p:spPr>
          <a:xfrm>
            <a:off x="928048" y="1269241"/>
            <a:ext cx="10809026" cy="2729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Line 23"/>
          <p:cNvSpPr>
            <a:spLocks noChangeShapeType="1"/>
          </p:cNvSpPr>
          <p:nvPr/>
        </p:nvSpPr>
        <p:spPr bwMode="auto">
          <a:xfrm flipV="1">
            <a:off x="7675659" y="3042755"/>
            <a:ext cx="3759200" cy="1101725"/>
          </a:xfrm>
          <a:prstGeom prst="line">
            <a:avLst/>
          </a:prstGeom>
          <a:noFill/>
          <a:ln w="28575">
            <a:solidFill>
              <a:srgbClr val="FFFF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grpSp>
        <p:nvGrpSpPr>
          <p:cNvPr id="51" name="组合 50"/>
          <p:cNvGrpSpPr/>
          <p:nvPr/>
        </p:nvGrpSpPr>
        <p:grpSpPr>
          <a:xfrm>
            <a:off x="7796943" y="2953137"/>
            <a:ext cx="3486025" cy="1318528"/>
            <a:chOff x="7796943" y="2953137"/>
            <a:chExt cx="3486025" cy="1318528"/>
          </a:xfrm>
        </p:grpSpPr>
        <p:grpSp>
          <p:nvGrpSpPr>
            <p:cNvPr id="37" name="组合 36"/>
            <p:cNvGrpSpPr/>
            <p:nvPr/>
          </p:nvGrpSpPr>
          <p:grpSpPr>
            <a:xfrm>
              <a:off x="10743676" y="3019913"/>
              <a:ext cx="539292" cy="625532"/>
              <a:chOff x="10743676" y="3019913"/>
              <a:chExt cx="539292" cy="625532"/>
            </a:xfrm>
          </p:grpSpPr>
          <p:sp>
            <p:nvSpPr>
              <p:cNvPr id="87" name="弧形 86"/>
              <p:cNvSpPr/>
              <p:nvPr/>
            </p:nvSpPr>
            <p:spPr>
              <a:xfrm rot="10181091">
                <a:off x="11034895" y="3019913"/>
                <a:ext cx="248073" cy="322279"/>
              </a:xfrm>
              <a:prstGeom prst="arc">
                <a:avLst>
                  <a:gd name="adj1" fmla="val 16200000"/>
                  <a:gd name="adj2" fmla="val 1199002"/>
                </a:avLst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b="1" dirty="0"/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10743676" y="3183780"/>
                <a:ext cx="3657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zh-CN" altLang="en-US" sz="24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9" name="组合 48"/>
            <p:cNvGrpSpPr/>
            <p:nvPr/>
          </p:nvGrpSpPr>
          <p:grpSpPr>
            <a:xfrm>
              <a:off x="8144731" y="3810000"/>
              <a:ext cx="897227" cy="461665"/>
              <a:chOff x="8144731" y="3810000"/>
              <a:chExt cx="897227" cy="461665"/>
            </a:xfrm>
          </p:grpSpPr>
          <p:sp>
            <p:nvSpPr>
              <p:cNvPr id="83" name="弧形 82"/>
              <p:cNvSpPr/>
              <p:nvPr/>
            </p:nvSpPr>
            <p:spPr>
              <a:xfrm rot="1509737">
                <a:off x="8144731" y="3951578"/>
                <a:ext cx="214685" cy="294199"/>
              </a:xfrm>
              <a:prstGeom prst="arc">
                <a:avLst>
                  <a:gd name="adj1" fmla="val 16200000"/>
                  <a:gd name="adj2" fmla="val 1199002"/>
                </a:avLst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b="1" dirty="0"/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8485367" y="3810000"/>
                <a:ext cx="5565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zh-CN" altLang="en-US" sz="24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7796943" y="3572786"/>
              <a:ext cx="761310" cy="587403"/>
              <a:chOff x="7796943" y="3572786"/>
              <a:chExt cx="761310" cy="587403"/>
            </a:xfrm>
          </p:grpSpPr>
          <p:sp>
            <p:nvSpPr>
              <p:cNvPr id="82" name="弧形 81"/>
              <p:cNvSpPr/>
              <p:nvPr/>
            </p:nvSpPr>
            <p:spPr>
              <a:xfrm>
                <a:off x="7796943" y="3865990"/>
                <a:ext cx="214685" cy="294199"/>
              </a:xfrm>
              <a:prstGeom prst="arc">
                <a:avLst>
                  <a:gd name="adj1" fmla="val 16200000"/>
                  <a:gd name="adj2" fmla="val 1199002"/>
                </a:avLst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b="1" dirty="0"/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8001662" y="3572786"/>
                <a:ext cx="5565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zh-CN" altLang="en-US" sz="24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10197465" y="2953137"/>
              <a:ext cx="730192" cy="461665"/>
              <a:chOff x="10197465" y="2953137"/>
              <a:chExt cx="730192" cy="461665"/>
            </a:xfrm>
          </p:grpSpPr>
          <p:sp>
            <p:nvSpPr>
              <p:cNvPr id="85" name="弧形 84"/>
              <p:cNvSpPr/>
              <p:nvPr/>
            </p:nvSpPr>
            <p:spPr>
              <a:xfrm rot="11444962">
                <a:off x="10745003" y="2963089"/>
                <a:ext cx="182654" cy="259597"/>
              </a:xfrm>
              <a:prstGeom prst="arc">
                <a:avLst>
                  <a:gd name="adj1" fmla="val 16200000"/>
                  <a:gd name="adj2" fmla="val 1199002"/>
                </a:avLst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b="1" dirty="0"/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10197465" y="2953137"/>
                <a:ext cx="44129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lang="zh-CN" altLang="en-US" sz="24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36" name="矩形 32"/>
          <p:cNvSpPr>
            <a:spLocks noChangeArrowheads="1"/>
          </p:cNvSpPr>
          <p:nvPr/>
        </p:nvSpPr>
        <p:spPr bwMode="auto">
          <a:xfrm>
            <a:off x="3962437" y="635524"/>
            <a:ext cx="3978275" cy="584775"/>
          </a:xfrm>
          <a:prstGeom prst="rect">
            <a:avLst/>
          </a:prstGeom>
          <a:noFill/>
          <a:ln w="73025" cmpd="thickThin">
            <a:solidFill>
              <a:srgbClr val="D6009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FFFF00"/>
                </a:solidFill>
                <a:latin typeface="+mn-ea"/>
              </a:rPr>
              <a:t>概括证明　探究性质</a:t>
            </a:r>
            <a:r>
              <a:rPr lang="zh-CN" altLang="en-US" sz="3200" b="1" dirty="0">
                <a:solidFill>
                  <a:srgbClr val="FFFF00"/>
                </a:solidFill>
                <a:latin typeface="宋体" pitchFamily="2" charset="-122"/>
              </a:rPr>
              <a:t>　</a:t>
            </a:r>
            <a:r>
              <a:rPr lang="zh-CN" altLang="en-US" sz="3200" b="1" dirty="0">
                <a:latin typeface="宋体" pitchFamily="2" charset="-122"/>
              </a:rPr>
              <a:t> 　 </a:t>
            </a:r>
          </a:p>
        </p:txBody>
      </p:sp>
      <p:grpSp>
        <p:nvGrpSpPr>
          <p:cNvPr id="52" name="组合 51"/>
          <p:cNvGrpSpPr/>
          <p:nvPr/>
        </p:nvGrpSpPr>
        <p:grpSpPr>
          <a:xfrm>
            <a:off x="1028788" y="1321263"/>
            <a:ext cx="11179114" cy="3164574"/>
            <a:chOff x="1028788" y="1321263"/>
            <a:chExt cx="11179114" cy="3164574"/>
          </a:xfrm>
        </p:grpSpPr>
        <p:grpSp>
          <p:nvGrpSpPr>
            <p:cNvPr id="60" name="Group 17"/>
            <p:cNvGrpSpPr>
              <a:grpSpLocks/>
            </p:cNvGrpSpPr>
            <p:nvPr/>
          </p:nvGrpSpPr>
          <p:grpSpPr bwMode="auto">
            <a:xfrm>
              <a:off x="7151714" y="2623698"/>
              <a:ext cx="5056188" cy="1862139"/>
              <a:chOff x="385" y="1477"/>
              <a:chExt cx="2497" cy="920"/>
            </a:xfrm>
          </p:grpSpPr>
          <p:sp>
            <p:nvSpPr>
              <p:cNvPr id="64" name="AutoShape 18"/>
              <p:cNvSpPr>
                <a:spLocks noChangeArrowheads="1"/>
              </p:cNvSpPr>
              <p:nvPr/>
            </p:nvSpPr>
            <p:spPr bwMode="auto">
              <a:xfrm>
                <a:off x="624" y="1680"/>
                <a:ext cx="1880" cy="568"/>
              </a:xfrm>
              <a:prstGeom prst="parallelogram">
                <a:avLst>
                  <a:gd name="adj" fmla="val 82746"/>
                </a:avLst>
              </a:prstGeom>
              <a:noFill/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65" name="Rectangle 19"/>
              <p:cNvSpPr>
                <a:spLocks noChangeArrowheads="1"/>
              </p:cNvSpPr>
              <p:nvPr/>
            </p:nvSpPr>
            <p:spPr bwMode="auto">
              <a:xfrm>
                <a:off x="385" y="2131"/>
                <a:ext cx="242" cy="2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altLang="zh-CN" sz="2800" b="1" i="1" dirty="0">
                    <a:solidFill>
                      <a:schemeClr val="bg1"/>
                    </a:solidFill>
                    <a:latin typeface="Times New Roman" pitchFamily="18" charset="0"/>
                    <a:ea typeface="华文楷体" pitchFamily="2" charset="-122"/>
                    <a:cs typeface="Times New Roman" pitchFamily="18" charset="0"/>
                  </a:rPr>
                  <a:t>A</a:t>
                </a:r>
                <a:r>
                  <a:rPr lang="zh-CN" altLang="en-US" sz="2800" i="1" dirty="0">
                    <a:latin typeface="Times New Roman" pitchFamily="18" charset="0"/>
                    <a:ea typeface="华文楷体" pitchFamily="2" charset="-122"/>
                  </a:rPr>
                  <a:t>　</a:t>
                </a:r>
              </a:p>
            </p:txBody>
          </p:sp>
          <p:sp>
            <p:nvSpPr>
              <p:cNvPr id="66" name="Rectangle 20"/>
              <p:cNvSpPr>
                <a:spLocks noChangeArrowheads="1"/>
              </p:cNvSpPr>
              <p:nvPr/>
            </p:nvSpPr>
            <p:spPr bwMode="auto">
              <a:xfrm>
                <a:off x="2110" y="2139"/>
                <a:ext cx="386" cy="2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i="1" dirty="0">
                    <a:solidFill>
                      <a:schemeClr val="bg1"/>
                    </a:solidFill>
                    <a:latin typeface="Times New Roman" pitchFamily="18" charset="0"/>
                    <a:ea typeface="华文楷体" pitchFamily="2" charset="-122"/>
                    <a:cs typeface="Times New Roman" pitchFamily="18" charset="0"/>
                  </a:rPr>
                  <a:t>B</a:t>
                </a:r>
                <a:r>
                  <a:rPr lang="zh-CN" altLang="en-US" sz="2800" i="1" dirty="0">
                    <a:latin typeface="Times New Roman" pitchFamily="18" charset="0"/>
                    <a:ea typeface="华文楷体" pitchFamily="2" charset="-122"/>
                  </a:rPr>
                  <a:t>　</a:t>
                </a:r>
              </a:p>
            </p:txBody>
          </p:sp>
          <p:sp>
            <p:nvSpPr>
              <p:cNvPr id="67" name="Rectangle 21"/>
              <p:cNvSpPr>
                <a:spLocks noChangeArrowheads="1"/>
              </p:cNvSpPr>
              <p:nvPr/>
            </p:nvSpPr>
            <p:spPr bwMode="auto">
              <a:xfrm>
                <a:off x="2499" y="1489"/>
                <a:ext cx="383" cy="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i="1" dirty="0">
                    <a:solidFill>
                      <a:schemeClr val="bg1"/>
                    </a:solidFill>
                    <a:latin typeface="Times New Roman" pitchFamily="18" charset="0"/>
                    <a:ea typeface="华文楷体" pitchFamily="2" charset="-122"/>
                    <a:cs typeface="Times New Roman" pitchFamily="18" charset="0"/>
                  </a:rPr>
                  <a:t>C</a:t>
                </a:r>
                <a:r>
                  <a:rPr lang="zh-CN" altLang="en-US" sz="2800" i="1" dirty="0">
                    <a:latin typeface="Times New Roman" pitchFamily="18" charset="0"/>
                    <a:ea typeface="华文楷体" pitchFamily="2" charset="-122"/>
                  </a:rPr>
                  <a:t>　</a:t>
                </a:r>
              </a:p>
            </p:txBody>
          </p:sp>
          <p:sp>
            <p:nvSpPr>
              <p:cNvPr id="68" name="Rectangle 22"/>
              <p:cNvSpPr>
                <a:spLocks noChangeArrowheads="1"/>
              </p:cNvSpPr>
              <p:nvPr/>
            </p:nvSpPr>
            <p:spPr bwMode="auto">
              <a:xfrm>
                <a:off x="896" y="1477"/>
                <a:ext cx="394" cy="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i="1" dirty="0">
                    <a:solidFill>
                      <a:schemeClr val="bg1"/>
                    </a:solidFill>
                    <a:latin typeface="Times New Roman" pitchFamily="18" charset="0"/>
                    <a:ea typeface="华文楷体" pitchFamily="2" charset="-122"/>
                    <a:cs typeface="Times New Roman" pitchFamily="18" charset="0"/>
                  </a:rPr>
                  <a:t>D</a:t>
                </a:r>
                <a:r>
                  <a:rPr lang="zh-CN" altLang="en-US" sz="2800" i="1" dirty="0">
                    <a:latin typeface="Times New Roman" pitchFamily="18" charset="0"/>
                    <a:ea typeface="华文楷体" pitchFamily="2" charset="-122"/>
                  </a:rPr>
                  <a:t>　</a:t>
                </a:r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1028788" y="1321263"/>
              <a:ext cx="7094496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4000"/>
                </a:lnSpc>
              </a:pPr>
              <a:r>
                <a:rPr lang="zh-CN" altLang="en-US" sz="2800" b="1" dirty="0" smtClean="0">
                  <a:solidFill>
                    <a:schemeClr val="bg1"/>
                  </a:solidFill>
                  <a:latin typeface="+mn-ea"/>
                </a:rPr>
                <a:t>已知：如图，四边形</a:t>
              </a:r>
              <a:r>
                <a:rPr lang="en-US" altLang="zh-CN" sz="2800" b="1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ABCD</a:t>
              </a:r>
              <a:r>
                <a:rPr lang="zh-CN" altLang="en-US" sz="2800" b="1" dirty="0" smtClean="0">
                  <a:solidFill>
                    <a:schemeClr val="bg1"/>
                  </a:solidFill>
                  <a:latin typeface="+mn-ea"/>
                </a:rPr>
                <a:t>是平行四边形．</a:t>
              </a:r>
              <a:endParaRPr lang="en-US" altLang="zh-CN" sz="2800" b="1" dirty="0" smtClean="0">
                <a:solidFill>
                  <a:schemeClr val="bg1"/>
                </a:solidFill>
                <a:latin typeface="+mn-ea"/>
              </a:endParaRPr>
            </a:p>
            <a:p>
              <a:pPr>
                <a:lnSpc>
                  <a:spcPts val="4000"/>
                </a:lnSpc>
              </a:pPr>
              <a:r>
                <a:rPr lang="zh-CN" altLang="en-US" sz="2800" b="1" dirty="0" smtClean="0">
                  <a:solidFill>
                    <a:schemeClr val="bg1"/>
                  </a:solidFill>
                  <a:latin typeface="+mn-ea"/>
                </a:rPr>
                <a:t>求证：</a:t>
              </a:r>
              <a:r>
                <a:rPr lang="en-US" altLang="zh-CN" sz="2800" b="1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AD</a:t>
              </a:r>
              <a:r>
                <a:rPr lang="en-US" altLang="zh-CN" sz="2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altLang="zh-CN" sz="2800" b="1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CB</a:t>
              </a:r>
              <a:r>
                <a:rPr lang="zh-CN" altLang="en-US" sz="2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，</a:t>
              </a:r>
              <a:r>
                <a:rPr lang="en-US" altLang="zh-CN" sz="2800" b="1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AB </a:t>
              </a:r>
              <a:r>
                <a:rPr lang="en-US" altLang="zh-CN" sz="2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lang="en-US" altLang="zh-CN" sz="2800" b="1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CD</a:t>
              </a:r>
              <a:r>
                <a:rPr lang="zh-CN" altLang="en-US" sz="2800" b="1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．</a:t>
              </a:r>
              <a:endParaRPr lang="en-US" altLang="zh-CN" sz="2800" b="1" dirty="0" smtClean="0">
                <a:solidFill>
                  <a:schemeClr val="bg1"/>
                </a:solidFill>
                <a:latin typeface="+mn-ea"/>
              </a:endParaRPr>
            </a:p>
            <a:p>
              <a:pPr>
                <a:lnSpc>
                  <a:spcPts val="4000"/>
                </a:lnSpc>
              </a:pPr>
              <a:r>
                <a:rPr lang="zh-CN" altLang="en-US" sz="2800" b="1" dirty="0" smtClean="0">
                  <a:solidFill>
                    <a:schemeClr val="bg1"/>
                  </a:solidFill>
                  <a:latin typeface="+mn-ea"/>
                </a:rPr>
                <a:t>　　　</a:t>
              </a:r>
              <a:endParaRPr lang="en-US" altLang="zh-CN" sz="2800" b="1" dirty="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26" name="Text Box 19"/>
          <p:cNvSpPr txBox="1">
            <a:spLocks noChangeArrowheads="1"/>
          </p:cNvSpPr>
          <p:nvPr/>
        </p:nvSpPr>
        <p:spPr bwMode="auto">
          <a:xfrm>
            <a:off x="1170130" y="2484029"/>
            <a:ext cx="9710875" cy="523220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defTabSz="914400">
              <a:buFont typeface="Arial" pitchFamily="34" charset="0"/>
              <a:buNone/>
              <a:defRPr/>
            </a:pPr>
            <a:r>
              <a:rPr lang="zh-CN" altLang="en-US" sz="2800" b="1" dirty="0">
                <a:solidFill>
                  <a:schemeClr val="bg1"/>
                </a:solidFill>
                <a:latin typeface="+mn-ea"/>
              </a:rPr>
              <a:t>证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明：如图，连</a:t>
            </a:r>
            <a:r>
              <a:rPr lang="zh-CN" altLang="en-US" sz="2800" b="1" dirty="0">
                <a:solidFill>
                  <a:schemeClr val="bg1"/>
                </a:solidFill>
                <a:latin typeface="+mn-ea"/>
              </a:rPr>
              <a:t>接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zh-CN" alt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．</a:t>
            </a:r>
            <a:endParaRPr lang="en-US" altLang="zh-CN" sz="28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154669" y="3059647"/>
            <a:ext cx="51283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dirty="0" smtClean="0">
                <a:solidFill>
                  <a:schemeClr val="bg1"/>
                </a:solidFill>
                <a:latin typeface="+mn-ea"/>
              </a:rPr>
              <a:t>∵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四边形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ABCD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是平行四边形，</a:t>
            </a:r>
            <a:endParaRPr lang="zh-CN" altLang="en-US" sz="28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152272" y="3608286"/>
            <a:ext cx="39405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∴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∥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zh-CN" alt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∥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CD</a:t>
            </a:r>
            <a:r>
              <a:rPr lang="zh-CN" alt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．</a:t>
            </a:r>
            <a:endParaRPr lang="en-US" altLang="zh-CN" sz="2800" b="1" dirty="0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153556" y="4125122"/>
            <a:ext cx="41072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∴∠1 = ∠2</a:t>
            </a:r>
            <a:r>
              <a:rPr lang="zh-CN" alt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，∠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 =∠4</a:t>
            </a:r>
            <a:r>
              <a:rPr lang="zh-CN" alt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．</a:t>
            </a:r>
            <a:endParaRPr lang="en-US" altLang="zh-CN" sz="2800" b="1" dirty="0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178032" y="4681710"/>
            <a:ext cx="5723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又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是</a:t>
            </a:r>
            <a:r>
              <a:rPr lang="zh-CN" alt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△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ABC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和</a:t>
            </a:r>
            <a:r>
              <a:rPr lang="zh-CN" alt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△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CDA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的公共边，</a:t>
            </a:r>
            <a:endParaRPr lang="zh-CN" altLang="en-US" sz="28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167397" y="5246254"/>
            <a:ext cx="55948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b="1" dirty="0" smtClean="0">
                <a:solidFill>
                  <a:schemeClr val="bg1"/>
                </a:solidFill>
                <a:latin typeface="+mn-ea"/>
              </a:rPr>
              <a:t>∴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△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ABC</a:t>
            </a:r>
            <a:r>
              <a:rPr lang="en-US" altLang="zh-CN" b="1" dirty="0" smtClean="0">
                <a:solidFill>
                  <a:schemeClr val="bg1"/>
                </a:solidFill>
                <a:latin typeface="+mn-ea"/>
              </a:rPr>
              <a:t> 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≌△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CDA</a:t>
            </a:r>
            <a:r>
              <a:rPr lang="zh-CN" alt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ASA</a:t>
            </a:r>
            <a:r>
              <a:rPr lang="zh-CN" alt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）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  <a:cs typeface="Times New Roman" pitchFamily="18" charset="0"/>
              </a:rPr>
              <a:t>．</a:t>
            </a:r>
            <a:endParaRPr lang="en-US" altLang="zh-CN" sz="2800" b="1" dirty="0" smtClean="0">
              <a:solidFill>
                <a:schemeClr val="bg1"/>
              </a:solidFill>
              <a:latin typeface="+mn-ea"/>
              <a:cs typeface="Times New Roman" pitchFamily="18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182502" y="5858505"/>
            <a:ext cx="6096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∴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CB</a:t>
            </a:r>
            <a:r>
              <a:rPr lang="zh-CN" alt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altLang="zh-CN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CD</a:t>
            </a:r>
            <a:r>
              <a:rPr lang="zh-CN" alt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．</a:t>
            </a:r>
            <a:endParaRPr lang="zh-CN" altLang="en-US" sz="2800" b="1" dirty="0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8270084" y="4801529"/>
            <a:ext cx="20601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∠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=∠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zh-CN" alt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．</a:t>
            </a:r>
            <a:endParaRPr lang="zh-CN" altLang="en-US" sz="2800" b="1" dirty="0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8047316" y="5465740"/>
            <a:ext cx="32111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dirty="0" smtClean="0">
                <a:solidFill>
                  <a:schemeClr val="bg1"/>
                </a:solidFill>
                <a:latin typeface="+mn-ea"/>
              </a:rPr>
              <a:t> 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∠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BCD</a:t>
            </a:r>
            <a:r>
              <a:rPr lang="en-US" altLang="zh-CN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 ∠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DAB</a:t>
            </a:r>
            <a:r>
              <a:rPr lang="zh-CN" alt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．</a:t>
            </a:r>
            <a:endParaRPr lang="en-US" altLang="zh-CN" sz="2800" b="1" dirty="0" smtClean="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26" grpId="0"/>
      <p:bldP spid="27" grpId="0"/>
      <p:bldP spid="28" grpId="0"/>
      <p:bldP spid="29" grpId="0"/>
      <p:bldP spid="30" grpId="0"/>
      <p:bldP spid="31" grpId="0"/>
      <p:bldP spid="33" grpId="0"/>
      <p:bldP spid="34" grpId="0"/>
      <p:bldP spid="3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3"/>
          <p:cNvSpPr txBox="1"/>
          <p:nvPr/>
        </p:nvSpPr>
        <p:spPr>
          <a:xfrm>
            <a:off x="2351088" y="1916113"/>
            <a:ext cx="1368425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5059" name="Text Box 5"/>
          <p:cNvSpPr txBox="1"/>
          <p:nvPr/>
        </p:nvSpPr>
        <p:spPr>
          <a:xfrm>
            <a:off x="2566988" y="1844675"/>
            <a:ext cx="1512887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5060" name="Text Box 6"/>
          <p:cNvSpPr txBox="1"/>
          <p:nvPr/>
        </p:nvSpPr>
        <p:spPr>
          <a:xfrm>
            <a:off x="2351088" y="1844675"/>
            <a:ext cx="1441450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949313" y="1276817"/>
            <a:ext cx="10809026" cy="2729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组合 26"/>
          <p:cNvGrpSpPr/>
          <p:nvPr/>
        </p:nvGrpSpPr>
        <p:grpSpPr>
          <a:xfrm>
            <a:off x="1019735" y="1330317"/>
            <a:ext cx="10642034" cy="2066189"/>
            <a:chOff x="1019735" y="1330317"/>
            <a:chExt cx="10642034" cy="2066189"/>
          </a:xfrm>
        </p:grpSpPr>
        <p:sp>
          <p:nvSpPr>
            <p:cNvPr id="46" name="TextBox 45"/>
            <p:cNvSpPr txBox="1"/>
            <p:nvPr/>
          </p:nvSpPr>
          <p:spPr>
            <a:xfrm>
              <a:off x="1019735" y="1330317"/>
              <a:ext cx="7094496" cy="1118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4000"/>
                </a:lnSpc>
              </a:pPr>
              <a:r>
                <a:rPr lang="zh-CN" altLang="en-US" sz="2800" b="1" dirty="0" smtClean="0">
                  <a:solidFill>
                    <a:schemeClr val="bg1"/>
                  </a:solidFill>
                  <a:latin typeface="+mn-ea"/>
                </a:rPr>
                <a:t>已知：如图，四边形</a:t>
              </a:r>
              <a:r>
                <a:rPr lang="en-US" altLang="zh-CN" sz="2800" b="1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ABCD</a:t>
              </a:r>
              <a:r>
                <a:rPr lang="zh-CN" altLang="en-US" sz="2800" b="1" dirty="0" smtClean="0">
                  <a:solidFill>
                    <a:schemeClr val="bg1"/>
                  </a:solidFill>
                  <a:latin typeface="+mn-ea"/>
                </a:rPr>
                <a:t>是平行四边形．</a:t>
              </a:r>
              <a:endParaRPr lang="en-US" altLang="zh-CN" sz="2800" b="1" dirty="0" smtClean="0">
                <a:solidFill>
                  <a:schemeClr val="bg1"/>
                </a:solidFill>
                <a:latin typeface="+mn-ea"/>
              </a:endParaRPr>
            </a:p>
            <a:p>
              <a:pPr>
                <a:lnSpc>
                  <a:spcPts val="4000"/>
                </a:lnSpc>
              </a:pPr>
              <a:r>
                <a:rPr lang="zh-CN" altLang="en-US" sz="2800" b="1" dirty="0" smtClean="0">
                  <a:solidFill>
                    <a:schemeClr val="bg1"/>
                  </a:solidFill>
                  <a:latin typeface="+mn-ea"/>
                </a:rPr>
                <a:t>求证：∠</a:t>
              </a:r>
              <a:r>
                <a:rPr lang="en-US" altLang="zh-CN" sz="2800" b="1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altLang="zh-CN" sz="2800" b="1" dirty="0" smtClean="0">
                  <a:solidFill>
                    <a:schemeClr val="bg1"/>
                  </a:solidFill>
                  <a:latin typeface="+mn-ea"/>
                </a:rPr>
                <a:t>=∠</a:t>
              </a:r>
              <a:r>
                <a:rPr lang="en-US" altLang="zh-CN" sz="2800" b="1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zh-CN" altLang="en-US" sz="2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，</a:t>
              </a:r>
              <a:r>
                <a:rPr lang="zh-CN" altLang="en-US" sz="2800" b="1" dirty="0" smtClean="0">
                  <a:solidFill>
                    <a:schemeClr val="bg1"/>
                  </a:solidFill>
                  <a:latin typeface="+mn-ea"/>
                </a:rPr>
                <a:t> ∠</a:t>
              </a:r>
              <a:r>
                <a:rPr lang="en-US" altLang="zh-CN" sz="2800" b="1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altLang="zh-CN" sz="2800" b="1" dirty="0" smtClean="0">
                  <a:solidFill>
                    <a:schemeClr val="bg1"/>
                  </a:solidFill>
                  <a:latin typeface="+mn-ea"/>
                </a:rPr>
                <a:t>=</a:t>
              </a:r>
              <a:r>
                <a:rPr lang="en-US" altLang="zh-CN" sz="2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∠</a:t>
              </a:r>
              <a:r>
                <a:rPr lang="en-US" altLang="zh-CN" sz="2800" b="1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zh-CN" altLang="en-US" sz="2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．</a:t>
              </a:r>
              <a:endParaRPr lang="en-US" altLang="zh-CN" sz="2800" b="1" dirty="0">
                <a:solidFill>
                  <a:schemeClr val="bg1"/>
                </a:solidFill>
                <a:latin typeface="+mn-ea"/>
              </a:endParaRPr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7458027" y="1866563"/>
              <a:ext cx="4203742" cy="1529943"/>
              <a:chOff x="7258850" y="2355450"/>
              <a:chExt cx="4203742" cy="1529943"/>
            </a:xfrm>
            <a:noFill/>
          </p:grpSpPr>
          <p:sp>
            <p:nvSpPr>
              <p:cNvPr id="48" name="AutoShape 13"/>
              <p:cNvSpPr>
                <a:spLocks noChangeArrowheads="1"/>
              </p:cNvSpPr>
              <p:nvPr/>
            </p:nvSpPr>
            <p:spPr bwMode="auto">
              <a:xfrm>
                <a:off x="7687475" y="2744635"/>
                <a:ext cx="2984500" cy="901700"/>
              </a:xfrm>
              <a:prstGeom prst="parallelogram">
                <a:avLst>
                  <a:gd name="adj" fmla="val 82746"/>
                </a:avLst>
              </a:prstGeom>
              <a:grpFill/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49" name="Rectangle 15"/>
              <p:cNvSpPr>
                <a:spLocks noChangeArrowheads="1"/>
              </p:cNvSpPr>
              <p:nvPr/>
            </p:nvSpPr>
            <p:spPr bwMode="auto">
              <a:xfrm>
                <a:off x="7258850" y="3362173"/>
                <a:ext cx="782587" cy="52322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i="1" dirty="0">
                    <a:solidFill>
                      <a:schemeClr val="bg1"/>
                    </a:solidFill>
                    <a:latin typeface="Times New Roman" pitchFamily="18" charset="0"/>
                    <a:ea typeface="华文楷体" pitchFamily="2" charset="-122"/>
                    <a:cs typeface="Times New Roman" pitchFamily="18" charset="0"/>
                  </a:rPr>
                  <a:t>A</a:t>
                </a:r>
                <a:r>
                  <a:rPr lang="zh-CN" altLang="en-US" sz="2800" i="1" dirty="0">
                    <a:solidFill>
                      <a:schemeClr val="bg1"/>
                    </a:solidFill>
                    <a:latin typeface="Times New Roman" pitchFamily="18" charset="0"/>
                    <a:ea typeface="华文楷体" pitchFamily="2" charset="-122"/>
                    <a:cs typeface="Times New Roman" pitchFamily="18" charset="0"/>
                  </a:rPr>
                  <a:t>　</a:t>
                </a:r>
              </a:p>
            </p:txBody>
          </p:sp>
          <p:sp>
            <p:nvSpPr>
              <p:cNvPr id="50" name="Rectangle 16"/>
              <p:cNvSpPr>
                <a:spLocks noChangeArrowheads="1"/>
              </p:cNvSpPr>
              <p:nvPr/>
            </p:nvSpPr>
            <p:spPr bwMode="auto">
              <a:xfrm>
                <a:off x="9963950" y="3362173"/>
                <a:ext cx="782587" cy="52322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i="1" dirty="0">
                    <a:solidFill>
                      <a:schemeClr val="bg1"/>
                    </a:solidFill>
                    <a:latin typeface="Times New Roman" pitchFamily="18" charset="0"/>
                    <a:ea typeface="华文楷体" pitchFamily="2" charset="-122"/>
                    <a:cs typeface="Times New Roman" pitchFamily="18" charset="0"/>
                  </a:rPr>
                  <a:t>B</a:t>
                </a:r>
                <a:r>
                  <a:rPr lang="zh-CN" altLang="en-US" sz="2800" i="1" dirty="0">
                    <a:solidFill>
                      <a:schemeClr val="bg1"/>
                    </a:solidFill>
                    <a:latin typeface="Times New Roman" pitchFamily="18" charset="0"/>
                    <a:ea typeface="华文楷体" pitchFamily="2" charset="-122"/>
                    <a:cs typeface="Times New Roman" pitchFamily="18" charset="0"/>
                  </a:rPr>
                  <a:t>　</a:t>
                </a:r>
              </a:p>
            </p:txBody>
          </p:sp>
          <p:sp>
            <p:nvSpPr>
              <p:cNvPr id="51" name="Rectangle 17"/>
              <p:cNvSpPr>
                <a:spLocks noChangeArrowheads="1"/>
              </p:cNvSpPr>
              <p:nvPr/>
            </p:nvSpPr>
            <p:spPr bwMode="auto">
              <a:xfrm>
                <a:off x="10686304" y="2419060"/>
                <a:ext cx="776288" cy="51911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i="1" dirty="0">
                    <a:solidFill>
                      <a:schemeClr val="bg1"/>
                    </a:solidFill>
                    <a:latin typeface="Times New Roman" pitchFamily="18" charset="0"/>
                    <a:ea typeface="华文楷体" pitchFamily="2" charset="-122"/>
                    <a:cs typeface="Times New Roman" pitchFamily="18" charset="0"/>
                  </a:rPr>
                  <a:t>C</a:t>
                </a:r>
                <a:r>
                  <a:rPr lang="zh-CN" altLang="en-US" sz="2800" i="1" dirty="0">
                    <a:solidFill>
                      <a:schemeClr val="bg1"/>
                    </a:solidFill>
                    <a:latin typeface="Times New Roman" pitchFamily="18" charset="0"/>
                    <a:ea typeface="华文楷体" pitchFamily="2" charset="-122"/>
                    <a:cs typeface="Times New Roman" pitchFamily="18" charset="0"/>
                  </a:rPr>
                  <a:t>　</a:t>
                </a:r>
              </a:p>
            </p:txBody>
          </p:sp>
          <p:sp>
            <p:nvSpPr>
              <p:cNvPr id="52" name="Rectangle 18"/>
              <p:cNvSpPr>
                <a:spLocks noChangeArrowheads="1"/>
              </p:cNvSpPr>
              <p:nvPr/>
            </p:nvSpPr>
            <p:spPr bwMode="auto">
              <a:xfrm>
                <a:off x="8022617" y="2355450"/>
                <a:ext cx="796925" cy="51911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i="1" dirty="0">
                    <a:solidFill>
                      <a:schemeClr val="bg1"/>
                    </a:solidFill>
                    <a:latin typeface="Times New Roman" pitchFamily="18" charset="0"/>
                    <a:ea typeface="华文楷体" pitchFamily="2" charset="-122"/>
                    <a:cs typeface="Times New Roman" pitchFamily="18" charset="0"/>
                  </a:rPr>
                  <a:t>D</a:t>
                </a:r>
                <a:r>
                  <a:rPr lang="zh-CN" altLang="en-US" sz="2800" i="1" dirty="0">
                    <a:solidFill>
                      <a:schemeClr val="bg1"/>
                    </a:solidFill>
                    <a:latin typeface="Times New Roman" pitchFamily="18" charset="0"/>
                    <a:ea typeface="华文楷体" pitchFamily="2" charset="-122"/>
                    <a:cs typeface="Times New Roman" pitchFamily="18" charset="0"/>
                  </a:rPr>
                  <a:t>　</a:t>
                </a:r>
              </a:p>
            </p:txBody>
          </p:sp>
        </p:grpSp>
      </p:grpSp>
      <p:sp>
        <p:nvSpPr>
          <p:cNvPr id="16" name="矩形 15"/>
          <p:cNvSpPr/>
          <p:nvPr/>
        </p:nvSpPr>
        <p:spPr>
          <a:xfrm>
            <a:off x="900586" y="2696381"/>
            <a:ext cx="1266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2800" b="1" dirty="0" smtClean="0">
                <a:solidFill>
                  <a:srgbClr val="FFFF00"/>
                </a:solidFill>
                <a:latin typeface="+mn-ea"/>
                <a:cs typeface="Times New Roman" pitchFamily="18" charset="0"/>
              </a:rPr>
              <a:t>证明：</a:t>
            </a:r>
            <a:endParaRPr lang="zh-CN" altLang="en-US" sz="2800" b="1" dirty="0">
              <a:solidFill>
                <a:srgbClr val="FFFF00"/>
              </a:solidFill>
              <a:latin typeface="+mn-ea"/>
              <a:cs typeface="Times New Roman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979875" y="2720304"/>
            <a:ext cx="51765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FF00"/>
                </a:solidFill>
                <a:latin typeface="+mn-ea"/>
                <a:cs typeface="Times New Roman" pitchFamily="18" charset="0"/>
              </a:rPr>
              <a:t>∵四边形</a:t>
            </a:r>
            <a:r>
              <a:rPr lang="en-US" altLang="zh-CN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ABCD</a:t>
            </a:r>
            <a:r>
              <a:rPr lang="zh-CN" altLang="en-US" sz="2800" b="1" dirty="0" smtClean="0">
                <a:solidFill>
                  <a:srgbClr val="FFFF00"/>
                </a:solidFill>
                <a:latin typeface="+mn-ea"/>
                <a:cs typeface="Times New Roman" pitchFamily="18" charset="0"/>
              </a:rPr>
              <a:t>是平行四边形，</a:t>
            </a:r>
          </a:p>
        </p:txBody>
      </p:sp>
      <p:sp>
        <p:nvSpPr>
          <p:cNvPr id="18" name="矩形 17"/>
          <p:cNvSpPr/>
          <p:nvPr/>
        </p:nvSpPr>
        <p:spPr>
          <a:xfrm>
            <a:off x="1986081" y="3247608"/>
            <a:ext cx="49156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FFFF00"/>
                </a:solidFill>
                <a:latin typeface="+mn-ea"/>
                <a:cs typeface="Times New Roman" pitchFamily="18" charset="0"/>
              </a:rPr>
              <a:t>∴</a:t>
            </a:r>
            <a:r>
              <a:rPr lang="en-US" altLang="zh-CN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AD</a:t>
            </a:r>
            <a:r>
              <a:rPr lang="en-US" altLang="zh-CN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∥</a:t>
            </a:r>
            <a:r>
              <a:rPr lang="en-US" altLang="zh-CN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zh-CN" alt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altLang="zh-CN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∥</a:t>
            </a:r>
            <a:r>
              <a:rPr lang="en-US" altLang="zh-CN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CD</a:t>
            </a:r>
            <a:r>
              <a:rPr lang="zh-CN" alt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．</a:t>
            </a:r>
          </a:p>
        </p:txBody>
      </p:sp>
      <p:sp>
        <p:nvSpPr>
          <p:cNvPr id="19" name="矩形 18"/>
          <p:cNvSpPr/>
          <p:nvPr/>
        </p:nvSpPr>
        <p:spPr>
          <a:xfrm>
            <a:off x="1804682" y="3832470"/>
            <a:ext cx="73154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FFFF00"/>
                </a:solidFill>
                <a:latin typeface="+mn-ea"/>
                <a:cs typeface="Times New Roman" pitchFamily="18" charset="0"/>
              </a:rPr>
              <a:t> ∴</a:t>
            </a:r>
            <a:r>
              <a:rPr lang="en-US" altLang="zh-CN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∠</a:t>
            </a:r>
            <a:r>
              <a:rPr lang="en-US" altLang="zh-CN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+∠</a:t>
            </a:r>
            <a:r>
              <a:rPr lang="en-US" altLang="zh-CN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zh-CN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=180°</a:t>
            </a:r>
            <a:r>
              <a:rPr lang="zh-CN" alt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∠</a:t>
            </a:r>
            <a:r>
              <a:rPr lang="en-US" altLang="zh-CN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CN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+∠</a:t>
            </a:r>
            <a:r>
              <a:rPr lang="en-US" altLang="zh-CN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zh-CN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=180°</a:t>
            </a:r>
            <a:r>
              <a:rPr lang="zh-CN" alt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．</a:t>
            </a:r>
          </a:p>
        </p:txBody>
      </p:sp>
      <p:sp>
        <p:nvSpPr>
          <p:cNvPr id="20" name="矩形 19"/>
          <p:cNvSpPr/>
          <p:nvPr/>
        </p:nvSpPr>
        <p:spPr>
          <a:xfrm>
            <a:off x="1971726" y="4404774"/>
            <a:ext cx="77368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FFFF00"/>
                </a:solidFill>
                <a:latin typeface="+mn-ea"/>
                <a:cs typeface="Times New Roman" pitchFamily="18" charset="0"/>
              </a:rPr>
              <a:t>∴</a:t>
            </a:r>
            <a:r>
              <a:rPr lang="en-US" altLang="zh-CN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∠</a:t>
            </a:r>
            <a:r>
              <a:rPr lang="en-US" altLang="zh-CN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=180°</a:t>
            </a:r>
            <a:r>
              <a:rPr lang="en-US" altLang="zh-CN" sz="2800" b="1" dirty="0" smtClean="0">
                <a:solidFill>
                  <a:srgbClr val="FFFF00"/>
                </a:solidFill>
                <a:latin typeface="+mn-ea"/>
                <a:cs typeface="Times New Roman" pitchFamily="18" charset="0"/>
              </a:rPr>
              <a:t>-</a:t>
            </a:r>
            <a:r>
              <a:rPr lang="en-US" altLang="zh-CN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∠</a:t>
            </a:r>
            <a:r>
              <a:rPr lang="en-US" altLang="zh-CN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zh-CN" alt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∠</a:t>
            </a:r>
            <a:r>
              <a:rPr lang="en-US" altLang="zh-CN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CN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=180°</a:t>
            </a:r>
            <a:r>
              <a:rPr lang="en-US" altLang="zh-CN" sz="2800" b="1" dirty="0" smtClean="0">
                <a:solidFill>
                  <a:srgbClr val="FFFF00"/>
                </a:solidFill>
                <a:latin typeface="+mn-ea"/>
                <a:cs typeface="Times New Roman" pitchFamily="18" charset="0"/>
              </a:rPr>
              <a:t>-</a:t>
            </a:r>
            <a:r>
              <a:rPr lang="en-US" altLang="zh-CN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∠</a:t>
            </a:r>
            <a:r>
              <a:rPr lang="en-US" altLang="zh-CN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zh-CN" alt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．</a:t>
            </a:r>
          </a:p>
        </p:txBody>
      </p:sp>
      <p:sp>
        <p:nvSpPr>
          <p:cNvPr id="21" name="矩形 20"/>
          <p:cNvSpPr/>
          <p:nvPr/>
        </p:nvSpPr>
        <p:spPr>
          <a:xfrm>
            <a:off x="1998873" y="4973191"/>
            <a:ext cx="42269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FFFF00"/>
                </a:solidFill>
                <a:latin typeface="+mn-ea"/>
                <a:cs typeface="Times New Roman" pitchFamily="18" charset="0"/>
              </a:rPr>
              <a:t>∴</a:t>
            </a:r>
            <a:r>
              <a:rPr lang="en-US" altLang="zh-CN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∠</a:t>
            </a:r>
            <a:r>
              <a:rPr lang="en-US" altLang="zh-CN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=∠</a:t>
            </a:r>
            <a:r>
              <a:rPr lang="en-US" altLang="zh-CN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zh-CN" alt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．</a:t>
            </a:r>
          </a:p>
        </p:txBody>
      </p:sp>
      <p:sp>
        <p:nvSpPr>
          <p:cNvPr id="22" name="矩形 21"/>
          <p:cNvSpPr/>
          <p:nvPr/>
        </p:nvSpPr>
        <p:spPr>
          <a:xfrm>
            <a:off x="1898018" y="5536544"/>
            <a:ext cx="48128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rgbClr val="FFFF00"/>
                </a:solidFill>
                <a:latin typeface="宋体"/>
                <a:cs typeface="Times New Roman" pitchFamily="18" charset="0"/>
              </a:rPr>
              <a:t> </a:t>
            </a:r>
            <a:r>
              <a:rPr lang="zh-CN" altLang="en-US" sz="2800" b="1" dirty="0" smtClean="0">
                <a:solidFill>
                  <a:srgbClr val="FFFF00"/>
                </a:solidFill>
                <a:latin typeface="+mn-ea"/>
                <a:cs typeface="Times New Roman" pitchFamily="18" charset="0"/>
              </a:rPr>
              <a:t>同理</a:t>
            </a:r>
            <a:r>
              <a:rPr lang="zh-CN" alt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∠</a:t>
            </a:r>
            <a:r>
              <a:rPr lang="en-US" altLang="zh-CN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zh-CN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=∠</a:t>
            </a:r>
            <a:r>
              <a:rPr lang="en-US" altLang="zh-CN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zh-CN" alt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．</a:t>
            </a:r>
          </a:p>
        </p:txBody>
      </p:sp>
      <p:sp>
        <p:nvSpPr>
          <p:cNvPr id="25" name="矩形 32"/>
          <p:cNvSpPr>
            <a:spLocks noChangeArrowheads="1"/>
          </p:cNvSpPr>
          <p:nvPr/>
        </p:nvSpPr>
        <p:spPr bwMode="auto">
          <a:xfrm>
            <a:off x="3962437" y="635524"/>
            <a:ext cx="3978275" cy="584775"/>
          </a:xfrm>
          <a:prstGeom prst="rect">
            <a:avLst/>
          </a:prstGeom>
          <a:noFill/>
          <a:ln w="73025" cmpd="thickThin">
            <a:solidFill>
              <a:srgbClr val="D6009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FFFF00"/>
                </a:solidFill>
                <a:latin typeface="+mn-ea"/>
              </a:rPr>
              <a:t>概括证明　探究性质</a:t>
            </a:r>
            <a:r>
              <a:rPr lang="zh-CN" altLang="en-US" sz="3200" b="1" dirty="0">
                <a:solidFill>
                  <a:srgbClr val="FFFF00"/>
                </a:solidFill>
                <a:latin typeface="宋体" pitchFamily="2" charset="-122"/>
              </a:rPr>
              <a:t>　</a:t>
            </a:r>
            <a:r>
              <a:rPr lang="zh-CN" altLang="en-US" sz="3200" b="1" dirty="0">
                <a:latin typeface="宋体" pitchFamily="2" charset="-122"/>
              </a:rPr>
              <a:t> 　 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/>
          <p:nvPr/>
        </p:nvCxnSpPr>
        <p:spPr>
          <a:xfrm>
            <a:off x="928048" y="1269241"/>
            <a:ext cx="10809026" cy="2729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845102" y="1328254"/>
            <a:ext cx="4512774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平行四边形具有以下性质：</a:t>
            </a:r>
            <a:endParaRPr kumimoji="1" lang="zh-CN" altLang="en-US" sz="28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2" name="组合 28"/>
          <p:cNvGrpSpPr/>
          <p:nvPr/>
        </p:nvGrpSpPr>
        <p:grpSpPr>
          <a:xfrm>
            <a:off x="2627547" y="1788892"/>
            <a:ext cx="8183852" cy="2495729"/>
            <a:chOff x="2627547" y="1788892"/>
            <a:chExt cx="8183852" cy="2495729"/>
          </a:xfrm>
        </p:grpSpPr>
        <p:sp>
          <p:nvSpPr>
            <p:cNvPr id="22" name="AutoShape 2"/>
            <p:cNvSpPr>
              <a:spLocks noChangeArrowheads="1"/>
            </p:cNvSpPr>
            <p:nvPr/>
          </p:nvSpPr>
          <p:spPr bwMode="auto">
            <a:xfrm>
              <a:off x="3070390" y="2251310"/>
              <a:ext cx="6421438" cy="1789112"/>
            </a:xfrm>
            <a:prstGeom prst="parallelogram">
              <a:avLst>
                <a:gd name="adj" fmla="val 89729"/>
              </a:avLst>
            </a:prstGeom>
            <a:noFill/>
            <a:ln w="222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spcBef>
                  <a:spcPct val="50000"/>
                </a:spcBef>
              </a:pPr>
              <a:endParaRPr lang="zh-CN" altLang="en-US" sz="2400" b="1">
                <a:ln>
                  <a:solidFill>
                    <a:schemeClr val="bg1"/>
                  </a:solidFill>
                </a:ln>
                <a:latin typeface="Times New Roman" pitchFamily="18" charset="0"/>
              </a:endParaRPr>
            </a:p>
          </p:txBody>
        </p:sp>
        <p:sp>
          <p:nvSpPr>
            <p:cNvPr id="25" name="Text Box 8"/>
            <p:cNvSpPr txBox="1">
              <a:spLocks noChangeArrowheads="1"/>
            </p:cNvSpPr>
            <p:nvPr/>
          </p:nvSpPr>
          <p:spPr bwMode="auto">
            <a:xfrm>
              <a:off x="4210699" y="1788892"/>
              <a:ext cx="1200150" cy="51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>
                <a:spcBef>
                  <a:spcPct val="50000"/>
                </a:spcBef>
              </a:pPr>
              <a:r>
                <a:rPr lang="en-US" altLang="zh-CN" sz="2800" b="1" i="1" dirty="0">
                  <a:solidFill>
                    <a:schemeClr val="bg1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26" name="Text Box 9"/>
            <p:cNvSpPr txBox="1">
              <a:spLocks noChangeArrowheads="1"/>
            </p:cNvSpPr>
            <p:nvPr/>
          </p:nvSpPr>
          <p:spPr bwMode="auto">
            <a:xfrm>
              <a:off x="2627547" y="3765509"/>
              <a:ext cx="1200150" cy="51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i="1" dirty="0">
                  <a:solidFill>
                    <a:schemeClr val="bg1"/>
                  </a:solidFill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27" name="Text Box 10"/>
            <p:cNvSpPr txBox="1">
              <a:spLocks noChangeArrowheads="1"/>
            </p:cNvSpPr>
            <p:nvPr/>
          </p:nvSpPr>
          <p:spPr bwMode="auto">
            <a:xfrm>
              <a:off x="8171553" y="3744898"/>
              <a:ext cx="120015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i="1" dirty="0">
                  <a:solidFill>
                    <a:schemeClr val="bg1"/>
                  </a:solidFill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28" name="Text Box 11"/>
            <p:cNvSpPr txBox="1">
              <a:spLocks noChangeArrowheads="1"/>
            </p:cNvSpPr>
            <p:nvPr/>
          </p:nvSpPr>
          <p:spPr bwMode="auto">
            <a:xfrm>
              <a:off x="9612837" y="1828648"/>
              <a:ext cx="1198562" cy="51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>
                <a:spcBef>
                  <a:spcPct val="50000"/>
                </a:spcBef>
              </a:pPr>
              <a:r>
                <a:rPr lang="en-US" altLang="zh-CN" sz="2800" b="1" i="1" dirty="0">
                  <a:solidFill>
                    <a:schemeClr val="bg1"/>
                  </a:solidFill>
                  <a:latin typeface="Times New Roman" pitchFamily="18" charset="0"/>
                </a:rPr>
                <a:t>D</a:t>
              </a:r>
            </a:p>
          </p:txBody>
        </p:sp>
      </p:grpSp>
      <p:sp>
        <p:nvSpPr>
          <p:cNvPr id="30" name="Line 3"/>
          <p:cNvSpPr>
            <a:spLocks noChangeShapeType="1"/>
          </p:cNvSpPr>
          <p:nvPr/>
        </p:nvSpPr>
        <p:spPr bwMode="auto">
          <a:xfrm rot="10800000" flipH="1">
            <a:off x="7923337" y="2256100"/>
            <a:ext cx="1560513" cy="17557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" name="Line 13"/>
          <p:cNvSpPr>
            <a:spLocks noChangeShapeType="1"/>
          </p:cNvSpPr>
          <p:nvPr/>
        </p:nvSpPr>
        <p:spPr bwMode="auto">
          <a:xfrm rot="10800000" flipH="1">
            <a:off x="3059237" y="2219588"/>
            <a:ext cx="1625600" cy="1828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" name="Line 4"/>
          <p:cNvSpPr>
            <a:spLocks noChangeShapeType="1"/>
          </p:cNvSpPr>
          <p:nvPr/>
        </p:nvSpPr>
        <p:spPr bwMode="auto">
          <a:xfrm rot="10800000">
            <a:off x="4700736" y="2249751"/>
            <a:ext cx="4779963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3" name="Line 12"/>
          <p:cNvSpPr>
            <a:spLocks noChangeShapeType="1"/>
          </p:cNvSpPr>
          <p:nvPr/>
        </p:nvSpPr>
        <p:spPr bwMode="auto">
          <a:xfrm rot="10800000">
            <a:off x="3078311" y="4029380"/>
            <a:ext cx="4799013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1" name="PubPieSlice"/>
          <p:cNvSpPr>
            <a:spLocks noEditPoints="1" noChangeArrowheads="1"/>
          </p:cNvSpPr>
          <p:nvPr/>
        </p:nvSpPr>
        <p:spPr bwMode="auto">
          <a:xfrm rot="20093659">
            <a:off x="2596052" y="3529564"/>
            <a:ext cx="1050260" cy="999192"/>
          </a:xfrm>
          <a:custGeom>
            <a:avLst/>
            <a:gdLst>
              <a:gd name="T0" fmla="*/ 1435721309 w 21600"/>
              <a:gd name="T1" fmla="*/ 1978360501 h 21600"/>
              <a:gd name="T2" fmla="*/ 748927986 w 21600"/>
              <a:gd name="T3" fmla="*/ 1414611212 h 21600"/>
              <a:gd name="T4" fmla="*/ 1432531882 w 21600"/>
              <a:gd name="T5" fmla="*/ 836978656 h 21600"/>
              <a:gd name="T6" fmla="*/ 0 60000 65536"/>
              <a:gd name="T7" fmla="*/ 0 60000 65536"/>
              <a:gd name="T8" fmla="*/ 0 60000 65536"/>
              <a:gd name="T9" fmla="*/ 3163 w 21600"/>
              <a:gd name="T10" fmla="*/ 3163 h 21600"/>
              <a:gd name="T11" fmla="*/ 18437 w 21600"/>
              <a:gd name="T12" fmla="*/ 18437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20705" y="15104"/>
                </a:moveTo>
                <a:cubicBezTo>
                  <a:pt x="21295" y="13746"/>
                  <a:pt x="21600" y="12281"/>
                  <a:pt x="21600" y="10800"/>
                </a:cubicBezTo>
                <a:cubicBezTo>
                  <a:pt x="21600" y="9280"/>
                  <a:pt x="21279" y="7777"/>
                  <a:pt x="20658" y="6389"/>
                </a:cubicBezTo>
                <a:lnTo>
                  <a:pt x="10800" y="10800"/>
                </a:lnTo>
                <a:close/>
              </a:path>
            </a:pathLst>
          </a:custGeom>
          <a:solidFill>
            <a:srgbClr val="FFFF00">
              <a:alpha val="74117"/>
            </a:srgbClr>
          </a:solidFill>
          <a:ln w="22225">
            <a:solidFill>
              <a:srgbClr val="FFCC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2" name="PubPieSlice"/>
          <p:cNvSpPr>
            <a:spLocks noEditPoints="1" noChangeArrowheads="1"/>
          </p:cNvSpPr>
          <p:nvPr/>
        </p:nvSpPr>
        <p:spPr bwMode="auto">
          <a:xfrm rot="20252494" flipH="1" flipV="1">
            <a:off x="8924292" y="1713250"/>
            <a:ext cx="1109525" cy="1105015"/>
          </a:xfrm>
          <a:custGeom>
            <a:avLst/>
            <a:gdLst>
              <a:gd name="T0" fmla="*/ 1435717062 w 21600"/>
              <a:gd name="T1" fmla="*/ 1978360501 h 21600"/>
              <a:gd name="T2" fmla="*/ 748924513 w 21600"/>
              <a:gd name="T3" fmla="*/ 1414611212 h 21600"/>
              <a:gd name="T4" fmla="*/ 1432526324 w 21600"/>
              <a:gd name="T5" fmla="*/ 836978656 h 21600"/>
              <a:gd name="T6" fmla="*/ 0 60000 65536"/>
              <a:gd name="T7" fmla="*/ 0 60000 65536"/>
              <a:gd name="T8" fmla="*/ 0 60000 65536"/>
              <a:gd name="T9" fmla="*/ 3163 w 21600"/>
              <a:gd name="T10" fmla="*/ 3163 h 21600"/>
              <a:gd name="T11" fmla="*/ 18437 w 21600"/>
              <a:gd name="T12" fmla="*/ 18437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20705" y="15104"/>
                </a:moveTo>
                <a:cubicBezTo>
                  <a:pt x="21295" y="13746"/>
                  <a:pt x="21600" y="12281"/>
                  <a:pt x="21600" y="10800"/>
                </a:cubicBezTo>
                <a:cubicBezTo>
                  <a:pt x="21600" y="9280"/>
                  <a:pt x="21279" y="7777"/>
                  <a:pt x="20658" y="6389"/>
                </a:cubicBezTo>
                <a:lnTo>
                  <a:pt x="10800" y="10800"/>
                </a:lnTo>
                <a:close/>
              </a:path>
            </a:pathLst>
          </a:custGeom>
          <a:solidFill>
            <a:srgbClr val="FFFF00">
              <a:alpha val="74117"/>
            </a:srgbClr>
          </a:solidFill>
          <a:ln w="22225">
            <a:solidFill>
              <a:srgbClr val="FFCC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" name="PubPieSlice"/>
          <p:cNvSpPr>
            <a:spLocks noEditPoints="1" noChangeArrowheads="1"/>
          </p:cNvSpPr>
          <p:nvPr/>
        </p:nvSpPr>
        <p:spPr bwMode="auto">
          <a:xfrm>
            <a:off x="4214882" y="1948167"/>
            <a:ext cx="912813" cy="647700"/>
          </a:xfrm>
          <a:custGeom>
            <a:avLst/>
            <a:gdLst>
              <a:gd name="T0" fmla="*/ 155773666 w 21600"/>
              <a:gd name="T1" fmla="*/ 535097641 h 21600"/>
              <a:gd name="T2" fmla="*/ 343268910 w 21600"/>
              <a:gd name="T3" fmla="*/ 291195140 h 21600"/>
              <a:gd name="T4" fmla="*/ 686474466 w 21600"/>
              <a:gd name="T5" fmla="*/ 295671225 h 21600"/>
              <a:gd name="T6" fmla="*/ 0 60000 65536"/>
              <a:gd name="T7" fmla="*/ 0 60000 65536"/>
              <a:gd name="T8" fmla="*/ 0 60000 65536"/>
              <a:gd name="T9" fmla="*/ 3163 w 21600"/>
              <a:gd name="T10" fmla="*/ 3163 h 21600"/>
              <a:gd name="T11" fmla="*/ 18437 w 21600"/>
              <a:gd name="T12" fmla="*/ 18437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4900" y="19846"/>
                </a:moveTo>
                <a:cubicBezTo>
                  <a:pt x="6655" y="20990"/>
                  <a:pt x="8705" y="21600"/>
                  <a:pt x="10800" y="21600"/>
                </a:cubicBezTo>
                <a:cubicBezTo>
                  <a:pt x="16699" y="21599"/>
                  <a:pt x="21508" y="16865"/>
                  <a:pt x="21598" y="10966"/>
                </a:cubicBezTo>
                <a:lnTo>
                  <a:pt x="10800" y="10800"/>
                </a:lnTo>
                <a:close/>
              </a:path>
            </a:pathLst>
          </a:custGeom>
          <a:solidFill>
            <a:srgbClr val="00FF00">
              <a:alpha val="74117"/>
            </a:srgbClr>
          </a:solidFill>
          <a:ln w="25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0" name="Text Box 5"/>
          <p:cNvSpPr txBox="1">
            <a:spLocks noChangeArrowheads="1"/>
          </p:cNvSpPr>
          <p:nvPr/>
        </p:nvSpPr>
        <p:spPr bwMode="auto">
          <a:xfrm>
            <a:off x="1843115" y="4810775"/>
            <a:ext cx="668068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>
              <a:spcBef>
                <a:spcPct val="20000"/>
              </a:spcBef>
            </a:pPr>
            <a:r>
              <a:rPr kumimoji="1" lang="zh-CN" altLang="en-US" sz="2800" b="1" dirty="0">
                <a:solidFill>
                  <a:srgbClr val="FFFF00"/>
                </a:solidFill>
                <a:latin typeface="+mn-ea"/>
              </a:rPr>
              <a:t>平行四边形的对</a:t>
            </a:r>
            <a:r>
              <a:rPr kumimoji="1" lang="zh-CN" altLang="en-US" sz="2800" b="1" dirty="0" smtClean="0">
                <a:solidFill>
                  <a:srgbClr val="FFFF00"/>
                </a:solidFill>
                <a:latin typeface="+mn-ea"/>
              </a:rPr>
              <a:t>边相等；</a:t>
            </a:r>
            <a:endParaRPr kumimoji="1" lang="zh-CN" altLang="en-US" sz="2800" b="1" dirty="0">
              <a:solidFill>
                <a:srgbClr val="FFFF00"/>
              </a:solidFill>
              <a:latin typeface="+mn-ea"/>
            </a:endParaRPr>
          </a:p>
        </p:txBody>
      </p:sp>
      <p:sp>
        <p:nvSpPr>
          <p:cNvPr id="45" name="Text Box 5"/>
          <p:cNvSpPr txBox="1">
            <a:spLocks noChangeArrowheads="1"/>
          </p:cNvSpPr>
          <p:nvPr/>
        </p:nvSpPr>
        <p:spPr bwMode="auto">
          <a:xfrm>
            <a:off x="1860342" y="5527711"/>
            <a:ext cx="668068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>
              <a:spcBef>
                <a:spcPct val="20000"/>
              </a:spcBef>
            </a:pPr>
            <a:r>
              <a:rPr kumimoji="1" lang="zh-CN" altLang="en-US" sz="2800" b="1" dirty="0" smtClean="0">
                <a:solidFill>
                  <a:srgbClr val="FFFF00"/>
                </a:solidFill>
                <a:latin typeface="+mn-ea"/>
              </a:rPr>
              <a:t>平</a:t>
            </a:r>
            <a:r>
              <a:rPr kumimoji="1" lang="zh-CN" altLang="en-US" sz="2800" b="1" dirty="0">
                <a:solidFill>
                  <a:srgbClr val="FFFF00"/>
                </a:solidFill>
                <a:latin typeface="+mn-ea"/>
              </a:rPr>
              <a:t>行四边形的对角相</a:t>
            </a:r>
            <a:r>
              <a:rPr kumimoji="1" lang="zh-CN" altLang="en-US" sz="2800" b="1" dirty="0" smtClean="0">
                <a:solidFill>
                  <a:srgbClr val="FFFF00"/>
                </a:solidFill>
                <a:latin typeface="+mn-ea"/>
              </a:rPr>
              <a:t>等．</a:t>
            </a:r>
            <a:endParaRPr kumimoji="1" lang="zh-CN" altLang="en-US" sz="2800" b="1" dirty="0">
              <a:solidFill>
                <a:srgbClr val="FFFF00"/>
              </a:solidFill>
              <a:latin typeface="+mn-ea"/>
            </a:endParaRPr>
          </a:p>
        </p:txBody>
      </p:sp>
      <p:sp>
        <p:nvSpPr>
          <p:cNvPr id="23" name="矩形 32"/>
          <p:cNvSpPr>
            <a:spLocks noChangeArrowheads="1"/>
          </p:cNvSpPr>
          <p:nvPr/>
        </p:nvSpPr>
        <p:spPr bwMode="auto">
          <a:xfrm>
            <a:off x="3962437" y="635524"/>
            <a:ext cx="3978275" cy="584775"/>
          </a:xfrm>
          <a:prstGeom prst="rect">
            <a:avLst/>
          </a:prstGeom>
          <a:noFill/>
          <a:ln w="73025" cmpd="thickThin">
            <a:solidFill>
              <a:srgbClr val="D6009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FFFF00"/>
                </a:solidFill>
                <a:latin typeface="+mn-ea"/>
              </a:rPr>
              <a:t>概括证明　探究性质</a:t>
            </a:r>
            <a:r>
              <a:rPr lang="zh-CN" altLang="en-US" sz="3200" b="1" dirty="0">
                <a:solidFill>
                  <a:srgbClr val="FFFF00"/>
                </a:solidFill>
                <a:latin typeface="宋体" pitchFamily="2" charset="-122"/>
              </a:rPr>
              <a:t>　</a:t>
            </a:r>
            <a:r>
              <a:rPr lang="zh-CN" altLang="en-US" sz="3200" b="1" dirty="0">
                <a:latin typeface="宋体" pitchFamily="2" charset="-122"/>
              </a:rPr>
              <a:t> 　 </a:t>
            </a:r>
          </a:p>
        </p:txBody>
      </p:sp>
      <p:sp>
        <p:nvSpPr>
          <p:cNvPr id="21" name="PubPieSlice"/>
          <p:cNvSpPr>
            <a:spLocks noEditPoints="1" noChangeArrowheads="1"/>
          </p:cNvSpPr>
          <p:nvPr/>
        </p:nvSpPr>
        <p:spPr bwMode="auto">
          <a:xfrm rot="10532708">
            <a:off x="7480333" y="3656579"/>
            <a:ext cx="868755" cy="683754"/>
          </a:xfrm>
          <a:custGeom>
            <a:avLst/>
            <a:gdLst>
              <a:gd name="T0" fmla="*/ 155773666 w 21600"/>
              <a:gd name="T1" fmla="*/ 535097641 h 21600"/>
              <a:gd name="T2" fmla="*/ 343268910 w 21600"/>
              <a:gd name="T3" fmla="*/ 291195140 h 21600"/>
              <a:gd name="T4" fmla="*/ 686474466 w 21600"/>
              <a:gd name="T5" fmla="*/ 295671225 h 21600"/>
              <a:gd name="T6" fmla="*/ 0 60000 65536"/>
              <a:gd name="T7" fmla="*/ 0 60000 65536"/>
              <a:gd name="T8" fmla="*/ 0 60000 65536"/>
              <a:gd name="T9" fmla="*/ 3163 w 21600"/>
              <a:gd name="T10" fmla="*/ 3163 h 21600"/>
              <a:gd name="T11" fmla="*/ 18437 w 21600"/>
              <a:gd name="T12" fmla="*/ 18437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4900" y="19846"/>
                </a:moveTo>
                <a:cubicBezTo>
                  <a:pt x="6655" y="20990"/>
                  <a:pt x="8705" y="21600"/>
                  <a:pt x="10800" y="21600"/>
                </a:cubicBezTo>
                <a:cubicBezTo>
                  <a:pt x="16699" y="21599"/>
                  <a:pt x="21508" y="16865"/>
                  <a:pt x="21598" y="10966"/>
                </a:cubicBezTo>
                <a:lnTo>
                  <a:pt x="10800" y="10800"/>
                </a:lnTo>
                <a:close/>
              </a:path>
            </a:pathLst>
          </a:custGeom>
          <a:solidFill>
            <a:srgbClr val="00FF00">
              <a:alpha val="74117"/>
            </a:srgbClr>
          </a:solidFill>
          <a:ln w="25400">
            <a:solidFill>
              <a:srgbClr val="008000"/>
            </a:solidFill>
            <a:miter lim="800000"/>
            <a:headEnd/>
            <a:tailEnd/>
          </a:ln>
          <a:scene3d>
            <a:camera prst="orthographicFront">
              <a:rot lat="0" lon="0" rev="21299999"/>
            </a:camera>
            <a:lightRig rig="threePt" dir="t"/>
          </a:scene3d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35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35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35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35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0" grpId="2" animBg="1"/>
      <p:bldP spid="30" grpId="3" animBg="1"/>
      <p:bldP spid="31" grpId="0" animBg="1"/>
      <p:bldP spid="31" grpId="1" animBg="1"/>
      <p:bldP spid="31" grpId="2" animBg="1"/>
      <p:bldP spid="31" grpId="3" animBg="1"/>
      <p:bldP spid="32" grpId="0" animBg="1"/>
      <p:bldP spid="32" grpId="1" animBg="1"/>
      <p:bldP spid="33" grpId="0" animBg="1"/>
      <p:bldP spid="33" grpId="1" animBg="1"/>
      <p:bldP spid="41" grpId="0" animBg="1"/>
      <p:bldP spid="41" grpId="1" animBg="1"/>
      <p:bldP spid="41" grpId="2" animBg="1"/>
      <p:bldP spid="41" grpId="3" animBg="1"/>
      <p:bldP spid="42" grpId="0" animBg="1"/>
      <p:bldP spid="42" grpId="1" animBg="1"/>
      <p:bldP spid="42" grpId="2" animBg="1"/>
      <p:bldP spid="42" grpId="3" animBg="1"/>
      <p:bldP spid="43" grpId="0" animBg="1"/>
      <p:bldP spid="43" grpId="1" animBg="1"/>
      <p:bldP spid="43" grpId="2" animBg="1"/>
      <p:bldP spid="43" grpId="3" animBg="1"/>
      <p:bldP spid="43" grpId="4" animBg="1"/>
      <p:bldP spid="40" grpId="0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直接连接符 18"/>
          <p:cNvCxnSpPr/>
          <p:nvPr/>
        </p:nvCxnSpPr>
        <p:spPr>
          <a:xfrm>
            <a:off x="928048" y="1269241"/>
            <a:ext cx="10809026" cy="2729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组合 43"/>
          <p:cNvGrpSpPr/>
          <p:nvPr/>
        </p:nvGrpSpPr>
        <p:grpSpPr>
          <a:xfrm>
            <a:off x="7711910" y="1927584"/>
            <a:ext cx="2759255" cy="2555558"/>
            <a:chOff x="8570651" y="1275577"/>
            <a:chExt cx="2759255" cy="2555558"/>
          </a:xfrm>
          <a:noFill/>
        </p:grpSpPr>
        <p:sp>
          <p:nvSpPr>
            <p:cNvPr id="30" name="AutoShape 82"/>
            <p:cNvSpPr>
              <a:spLocks noChangeArrowheads="1"/>
            </p:cNvSpPr>
            <p:nvPr/>
          </p:nvSpPr>
          <p:spPr bwMode="auto">
            <a:xfrm>
              <a:off x="9015399" y="1674040"/>
              <a:ext cx="1655763" cy="1800225"/>
            </a:xfrm>
            <a:prstGeom prst="parallelogram">
              <a:avLst>
                <a:gd name="adj" fmla="val 25000"/>
              </a:avLst>
            </a:prstGeom>
            <a:grpFill/>
            <a:ln w="38100" cap="sq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1" name="Text Box 85"/>
            <p:cNvSpPr txBox="1">
              <a:spLocks noChangeArrowheads="1"/>
            </p:cNvSpPr>
            <p:nvPr/>
          </p:nvSpPr>
          <p:spPr bwMode="auto">
            <a:xfrm>
              <a:off x="9015399" y="1275577"/>
              <a:ext cx="560388" cy="5191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32" name="Text Box 86"/>
            <p:cNvSpPr txBox="1">
              <a:spLocks noChangeArrowheads="1"/>
            </p:cNvSpPr>
            <p:nvPr/>
          </p:nvSpPr>
          <p:spPr bwMode="auto">
            <a:xfrm>
              <a:off x="8570651" y="3312022"/>
              <a:ext cx="301625" cy="5191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33" name="Text Box 87"/>
            <p:cNvSpPr txBox="1">
              <a:spLocks noChangeArrowheads="1"/>
            </p:cNvSpPr>
            <p:nvPr/>
          </p:nvSpPr>
          <p:spPr bwMode="auto">
            <a:xfrm>
              <a:off x="10710781" y="1283639"/>
              <a:ext cx="619125" cy="5191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  <p:sp>
          <p:nvSpPr>
            <p:cNvPr id="34" name="Text Box 88"/>
            <p:cNvSpPr txBox="1">
              <a:spLocks noChangeArrowheads="1"/>
            </p:cNvSpPr>
            <p:nvPr/>
          </p:nvSpPr>
          <p:spPr bwMode="auto">
            <a:xfrm>
              <a:off x="10391927" y="3275317"/>
              <a:ext cx="454025" cy="5191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</p:grpSp>
      <p:sp>
        <p:nvSpPr>
          <p:cNvPr id="57" name="Text Box 141"/>
          <p:cNvSpPr txBox="1">
            <a:spLocks noChangeArrowheads="1"/>
          </p:cNvSpPr>
          <p:nvPr/>
        </p:nvSpPr>
        <p:spPr bwMode="auto">
          <a:xfrm>
            <a:off x="947116" y="1489061"/>
            <a:ext cx="590232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平行四边形的对边相等．</a:t>
            </a:r>
            <a:endParaRPr lang="en-US" altLang="zh-CN" sz="2800" b="1" dirty="0" smtClean="0">
              <a:solidFill>
                <a:schemeClr val="bg1"/>
              </a:solidFill>
              <a:latin typeface="+mn-ea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符号语言：</a:t>
            </a:r>
          </a:p>
          <a:p>
            <a:pPr>
              <a:spcBef>
                <a:spcPct val="50000"/>
              </a:spcBef>
            </a:pPr>
            <a:endParaRPr lang="en-US" altLang="zh-CN" sz="2800" b="1" dirty="0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9" name="Text Box 139"/>
          <p:cNvSpPr txBox="1">
            <a:spLocks noChangeArrowheads="1"/>
          </p:cNvSpPr>
          <p:nvPr/>
        </p:nvSpPr>
        <p:spPr bwMode="auto">
          <a:xfrm>
            <a:off x="1722329" y="2671930"/>
            <a:ext cx="5394090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kumimoji="1" lang="zh-CN" altLang="en-US" sz="2800" b="1" dirty="0">
                <a:solidFill>
                  <a:srgbClr val="FFFF00"/>
                </a:solidFill>
                <a:latin typeface="+mn-ea"/>
              </a:rPr>
              <a:t>∵</a:t>
            </a:r>
            <a:r>
              <a:rPr lang="zh-CN" altLang="en-US" sz="2800" b="1" dirty="0" smtClean="0">
                <a:solidFill>
                  <a:srgbClr val="FFFF00"/>
                </a:solidFill>
                <a:latin typeface="+mn-ea"/>
              </a:rPr>
              <a:t>四边形</a:t>
            </a:r>
            <a:r>
              <a:rPr lang="en-US" altLang="zh-CN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ABCD</a:t>
            </a:r>
            <a:r>
              <a:rPr kumimoji="1" lang="zh-CN" altLang="en-US" sz="2800" b="1" dirty="0" smtClean="0">
                <a:solidFill>
                  <a:srgbClr val="FFFF00"/>
                </a:solidFill>
                <a:latin typeface="+mn-ea"/>
              </a:rPr>
              <a:t>是平行四边形，</a:t>
            </a:r>
          </a:p>
          <a:p>
            <a:pPr>
              <a:spcBef>
                <a:spcPct val="50000"/>
              </a:spcBef>
            </a:pPr>
            <a:r>
              <a:rPr kumimoji="1" lang="zh-CN" altLang="en-US" sz="2800" b="1" dirty="0">
                <a:solidFill>
                  <a:srgbClr val="FFFF00"/>
                </a:solidFill>
                <a:latin typeface="Times New Roman" pitchFamily="18" charset="0"/>
              </a:rPr>
              <a:t>∴</a:t>
            </a:r>
            <a:r>
              <a:rPr lang="en-US" altLang="zh-CN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kumimoji="1" lang="en-US" altLang="zh-CN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CN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CD</a:t>
            </a:r>
            <a:r>
              <a:rPr lang="zh-CN" alt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BC</a:t>
            </a:r>
            <a:r>
              <a:rPr kumimoji="1" lang="en-US" altLang="zh-CN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CN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AD</a:t>
            </a:r>
            <a:r>
              <a:rPr lang="zh-CN" alt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．</a:t>
            </a:r>
            <a:endParaRPr kumimoji="1" lang="en-US" altLang="zh-CN" sz="2800" b="1" dirty="0">
              <a:solidFill>
                <a:srgbClr val="FFFF00"/>
              </a:solidFill>
              <a:latin typeface="+mn-ea"/>
            </a:endParaRPr>
          </a:p>
        </p:txBody>
      </p:sp>
      <p:sp>
        <p:nvSpPr>
          <p:cNvPr id="60" name="Text Box 36"/>
          <p:cNvSpPr txBox="1">
            <a:spLocks noChangeArrowheads="1"/>
          </p:cNvSpPr>
          <p:nvPr/>
        </p:nvSpPr>
        <p:spPr bwMode="auto">
          <a:xfrm>
            <a:off x="959388" y="4201409"/>
            <a:ext cx="442912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平行四边形的对角相等．</a:t>
            </a:r>
            <a:endParaRPr lang="en-US" altLang="zh-CN" sz="2800" b="1" dirty="0" smtClean="0">
              <a:solidFill>
                <a:schemeClr val="bg1"/>
              </a:solidFill>
              <a:latin typeface="+mn-ea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符号语言：</a:t>
            </a:r>
          </a:p>
          <a:p>
            <a:pPr>
              <a:spcBef>
                <a:spcPct val="50000"/>
              </a:spcBef>
            </a:pPr>
            <a:endParaRPr lang="en-US" altLang="zh-CN" sz="2800" b="1" dirty="0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62" name="Text Box 37"/>
          <p:cNvSpPr txBox="1">
            <a:spLocks noChangeArrowheads="1"/>
          </p:cNvSpPr>
          <p:nvPr/>
        </p:nvSpPr>
        <p:spPr bwMode="auto">
          <a:xfrm>
            <a:off x="1737968" y="5253894"/>
            <a:ext cx="5029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lnSpc>
                <a:spcPct val="150000"/>
              </a:lnSpc>
              <a:spcBef>
                <a:spcPct val="50000"/>
              </a:spcBef>
            </a:pPr>
            <a:r>
              <a:rPr kumimoji="1" lang="zh-CN" altLang="en-US" sz="2800" b="1" dirty="0">
                <a:solidFill>
                  <a:srgbClr val="FFFF00"/>
                </a:solidFill>
                <a:latin typeface="+mn-ea"/>
              </a:rPr>
              <a:t>∵</a:t>
            </a:r>
            <a:r>
              <a:rPr kumimoji="1" lang="zh-CN" altLang="en-US" sz="2800" b="1" dirty="0" smtClean="0">
                <a:solidFill>
                  <a:srgbClr val="FFFF00"/>
                </a:solidFill>
                <a:latin typeface="+mn-ea"/>
              </a:rPr>
              <a:t>四边形</a:t>
            </a:r>
            <a:r>
              <a:rPr lang="en-US" altLang="zh-CN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ABCD</a:t>
            </a:r>
            <a:r>
              <a:rPr kumimoji="1" lang="zh-CN" altLang="en-US" sz="2800" b="1" dirty="0" smtClean="0">
                <a:solidFill>
                  <a:srgbClr val="FFFF00"/>
                </a:solidFill>
                <a:latin typeface="+mn-ea"/>
              </a:rPr>
              <a:t>是平行四边形，∴</a:t>
            </a:r>
            <a:r>
              <a:rPr kumimoji="1" lang="zh-CN" alt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∠</a:t>
            </a:r>
            <a:r>
              <a:rPr lang="en-US" altLang="zh-CN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1" lang="en-US" altLang="zh-CN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=∠</a:t>
            </a:r>
            <a:r>
              <a:rPr lang="en-US" altLang="zh-CN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zh-CN" alt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kumimoji="1" lang="zh-CN" alt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∠</a:t>
            </a:r>
            <a:r>
              <a:rPr lang="en-US" altLang="zh-CN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kumimoji="1" lang="en-US" altLang="zh-CN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=∠</a:t>
            </a:r>
            <a:r>
              <a:rPr lang="en-US" altLang="zh-CN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zh-CN" alt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．</a:t>
            </a:r>
            <a:endParaRPr kumimoji="1" lang="zh-CN" altLang="en-US" sz="2800" b="1" dirty="0">
              <a:solidFill>
                <a:srgbClr val="FFFF00"/>
              </a:solidFill>
              <a:latin typeface="+mn-ea"/>
            </a:endParaRPr>
          </a:p>
        </p:txBody>
      </p:sp>
      <p:sp>
        <p:nvSpPr>
          <p:cNvPr id="15" name="矩形 32"/>
          <p:cNvSpPr>
            <a:spLocks noChangeArrowheads="1"/>
          </p:cNvSpPr>
          <p:nvPr/>
        </p:nvSpPr>
        <p:spPr bwMode="auto">
          <a:xfrm>
            <a:off x="3962437" y="635524"/>
            <a:ext cx="3978275" cy="584775"/>
          </a:xfrm>
          <a:prstGeom prst="rect">
            <a:avLst/>
          </a:prstGeom>
          <a:noFill/>
          <a:ln w="73025" cmpd="thickThin">
            <a:solidFill>
              <a:srgbClr val="D6009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FFFF00"/>
                </a:solidFill>
                <a:latin typeface="+mn-ea"/>
              </a:rPr>
              <a:t>概括证明　探究性质</a:t>
            </a:r>
            <a:r>
              <a:rPr lang="zh-CN" altLang="en-US" sz="3200" b="1" dirty="0">
                <a:solidFill>
                  <a:srgbClr val="FFFF00"/>
                </a:solidFill>
                <a:latin typeface="宋体" pitchFamily="2" charset="-122"/>
              </a:rPr>
              <a:t>　</a:t>
            </a:r>
            <a:r>
              <a:rPr lang="zh-CN" altLang="en-US" sz="3200" b="1" dirty="0">
                <a:latin typeface="宋体" pitchFamily="2" charset="-122"/>
              </a:rPr>
              <a:t> 　 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9" grpId="1"/>
      <p:bldP spid="6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/>
        </p:nvCxnSpPr>
        <p:spPr>
          <a:xfrm>
            <a:off x="938681" y="1274417"/>
            <a:ext cx="10809026" cy="2729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组合 32"/>
          <p:cNvGrpSpPr/>
          <p:nvPr/>
        </p:nvGrpSpPr>
        <p:grpSpPr>
          <a:xfrm>
            <a:off x="785059" y="1244046"/>
            <a:ext cx="11406941" cy="1717117"/>
            <a:chOff x="785059" y="1244046"/>
            <a:chExt cx="11406941" cy="1717117"/>
          </a:xfrm>
        </p:grpSpPr>
        <p:grpSp>
          <p:nvGrpSpPr>
            <p:cNvPr id="26" name="组合 25"/>
            <p:cNvGrpSpPr/>
            <p:nvPr/>
          </p:nvGrpSpPr>
          <p:grpSpPr>
            <a:xfrm>
              <a:off x="7988258" y="1431220"/>
              <a:ext cx="4203742" cy="1529943"/>
              <a:chOff x="7258850" y="2355450"/>
              <a:chExt cx="4203742" cy="1529943"/>
            </a:xfrm>
          </p:grpSpPr>
          <p:sp>
            <p:nvSpPr>
              <p:cNvPr id="27" name="AutoShape 13"/>
              <p:cNvSpPr>
                <a:spLocks noChangeArrowheads="1"/>
              </p:cNvSpPr>
              <p:nvPr/>
            </p:nvSpPr>
            <p:spPr bwMode="auto">
              <a:xfrm>
                <a:off x="7687475" y="2744635"/>
                <a:ext cx="2984500" cy="901700"/>
              </a:xfrm>
              <a:prstGeom prst="parallelogram">
                <a:avLst>
                  <a:gd name="adj" fmla="val 82746"/>
                </a:avLst>
              </a:prstGeom>
              <a:noFill/>
              <a:ln w="28575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8" name="Rectangle 15"/>
              <p:cNvSpPr>
                <a:spLocks noChangeArrowheads="1"/>
              </p:cNvSpPr>
              <p:nvPr/>
            </p:nvSpPr>
            <p:spPr bwMode="auto">
              <a:xfrm>
                <a:off x="7258850" y="3362173"/>
                <a:ext cx="782587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i="1" dirty="0">
                    <a:solidFill>
                      <a:schemeClr val="bg1"/>
                    </a:solidFill>
                    <a:latin typeface="Times New Roman" pitchFamily="18" charset="0"/>
                    <a:ea typeface="华文楷体" pitchFamily="2" charset="-122"/>
                    <a:cs typeface="Times New Roman" pitchFamily="18" charset="0"/>
                  </a:rPr>
                  <a:t>A</a:t>
                </a:r>
                <a:r>
                  <a:rPr lang="zh-CN" altLang="en-US" sz="2800" i="1" dirty="0">
                    <a:solidFill>
                      <a:schemeClr val="bg1"/>
                    </a:solidFill>
                    <a:latin typeface="Times New Roman" pitchFamily="18" charset="0"/>
                    <a:ea typeface="华文楷体" pitchFamily="2" charset="-122"/>
                    <a:cs typeface="Times New Roman" pitchFamily="18" charset="0"/>
                  </a:rPr>
                  <a:t>　</a:t>
                </a:r>
              </a:p>
            </p:txBody>
          </p:sp>
          <p:sp>
            <p:nvSpPr>
              <p:cNvPr id="29" name="Rectangle 16"/>
              <p:cNvSpPr>
                <a:spLocks noChangeArrowheads="1"/>
              </p:cNvSpPr>
              <p:nvPr/>
            </p:nvSpPr>
            <p:spPr bwMode="auto">
              <a:xfrm>
                <a:off x="9963950" y="3362173"/>
                <a:ext cx="782587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i="1" dirty="0">
                    <a:solidFill>
                      <a:schemeClr val="bg1"/>
                    </a:solidFill>
                    <a:latin typeface="Times New Roman" pitchFamily="18" charset="0"/>
                    <a:ea typeface="华文楷体" pitchFamily="2" charset="-122"/>
                    <a:cs typeface="Times New Roman" pitchFamily="18" charset="0"/>
                  </a:rPr>
                  <a:t>B</a:t>
                </a:r>
                <a:r>
                  <a:rPr lang="zh-CN" altLang="en-US" sz="2800" i="1" dirty="0">
                    <a:solidFill>
                      <a:schemeClr val="bg1"/>
                    </a:solidFill>
                    <a:latin typeface="Times New Roman" pitchFamily="18" charset="0"/>
                    <a:ea typeface="华文楷体" pitchFamily="2" charset="-122"/>
                    <a:cs typeface="Times New Roman" pitchFamily="18" charset="0"/>
                  </a:rPr>
                  <a:t>　</a:t>
                </a:r>
              </a:p>
            </p:txBody>
          </p:sp>
          <p:sp>
            <p:nvSpPr>
              <p:cNvPr id="30" name="Rectangle 17"/>
              <p:cNvSpPr>
                <a:spLocks noChangeArrowheads="1"/>
              </p:cNvSpPr>
              <p:nvPr/>
            </p:nvSpPr>
            <p:spPr bwMode="auto">
              <a:xfrm>
                <a:off x="10686304" y="2419060"/>
                <a:ext cx="776288" cy="519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i="1" dirty="0">
                    <a:solidFill>
                      <a:schemeClr val="bg1"/>
                    </a:solidFill>
                    <a:latin typeface="Times New Roman" pitchFamily="18" charset="0"/>
                    <a:ea typeface="华文楷体" pitchFamily="2" charset="-122"/>
                    <a:cs typeface="Times New Roman" pitchFamily="18" charset="0"/>
                  </a:rPr>
                  <a:t>C</a:t>
                </a:r>
                <a:r>
                  <a:rPr lang="zh-CN" altLang="en-US" sz="2800" i="1" dirty="0">
                    <a:solidFill>
                      <a:schemeClr val="bg1"/>
                    </a:solidFill>
                    <a:latin typeface="Times New Roman" pitchFamily="18" charset="0"/>
                    <a:ea typeface="华文楷体" pitchFamily="2" charset="-122"/>
                    <a:cs typeface="Times New Roman" pitchFamily="18" charset="0"/>
                  </a:rPr>
                  <a:t>　</a:t>
                </a:r>
              </a:p>
            </p:txBody>
          </p:sp>
          <p:sp>
            <p:nvSpPr>
              <p:cNvPr id="31" name="Rectangle 18"/>
              <p:cNvSpPr>
                <a:spLocks noChangeArrowheads="1"/>
              </p:cNvSpPr>
              <p:nvPr/>
            </p:nvSpPr>
            <p:spPr bwMode="auto">
              <a:xfrm>
                <a:off x="8022617" y="2355450"/>
                <a:ext cx="796925" cy="519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i="1" dirty="0">
                    <a:solidFill>
                      <a:schemeClr val="bg1"/>
                    </a:solidFill>
                    <a:latin typeface="Times New Roman" pitchFamily="18" charset="0"/>
                    <a:ea typeface="华文楷体" pitchFamily="2" charset="-122"/>
                    <a:cs typeface="Times New Roman" pitchFamily="18" charset="0"/>
                  </a:rPr>
                  <a:t>D</a:t>
                </a:r>
                <a:r>
                  <a:rPr lang="zh-CN" altLang="en-US" sz="2800" i="1" dirty="0">
                    <a:solidFill>
                      <a:schemeClr val="bg1"/>
                    </a:solidFill>
                    <a:latin typeface="Times New Roman" pitchFamily="18" charset="0"/>
                    <a:ea typeface="华文楷体" pitchFamily="2" charset="-122"/>
                    <a:cs typeface="Times New Roman" pitchFamily="18" charset="0"/>
                  </a:rPr>
                  <a:t>　</a:t>
                </a:r>
              </a:p>
            </p:txBody>
          </p:sp>
        </p:grpSp>
        <p:grpSp>
          <p:nvGrpSpPr>
            <p:cNvPr id="49" name="组合 48"/>
            <p:cNvGrpSpPr/>
            <p:nvPr/>
          </p:nvGrpSpPr>
          <p:grpSpPr>
            <a:xfrm>
              <a:off x="785059" y="1244046"/>
              <a:ext cx="8733591" cy="1384995"/>
              <a:chOff x="785059" y="1204291"/>
              <a:chExt cx="8733591" cy="1384995"/>
            </a:xfrm>
          </p:grpSpPr>
          <p:grpSp>
            <p:nvGrpSpPr>
              <p:cNvPr id="46" name="组合 45"/>
              <p:cNvGrpSpPr/>
              <p:nvPr/>
            </p:nvGrpSpPr>
            <p:grpSpPr>
              <a:xfrm>
                <a:off x="1047750" y="1204291"/>
                <a:ext cx="8470900" cy="1384995"/>
                <a:chOff x="61788" y="1514392"/>
                <a:chExt cx="8470900" cy="1384995"/>
              </a:xfrm>
            </p:grpSpPr>
            <p:sp>
              <p:nvSpPr>
                <p:cNvPr id="11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61788" y="1514392"/>
                  <a:ext cx="8470900" cy="1384995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  <a:effectLst>
                  <a:prstShdw prst="shdw17" dist="17961" dir="2700000">
                    <a:schemeClr val="accent1">
                      <a:gamma/>
                      <a:shade val="60000"/>
                      <a:invGamma/>
                    </a:schemeClr>
                  </a:prstShdw>
                </a:effectLst>
              </p:spPr>
              <p:txBody>
                <a:bodyPr wrap="square">
                  <a:spAutoFit/>
                </a:bodyPr>
                <a:lstStyle/>
                <a:p>
                  <a:pPr defTabSz="914400">
                    <a:lnSpc>
                      <a:spcPct val="150000"/>
                    </a:lnSpc>
                    <a:buFont typeface="Arial" pitchFamily="34" charset="0"/>
                    <a:buNone/>
                  </a:pPr>
                  <a:r>
                    <a:rPr lang="zh-CN" altLang="en-US" sz="2800" b="1" dirty="0" smtClean="0">
                      <a:solidFill>
                        <a:schemeClr val="bg1">
                          <a:lumMod val="95000"/>
                        </a:schemeClr>
                      </a:solidFill>
                      <a:latin typeface="+mn-ea"/>
                    </a:rPr>
                    <a:t>　　</a:t>
                  </a:r>
                  <a:r>
                    <a:rPr lang="en-US" altLang="zh-CN" sz="2800" b="1" dirty="0" smtClean="0">
                      <a:solidFill>
                        <a:schemeClr val="bg1">
                          <a:lumMod val="9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zh-CN" altLang="en-US" sz="2800" b="1" dirty="0" smtClean="0">
                      <a:solidFill>
                        <a:schemeClr val="bg1">
                          <a:lumMod val="95000"/>
                        </a:schemeClr>
                      </a:solidFill>
                      <a:latin typeface="+mn-ea"/>
                    </a:rPr>
                    <a:t>．如图，</a:t>
                  </a:r>
                  <a:r>
                    <a:rPr lang="zh-CN" altLang="en-US" sz="2800" b="1" dirty="0" smtClean="0">
                      <a:solidFill>
                        <a:schemeClr val="bg1"/>
                      </a:solidFill>
                      <a:latin typeface="+mn-ea"/>
                    </a:rPr>
                    <a:t>在</a:t>
                  </a:r>
                  <a:r>
                    <a:rPr lang="zh-CN" altLang="en-US" sz="2800" b="1" dirty="0" smtClean="0">
                      <a:solidFill>
                        <a:schemeClr val="bg1">
                          <a:lumMod val="95000"/>
                        </a:schemeClr>
                      </a:solidFill>
                      <a:latin typeface="+mn-ea"/>
                    </a:rPr>
                    <a:t>        </a:t>
                  </a:r>
                  <a:r>
                    <a:rPr lang="zh-CN" altLang="en-US" sz="2800" b="1" dirty="0" smtClean="0">
                      <a:solidFill>
                        <a:schemeClr val="bg1"/>
                      </a:solidFill>
                      <a:latin typeface="+mn-ea"/>
                    </a:rPr>
                    <a:t>中，</a:t>
                  </a:r>
                  <a:r>
                    <a:rPr lang="en-US" altLang="zh-CN" sz="2800" b="1" i="1" dirty="0" smtClean="0">
                      <a:solidFill>
                        <a:schemeClr val="bg1">
                          <a:lumMod val="9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AB</a:t>
                  </a:r>
                  <a:r>
                    <a:rPr lang="en-US" altLang="zh-CN" sz="2800" b="1" dirty="0" smtClean="0">
                      <a:solidFill>
                        <a:schemeClr val="bg1">
                          <a:lumMod val="95000"/>
                        </a:schemeClr>
                      </a:solidFill>
                      <a:latin typeface="+mn-ea"/>
                    </a:rPr>
                    <a:t>=</a:t>
                  </a:r>
                  <a:r>
                    <a:rPr lang="en-US" altLang="zh-CN" sz="2800" b="1" dirty="0" smtClean="0">
                      <a:solidFill>
                        <a:schemeClr val="bg1">
                          <a:lumMod val="9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5</a:t>
                  </a:r>
                  <a:r>
                    <a:rPr lang="zh-CN" altLang="en-US" sz="2800" b="1" dirty="0" smtClean="0">
                      <a:solidFill>
                        <a:schemeClr val="bg1">
                          <a:lumMod val="9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，</a:t>
                  </a:r>
                  <a:r>
                    <a:rPr lang="en-US" altLang="zh-CN" sz="2800" b="1" i="1" dirty="0" smtClean="0">
                      <a:solidFill>
                        <a:schemeClr val="bg1">
                          <a:lumMod val="9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BC</a:t>
                  </a:r>
                  <a:r>
                    <a:rPr lang="en-US" altLang="zh-CN" sz="2800" b="1" dirty="0" smtClean="0">
                      <a:solidFill>
                        <a:schemeClr val="bg1">
                          <a:lumMod val="95000"/>
                        </a:schemeClr>
                      </a:solidFill>
                      <a:latin typeface="+mn-ea"/>
                    </a:rPr>
                    <a:t>=</a:t>
                  </a:r>
                  <a:r>
                    <a:rPr lang="en-US" altLang="zh-CN" sz="2800" b="1" dirty="0" smtClean="0">
                      <a:solidFill>
                        <a:schemeClr val="bg1">
                          <a:lumMod val="9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  <a:r>
                    <a:rPr lang="zh-CN" altLang="en-US" sz="2800" b="1" dirty="0" smtClean="0">
                      <a:solidFill>
                        <a:schemeClr val="bg1">
                          <a:lumMod val="9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，</a:t>
                  </a:r>
                  <a:endParaRPr lang="en-US" altLang="zh-CN" sz="2800" b="1" dirty="0" smtClean="0">
                    <a:solidFill>
                      <a:schemeClr val="bg1">
                        <a:lumMod val="95000"/>
                      </a:schemeClr>
                    </a:solidFill>
                    <a:latin typeface="+mn-ea"/>
                  </a:endParaRPr>
                </a:p>
                <a:p>
                  <a:pPr defTabSz="914400">
                    <a:lnSpc>
                      <a:spcPct val="150000"/>
                    </a:lnSpc>
                    <a:buFont typeface="Arial" pitchFamily="34" charset="0"/>
                    <a:buNone/>
                  </a:pPr>
                  <a:r>
                    <a:rPr lang="zh-CN" altLang="en-US" sz="2800" b="1" dirty="0" smtClean="0">
                      <a:solidFill>
                        <a:schemeClr val="bg1">
                          <a:lumMod val="95000"/>
                        </a:schemeClr>
                      </a:solidFill>
                      <a:latin typeface="+mn-ea"/>
                    </a:rPr>
                    <a:t>　　　 </a:t>
                  </a:r>
                  <a:r>
                    <a:rPr lang="zh-CN" altLang="en-US" sz="2800" b="1" dirty="0" smtClean="0">
                      <a:solidFill>
                        <a:schemeClr val="bg1"/>
                      </a:solidFill>
                      <a:latin typeface="+mn-ea"/>
                    </a:rPr>
                    <a:t>求它的周长．</a:t>
                  </a:r>
                  <a:endParaRPr lang="zh-CN" altLang="en-US" sz="2800" b="1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grpSp>
              <p:nvGrpSpPr>
                <p:cNvPr id="13" name="组合 44"/>
                <p:cNvGrpSpPr/>
                <p:nvPr/>
              </p:nvGrpSpPr>
              <p:grpSpPr>
                <a:xfrm>
                  <a:off x="2946842" y="1648111"/>
                  <a:ext cx="1523795" cy="523220"/>
                  <a:chOff x="6922508" y="4287949"/>
                  <a:chExt cx="1523795" cy="523220"/>
                </a:xfrm>
              </p:grpSpPr>
              <p:sp>
                <p:nvSpPr>
                  <p:cNvPr id="15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7195640" y="4287949"/>
                    <a:ext cx="1250663" cy="52322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zh-CN" sz="2800" b="1" i="1" dirty="0">
                        <a:solidFill>
                          <a:schemeClr val="bg1"/>
                        </a:solidFill>
                        <a:latin typeface="Times New Roman" pitchFamily="18" charset="0"/>
                        <a:ea typeface="华文楷体" pitchFamily="2" charset="-122"/>
                      </a:rPr>
                      <a:t>ABCD</a:t>
                    </a:r>
                    <a:r>
                      <a:rPr lang="en-US" altLang="zh-CN" sz="2800" i="1" dirty="0">
                        <a:solidFill>
                          <a:schemeClr val="bg1"/>
                        </a:solidFill>
                        <a:latin typeface="Times New Roman" pitchFamily="18" charset="0"/>
                        <a:ea typeface="华文楷体" pitchFamily="2" charset="-122"/>
                      </a:rPr>
                      <a:t> </a:t>
                    </a:r>
                    <a:endParaRPr lang="zh-CN" altLang="en-US" sz="2800" i="1" dirty="0">
                      <a:solidFill>
                        <a:schemeClr val="bg1"/>
                      </a:solidFill>
                      <a:latin typeface="Times New Roman" pitchFamily="18" charset="0"/>
                      <a:ea typeface="华文楷体" pitchFamily="2" charset="-122"/>
                    </a:endParaRPr>
                  </a:p>
                </p:txBody>
              </p:sp>
              <p:sp>
                <p:nvSpPr>
                  <p:cNvPr id="16" name="AutoShape 22"/>
                  <p:cNvSpPr>
                    <a:spLocks noChangeArrowheads="1"/>
                  </p:cNvSpPr>
                  <p:nvPr/>
                </p:nvSpPr>
                <p:spPr bwMode="auto">
                  <a:xfrm>
                    <a:off x="6922508" y="4468909"/>
                    <a:ext cx="381000" cy="190500"/>
                  </a:xfrm>
                  <a:prstGeom prst="parallelogram">
                    <a:avLst>
                      <a:gd name="adj" fmla="val 50000"/>
                    </a:avLst>
                  </a:prstGeom>
                  <a:noFill/>
                  <a:ln w="25400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</p:grpSp>
          <p:sp>
            <p:nvSpPr>
              <p:cNvPr id="47" name="Text Box 8"/>
              <p:cNvSpPr txBox="1">
                <a:spLocks noChangeArrowheads="1"/>
              </p:cNvSpPr>
              <p:nvPr/>
            </p:nvSpPr>
            <p:spPr bwMode="auto">
              <a:xfrm>
                <a:off x="785059" y="1307603"/>
                <a:ext cx="1182384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rgbClr val="727D38"/>
                </a:prstShdw>
              </a:effectLst>
            </p:spPr>
            <p:txBody>
              <a:bodyPr wrap="square">
                <a:spAutoFit/>
              </a:bodyPr>
              <a:lstStyle/>
              <a:p>
                <a:pPr defTabSz="914400">
                  <a:buFont typeface="Arial" pitchFamily="34" charset="0"/>
                  <a:buNone/>
                </a:pPr>
                <a:r>
                  <a:rPr lang="zh-CN" altLang="en-US" sz="2800" b="1" dirty="0" smtClean="0">
                    <a:solidFill>
                      <a:schemeClr val="bg1"/>
                    </a:solidFill>
                    <a:latin typeface="+mn-ea"/>
                  </a:rPr>
                  <a:t>练习：</a:t>
                </a:r>
                <a:endParaRPr lang="zh-CN" altLang="en-US" sz="2800" b="1" dirty="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</p:grpSp>
      <p:sp>
        <p:nvSpPr>
          <p:cNvPr id="18" name="矩形 17"/>
          <p:cNvSpPr/>
          <p:nvPr/>
        </p:nvSpPr>
        <p:spPr>
          <a:xfrm>
            <a:off x="2410128" y="2861024"/>
            <a:ext cx="7394935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4000"/>
              </a:lnSpc>
              <a:defRPr/>
            </a:pPr>
            <a:r>
              <a:rPr lang="zh-CN" altLang="en-US" sz="2800" b="1" dirty="0" smtClean="0">
                <a:solidFill>
                  <a:srgbClr val="FFFF00"/>
                </a:solidFill>
                <a:latin typeface="+mn-ea"/>
              </a:rPr>
              <a:t>解：∵四边形</a:t>
            </a:r>
            <a:r>
              <a:rPr lang="en-US" altLang="zh-CN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ABCD</a:t>
            </a:r>
            <a:r>
              <a:rPr lang="zh-CN" altLang="en-US" sz="2800" b="1" dirty="0" smtClean="0">
                <a:solidFill>
                  <a:srgbClr val="FFFF00"/>
                </a:solidFill>
                <a:latin typeface="+mn-ea"/>
              </a:rPr>
              <a:t>是平行四边形，</a:t>
            </a:r>
            <a:endParaRPr lang="en-US" altLang="zh-CN" sz="2800" b="1" dirty="0" smtClean="0">
              <a:solidFill>
                <a:srgbClr val="FFFF00"/>
              </a:solidFill>
              <a:latin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130468" y="3458970"/>
            <a:ext cx="5124091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4000"/>
              </a:lnSpc>
              <a:defRPr/>
            </a:pPr>
            <a:r>
              <a:rPr lang="zh-CN" altLang="en-US" sz="2800" b="1" dirty="0" smtClean="0">
                <a:solidFill>
                  <a:srgbClr val="FFFF00"/>
                </a:solidFill>
                <a:latin typeface="+mn-ea"/>
              </a:rPr>
              <a:t>∴</a:t>
            </a:r>
            <a:r>
              <a:rPr lang="en-US" altLang="zh-CN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AB</a:t>
            </a:r>
            <a:r>
              <a:rPr kumimoji="1" lang="en-US" altLang="zh-CN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CN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CD</a:t>
            </a:r>
            <a:r>
              <a:rPr lang="zh-CN" alt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BC</a:t>
            </a:r>
            <a:r>
              <a:rPr kumimoji="1" lang="en-US" altLang="zh-CN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CN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AD</a:t>
            </a:r>
            <a:r>
              <a:rPr lang="zh-CN" alt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．</a:t>
            </a:r>
            <a:r>
              <a:rPr lang="en-US" altLang="zh-CN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0" name="矩形 19"/>
          <p:cNvSpPr/>
          <p:nvPr/>
        </p:nvSpPr>
        <p:spPr>
          <a:xfrm>
            <a:off x="3139204" y="4109572"/>
            <a:ext cx="38829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FF00"/>
                </a:solidFill>
                <a:latin typeface="+mn-ea"/>
              </a:rPr>
              <a:t>∵ </a:t>
            </a:r>
            <a:r>
              <a:rPr lang="en-US" altLang="zh-CN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kumimoji="1" lang="en-US" altLang="zh-CN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CN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kumimoji="1" lang="zh-CN" alt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kumimoji="1" lang="en-US" altLang="zh-CN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BC</a:t>
            </a:r>
            <a:r>
              <a:rPr kumimoji="1" lang="en-US" altLang="zh-CN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CN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1" lang="zh-CN" alt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kumimoji="1" lang="en-US" altLang="zh-CN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1" lang="zh-CN" altLang="en-US" sz="2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123779" y="4680782"/>
            <a:ext cx="7643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FF00"/>
                </a:solidFill>
                <a:latin typeface="+mn-ea"/>
              </a:rPr>
              <a:t>∴平行四边形的周长</a:t>
            </a:r>
            <a:r>
              <a:rPr lang="en-US" altLang="zh-CN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=2</a:t>
            </a:r>
            <a:r>
              <a:rPr kumimoji="1" lang="en-US" altLang="zh-CN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×</a:t>
            </a:r>
            <a:r>
              <a:rPr kumimoji="1" lang="zh-CN" alt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zh-CN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kumimoji="1" lang="en-US" altLang="zh-CN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zh-CN" alt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）</a:t>
            </a:r>
            <a:endParaRPr lang="zh-CN" altLang="en-US" sz="2800" b="1" dirty="0" smtClean="0">
              <a:solidFill>
                <a:srgbClr val="FFFF00"/>
              </a:solidFill>
              <a:latin typeface="+mn-ea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274038" y="5277802"/>
            <a:ext cx="29823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CN" alt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=2</a:t>
            </a:r>
            <a:r>
              <a:rPr kumimoji="1" lang="en-US" altLang="zh-CN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×</a:t>
            </a:r>
            <a:r>
              <a:rPr kumimoji="1" lang="zh-CN" alt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zh-CN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5+3</a:t>
            </a:r>
            <a:r>
              <a:rPr lang="zh-CN" alt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）</a:t>
            </a:r>
            <a:endParaRPr kumimoji="1" lang="zh-CN" altLang="en-US" sz="2800" b="1" dirty="0" smtClean="0">
              <a:solidFill>
                <a:srgbClr val="FFFF00"/>
              </a:solidFill>
              <a:latin typeface="+mn-ea"/>
              <a:cs typeface="Times New Roman" pitchFamily="18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293938" y="5809688"/>
            <a:ext cx="17459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CN" alt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zh-CN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CN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kumimoji="1" lang="zh-CN" alt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．</a:t>
            </a:r>
          </a:p>
        </p:txBody>
      </p:sp>
      <p:sp>
        <p:nvSpPr>
          <p:cNvPr id="24" name="矩形 32"/>
          <p:cNvSpPr>
            <a:spLocks noChangeArrowheads="1"/>
          </p:cNvSpPr>
          <p:nvPr/>
        </p:nvSpPr>
        <p:spPr bwMode="auto">
          <a:xfrm>
            <a:off x="3962437" y="635524"/>
            <a:ext cx="3978275" cy="584775"/>
          </a:xfrm>
          <a:prstGeom prst="rect">
            <a:avLst/>
          </a:prstGeom>
          <a:noFill/>
          <a:ln w="73025" cmpd="thickThin">
            <a:solidFill>
              <a:srgbClr val="D6009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 dirty="0" smtClean="0">
                <a:solidFill>
                  <a:srgbClr val="FFFF00"/>
                </a:solidFill>
                <a:latin typeface="宋体" pitchFamily="2" charset="-122"/>
              </a:rPr>
              <a:t>应用知识　解决问题</a:t>
            </a:r>
            <a:r>
              <a:rPr lang="zh-CN" altLang="en-US" sz="3200" b="1" dirty="0">
                <a:solidFill>
                  <a:srgbClr val="FFFF00"/>
                </a:solidFill>
                <a:latin typeface="宋体" pitchFamily="2" charset="-122"/>
              </a:rPr>
              <a:t>　</a:t>
            </a:r>
            <a:r>
              <a:rPr lang="zh-CN" altLang="en-US" sz="3200" b="1" dirty="0">
                <a:latin typeface="宋体" pitchFamily="2" charset="-122"/>
              </a:rPr>
              <a:t> 　 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9120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9120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9120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4、8、9、10、11、13、14、15"/>
  <p:tag name="KSO_WM_TEMPLATE_SUBCATEGORY" val="0"/>
  <p:tag name="KSO_WM_TEMPLATE_MASTER_TYPE" val="0"/>
  <p:tag name="KSO_WM_TEMPLATE_COLOR_TYPE" val="0"/>
  <p:tag name="KSO_WM_TAG_VERSION" val="1.0"/>
  <p:tag name="KSO_WM_BEAUTIFY_FLAG" val="#wm#"/>
  <p:tag name="KSO_WM_TEMPLATE_CATEGORY" val="custom"/>
  <p:tag name="KSO_WM_TEMPLATE_INDEX" val="2019120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20191204">
      <a:dk1>
        <a:srgbClr val="000000"/>
      </a:dk1>
      <a:lt1>
        <a:srgbClr val="FFFFFF"/>
      </a:lt1>
      <a:dk2>
        <a:srgbClr val="768394"/>
      </a:dk2>
      <a:lt2>
        <a:srgbClr val="9BD0FC"/>
      </a:lt2>
      <a:accent1>
        <a:srgbClr val="001E4C"/>
      </a:accent1>
      <a:accent2>
        <a:srgbClr val="2B66AA"/>
      </a:accent2>
      <a:accent3>
        <a:srgbClr val="4C7DFF"/>
      </a:accent3>
      <a:accent4>
        <a:srgbClr val="9BD0FC"/>
      </a:accent4>
      <a:accent5>
        <a:srgbClr val="001E4C"/>
      </a:accent5>
      <a:accent6>
        <a:srgbClr val="2B66AA"/>
      </a:accent6>
      <a:hlink>
        <a:srgbClr val="4276AA"/>
      </a:hlink>
      <a:folHlink>
        <a:srgbClr val="BFBFBF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lang="zh-CN" altLang="en-US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1706</TotalTime>
  <Words>1334</Words>
  <Application>Microsoft Office PowerPoint</Application>
  <PresentationFormat>自定义</PresentationFormat>
  <Paragraphs>202</Paragraphs>
  <Slides>17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19" baseType="lpstr">
      <vt:lpstr>Office 主题</vt:lpstr>
      <vt:lpstr>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Lenovo</cp:lastModifiedBy>
  <cp:revision>289</cp:revision>
  <dcterms:created xsi:type="dcterms:W3CDTF">2020-02-01T14:56:00Z</dcterms:created>
  <dcterms:modified xsi:type="dcterms:W3CDTF">2020-02-19T17:45:31Z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2052-11.1.0.9440</vt:lpwstr>
  </property>
</Properties>
</file>