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7"/>
  </p:notesMasterIdLst>
  <p:handoutMasterIdLst>
    <p:handoutMasterId r:id="rId26"/>
  </p:handoutMasterIdLst>
  <p:sldIdLst>
    <p:sldId id="466" r:id="rId5"/>
    <p:sldId id="256" r:id="rId6"/>
    <p:sldId id="365" r:id="rId8"/>
    <p:sldId id="425" r:id="rId9"/>
    <p:sldId id="426" r:id="rId10"/>
    <p:sldId id="437" r:id="rId11"/>
    <p:sldId id="424" r:id="rId12"/>
    <p:sldId id="453" r:id="rId13"/>
    <p:sldId id="434" r:id="rId14"/>
    <p:sldId id="454" r:id="rId15"/>
    <p:sldId id="427" r:id="rId16"/>
    <p:sldId id="455" r:id="rId17"/>
    <p:sldId id="429" r:id="rId18"/>
    <p:sldId id="430" r:id="rId19"/>
    <p:sldId id="448" r:id="rId20"/>
    <p:sldId id="431" r:id="rId21"/>
    <p:sldId id="467" r:id="rId22"/>
    <p:sldId id="436" r:id="rId23"/>
    <p:sldId id="432" r:id="rId24"/>
    <p:sldId id="293" r:id="rId25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B2E17"/>
    <a:srgbClr val="1D2B10"/>
    <a:srgbClr val="354F1E"/>
    <a:srgbClr val="30481C"/>
    <a:srgbClr val="0C1207"/>
    <a:srgbClr val="000000"/>
    <a:srgbClr val="3A00FF"/>
    <a:srgbClr val="DCDCDC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78"/>
    <p:restoredTop sz="94660"/>
  </p:normalViewPr>
  <p:slideViewPr>
    <p:cSldViewPr snapToGrid="0" showGuides="1">
      <p:cViewPr varScale="1">
        <p:scale>
          <a:sx n="70" d="100"/>
          <a:sy n="70" d="100"/>
        </p:scale>
        <p:origin x="-792" y="-108"/>
      </p:cViewPr>
      <p:guideLst>
        <p:guide orient="horz" pos="2109"/>
        <p:guide pos="375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F9B84EA-7D68-4D60-9CB1-D50884785D1C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lang="zh-CN" altLang="en-US" sz="1200" strike="noStrike" noProof="1" dirty="0">
              <a:latin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AC49D05-6128-4D0D-A32A-06A5E73B386C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22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49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单击此处编辑母版文本样式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lang="zh-CN" altLang="en-US" sz="1200" strike="noStrike" noProof="1" dirty="0">
              <a:latin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2290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  <p:sp>
        <p:nvSpPr>
          <p:cNvPr id="122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/>
            <a:fld id="{9A0DB2DC-4C9A-4742-B13C-FB6460FD3503}" type="slidenum">
              <a:rPr lang="zh-CN" altLang="en-US" sz="1200" dirty="0">
                <a:latin typeface="微软雅黑" panose="020B0503020204020204" pitchFamily="34" charset="-122"/>
              </a:rPr>
            </a:fld>
            <a:endParaRPr lang="zh-CN" altLang="en-US" sz="1200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9882" y="2588281"/>
            <a:ext cx="10852237" cy="899167"/>
          </a:xfrm>
        </p:spPr>
        <p:txBody>
          <a:bodyPr rIns="25400" anchor="t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9882" y="3566160"/>
            <a:ext cx="10852237" cy="950984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2588281"/>
            <a:ext cx="10852237" cy="899167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0"/>
            <a:ext cx="10852237" cy="5041355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9882" y="2588281"/>
            <a:ext cx="10852237" cy="899167"/>
          </a:xfrm>
        </p:spPr>
        <p:txBody>
          <a:bodyPr rIns="25400" anchor="t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69882" y="3566160"/>
            <a:ext cx="10852237" cy="950984"/>
          </a:xfrm>
        </p:spPr>
        <p:txBody>
          <a:bodyPr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1296000"/>
            <a:ext cx="10852237" cy="5041355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3808730"/>
            <a:ext cx="10852237" cy="624845"/>
          </a:xfrm>
        </p:spPr>
        <p:txBody>
          <a:bodyPr rIns="63500" anchor="t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4511675"/>
            <a:ext cx="10852237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1296000"/>
            <a:ext cx="5283242" cy="5040000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30" y="1296000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789043"/>
            <a:ext cx="5283200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35750" y="1296000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单击此处编辑母版文本样式</a:t>
            </a:r>
            <a:endParaRPr lang="zh-CN" altLang="en-US" strike="noStrike" noProof="1" smtClean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789043"/>
            <a:ext cx="5283242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3808730"/>
            <a:ext cx="10852237" cy="624845"/>
          </a:xfrm>
        </p:spPr>
        <p:txBody>
          <a:bodyPr rIns="63500" anchor="t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5" y="4511675"/>
            <a:ext cx="10852237" cy="1077985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1296000"/>
            <a:ext cx="5283242" cy="5040000"/>
          </a:xfrm>
        </p:spPr>
        <p:txBody>
          <a:bodyPr vert="horz" wrap="square" lIns="101600" tIns="0" rIns="82550" bIns="0" numCol="1" rtlCol="0" anchor="t" anchorCtr="0" compatLnSpc="1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150" normalizeH="0" baseline="0" noProof="1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1296000"/>
            <a:ext cx="5283242" cy="5040000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2588281"/>
            <a:ext cx="10852237" cy="899167"/>
          </a:xfrm>
        </p:spPr>
        <p:txBody>
          <a:bodyPr rIns="25400" rtlCol="0" anchor="t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1296000"/>
            <a:ext cx="5283242" cy="5040000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32000"/>
            <a:ext cx="10852237" cy="648000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30" y="1296000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789043"/>
            <a:ext cx="5283200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35750" y="1296000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>
                <a:sym typeface="+mn-ea"/>
              </a:rPr>
              <a:t>单击此处编辑母版文本样式</a:t>
            </a:r>
            <a:endParaRPr lang="zh-CN" altLang="en-US" strike="noStrike" noProof="1" smtClean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789043"/>
            <a:ext cx="5283242" cy="4552234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  <a:endParaRPr strike="noStrike" noProof="1">
              <a:sym typeface="+mn-ea"/>
            </a:endParaRP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  <a:endParaRPr strike="noStrike" noProof="1">
              <a:sym typeface="+mn-ea"/>
            </a:endParaRP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  <a:endParaRPr strike="noStrike" noProof="1">
              <a:sym typeface="+mn-ea"/>
            </a:endParaRP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  <a:endParaRPr strike="noStrike" noProof="1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1296000"/>
            <a:ext cx="5283242" cy="5040000"/>
          </a:xfrm>
        </p:spPr>
        <p:txBody>
          <a:bodyPr vert="horz" wrap="square" lIns="101600" tIns="0" rIns="82550" bIns="0" numCol="1" rtlCol="0" anchor="t" anchorCtr="0" compatLnSpc="1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150" normalizeH="0" baseline="0" noProof="1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1296000"/>
            <a:ext cx="5283242" cy="5040000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  <a:endParaRPr strike="noStrike" noProof="1"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  <a:endParaRPr strike="noStrike"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.xml"/><Relationship Id="rId16" Type="http://schemas.openxmlformats.org/officeDocument/2006/relationships/tags" Target="../tags/tag5.xml"/><Relationship Id="rId15" Type="http://schemas.openxmlformats.org/officeDocument/2006/relationships/tags" Target="../tags/tag4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8" Type="http://schemas.openxmlformats.org/officeDocument/2006/relationships/theme" Target="../theme/theme3.xml"/><Relationship Id="rId17" Type="http://schemas.openxmlformats.org/officeDocument/2006/relationships/tags" Target="../tags/tag12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tags" Target="../tags/tag7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00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925" y="431800"/>
            <a:ext cx="10852150" cy="647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38100" rIns="76200" bIns="3810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69925" y="1295400"/>
            <a:ext cx="10852150" cy="50403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rgbClr val="3A00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171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二级</a:t>
            </a:r>
            <a:endParaRPr lang="zh-CN" altLang="en-US" dirty="0"/>
          </a:p>
          <a:p>
            <a:pPr lvl="2" indent="-228600"/>
            <a:r>
              <a:rPr lang="zh-CN" altLang="en-US" dirty="0"/>
              <a:t>三级</a:t>
            </a:r>
            <a:endParaRPr lang="zh-CN" altLang="en-US" dirty="0"/>
          </a:p>
          <a:p>
            <a:pPr lvl="3" indent="-228600"/>
            <a:r>
              <a:rPr lang="zh-CN" altLang="en-US" dirty="0"/>
              <a:t>四级</a:t>
            </a:r>
            <a:endParaRPr lang="zh-CN" altLang="en-US" dirty="0"/>
          </a:p>
          <a:p>
            <a:pPr lvl="4" indent="-228600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noProof="1" smtClean="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33628C4-AED0-4210-AB61-D1A26E75D1BF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itchFamily="2" charset="-122"/>
          <a:ea typeface="等线 Light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00FF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925" y="431800"/>
            <a:ext cx="10852150" cy="6477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38100" rIns="76200" bIns="3810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  <p:custDataLst>
              <p:tags r:id="rId13"/>
            </p:custDataLst>
          </p:nvPr>
        </p:nvSpPr>
        <p:spPr>
          <a:xfrm>
            <a:off x="669925" y="1295400"/>
            <a:ext cx="10852150" cy="50403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0FBDFE-C587-4B4C-A407-44438C67B59E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defRPr sz="1200" noProof="1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 spc="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2E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49185" y="2075430"/>
            <a:ext cx="8893629" cy="695551"/>
          </a:xfrm>
        </p:spPr>
        <p:txBody>
          <a:bodyPr>
            <a:noAutofit/>
          </a:bodyPr>
          <a:lstStyle/>
          <a:p>
            <a:r>
              <a:rPr lang="en-US" altLang="zh-CN" sz="5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18.1.2 </a:t>
            </a:r>
            <a:r>
              <a:rPr lang="zh-CN" altLang="en-US" sz="5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平行四边形的判定</a:t>
            </a:r>
            <a:endParaRPr lang="zh-CN" altLang="en-US" sz="50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75796"/>
            <a:ext cx="9144000" cy="48498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zh-CN" altLang="en-US" sz="300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+mj-cs"/>
                <a:sym typeface="+mn-ea"/>
              </a:rPr>
              <a:t>授课教师：赵起超</a:t>
            </a:r>
            <a:endParaRPr lang="zh-CN" altLang="en-US" sz="300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  <p:sp>
        <p:nvSpPr>
          <p:cNvPr id="4" name="标题 1"/>
          <p:cNvSpPr txBox="1"/>
          <p:nvPr/>
        </p:nvSpPr>
        <p:spPr>
          <a:xfrm>
            <a:off x="1524000" y="738414"/>
            <a:ext cx="9144000" cy="6955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空中课堂</a:t>
            </a:r>
            <a:r>
              <a:rPr lang="en-US" altLang="zh-CN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—</a:t>
            </a:r>
            <a:r>
              <a:rPr lang="zh-CN" altLang="en-US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八年级数学</a:t>
            </a:r>
            <a:endParaRPr lang="zh-CN" altLang="en-US" sz="26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6" name="副标题 2"/>
          <p:cNvSpPr txBox="1"/>
          <p:nvPr/>
        </p:nvSpPr>
        <p:spPr>
          <a:xfrm>
            <a:off x="1524000" y="5484471"/>
            <a:ext cx="9144000" cy="484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zh-CN" altLang="en-US" sz="26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邯郸市第二十五中学</a:t>
            </a:r>
            <a:endParaRPr lang="zh-CN" altLang="en-US" sz="2300" dirty="0">
              <a:solidFill>
                <a:schemeClr val="bg1"/>
              </a:solidFill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  <p:sp>
        <p:nvSpPr>
          <p:cNvPr id="7" name="副标题 2"/>
          <p:cNvSpPr txBox="1"/>
          <p:nvPr/>
        </p:nvSpPr>
        <p:spPr>
          <a:xfrm>
            <a:off x="741680" y="4445635"/>
            <a:ext cx="10624820" cy="1062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教师简介：中学一级教师，邯郸市骨干教师，第二十一届</a:t>
            </a:r>
            <a:r>
              <a:rPr lang="en-US" altLang="zh-CN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“</a:t>
            </a: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邯郸青年五四奖章</a:t>
            </a:r>
            <a:r>
              <a:rPr lang="en-US" altLang="zh-CN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”</a:t>
            </a: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获得者，</a:t>
            </a:r>
            <a:endParaRPr lang="zh-CN" altLang="en-US" sz="2000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  <a:p>
            <a:pPr algn="l">
              <a:lnSpc>
                <a:spcPct val="9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楷体" pitchFamily="49" charset="-122"/>
                <a:ea typeface="楷体" pitchFamily="49" charset="-122"/>
                <a:sym typeface="+mn-ea"/>
              </a:rPr>
              <a:t>邯郸市优秀少儿教育工作者，邯郸市德育先进工作者，邯郸市优秀班主任，邯郸市三八红旗手。</a:t>
            </a:r>
            <a:endParaRPr lang="zh-CN" altLang="en-US" sz="2000" dirty="0">
              <a:solidFill>
                <a:schemeClr val="bg1"/>
              </a:solidFill>
              <a:latin typeface="楷体" pitchFamily="49" charset="-122"/>
              <a:ea typeface="楷体" pitchFamily="49" charset="-122"/>
              <a:cs typeface="+mj-cs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0945" y="1296035"/>
            <a:ext cx="10311130" cy="5041265"/>
          </a:xfrm>
        </p:spPr>
        <p:txBody>
          <a:bodyPr/>
          <a:p>
            <a:pPr marL="0" indent="0">
              <a:buNone/>
            </a:pPr>
            <a:r>
              <a:rPr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平行四边形的判定定理：</a:t>
            </a:r>
            <a:endParaRPr alt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两组对角分别相等的四边形是平行四边形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符号语言：</a:t>
            </a:r>
            <a:endParaRPr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∵∠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D，</a:t>
            </a:r>
            <a:endParaRPr lang="zh-CN" altLang="en-US"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∴四边形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431665" y="24257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形成定理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7673979" y="3087847"/>
            <a:ext cx="2960366" cy="1456848"/>
            <a:chOff x="2514" y="2442"/>
            <a:chExt cx="3077" cy="1401"/>
          </a:xfrm>
        </p:grpSpPr>
        <p:sp>
          <p:nvSpPr>
            <p:cNvPr id="4" name="AutoShape 21"/>
            <p:cNvSpPr/>
            <p:nvPr/>
          </p:nvSpPr>
          <p:spPr>
            <a:xfrm>
              <a:off x="2930" y="2793"/>
              <a:ext cx="2327" cy="900"/>
            </a:xfrm>
            <a:prstGeom prst="parallelogram">
              <a:avLst>
                <a:gd name="adj" fmla="val 64638"/>
              </a:avLst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41176"/>
                    </a:srgbClr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dirty="0">
                <a:solidFill>
                  <a:srgbClr val="FAFAFA"/>
                </a:solidFill>
                <a:uFillTx/>
              </a:endParaRPr>
            </a:p>
          </p:txBody>
        </p:sp>
        <p:sp>
          <p:nvSpPr>
            <p:cNvPr id="5" name="Rectangle 23"/>
            <p:cNvSpPr/>
            <p:nvPr/>
          </p:nvSpPr>
          <p:spPr>
            <a:xfrm>
              <a:off x="3042" y="2442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24"/>
            <p:cNvSpPr/>
            <p:nvPr/>
          </p:nvSpPr>
          <p:spPr>
            <a:xfrm>
              <a:off x="2514" y="3279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25"/>
            <p:cNvSpPr/>
            <p:nvPr/>
          </p:nvSpPr>
          <p:spPr>
            <a:xfrm>
              <a:off x="4694" y="3341"/>
              <a:ext cx="321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26"/>
            <p:cNvSpPr/>
            <p:nvPr/>
          </p:nvSpPr>
          <p:spPr>
            <a:xfrm>
              <a:off x="5257" y="2442"/>
              <a:ext cx="334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en-US" altLang="zh-CN" sz="2800" i="1" dirty="0">
                  <a:solidFill>
                    <a:srgbClr val="FAFAFA"/>
                  </a:solidFill>
                  <a:uFillTx/>
                  <a:latin typeface="Times New Roman" panose="02020603050405020304" pitchFamily="18" charset="0"/>
                </a:rPr>
                <a:t>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115630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 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猜想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3</a:t>
            </a: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对角线互相平分的四边形是平行四边形</a:t>
            </a: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如图，在四边形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中，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相交于点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，且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OA=OC，OB=OD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求证：四边形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 证明：∵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OA=OC，OB=OD，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AOD=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COB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  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∴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△AOD</a:t>
            </a:r>
            <a:r>
              <a:rPr sz="2200" b="1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≌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△COB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∴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∠OAD=∠OCB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∴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AD∥BC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         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同理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AB∥DC</a:t>
            </a: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sz="22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∴四边形</a:t>
            </a:r>
            <a:r>
              <a:rPr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555490" y="2292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推理证明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grpSp>
        <p:nvGrpSpPr>
          <p:cNvPr id="50194" name="Group 18"/>
          <p:cNvGrpSpPr/>
          <p:nvPr/>
        </p:nvGrpSpPr>
        <p:grpSpPr>
          <a:xfrm>
            <a:off x="7368540" y="2819400"/>
            <a:ext cx="4068763" cy="1717675"/>
            <a:chOff x="2981" y="2493"/>
            <a:chExt cx="2563" cy="1082"/>
          </a:xfrm>
          <a:noFill/>
        </p:grpSpPr>
        <p:grpSp>
          <p:nvGrpSpPr>
            <p:cNvPr id="11274" name="Group 2"/>
            <p:cNvGrpSpPr/>
            <p:nvPr/>
          </p:nvGrpSpPr>
          <p:grpSpPr>
            <a:xfrm>
              <a:off x="2981" y="2493"/>
              <a:ext cx="2563" cy="1082"/>
              <a:chOff x="2712" y="1877"/>
              <a:chExt cx="2563" cy="1082"/>
            </a:xfrm>
            <a:grpFill/>
          </p:grpSpPr>
          <p:sp>
            <p:nvSpPr>
              <p:cNvPr id="11278" name="AutoShape 3"/>
              <p:cNvSpPr/>
              <p:nvPr/>
            </p:nvSpPr>
            <p:spPr>
              <a:xfrm>
                <a:off x="2961" y="2031"/>
                <a:ext cx="1996" cy="772"/>
              </a:xfrm>
              <a:prstGeom prst="parallelogram">
                <a:avLst>
                  <a:gd name="adj" fmla="val 64637"/>
                </a:avLst>
              </a:prstGeom>
              <a:grpFill/>
              <a:ln w="285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buNone/>
                </a:pPr>
                <a:endParaRPr lang="zh-CN" altLang="en-US" sz="2800" b="0" dirty="0"/>
              </a:p>
            </p:txBody>
          </p:sp>
          <p:sp>
            <p:nvSpPr>
              <p:cNvPr id="11279" name="Rectangle 4"/>
              <p:cNvSpPr/>
              <p:nvPr/>
            </p:nvSpPr>
            <p:spPr>
              <a:xfrm>
                <a:off x="3166" y="1881"/>
                <a:ext cx="334" cy="327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D </a:t>
                </a:r>
                <a:endPara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0" name="Rectangle 5"/>
              <p:cNvSpPr/>
              <p:nvPr/>
            </p:nvSpPr>
            <p:spPr>
              <a:xfrm>
                <a:off x="2712" y="2630"/>
                <a:ext cx="309" cy="327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zh-CN" sz="2800" b="0" i="1" dirty="0">
                    <a:latin typeface="Times New Roman" panose="02020603050405020304" pitchFamily="18" charset="0"/>
                  </a:rPr>
                  <a:t> </a:t>
                </a:r>
                <a:endParaRPr lang="zh-CN" altLang="en-US" sz="2800" b="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1" name="Rectangle 6"/>
              <p:cNvSpPr/>
              <p:nvPr/>
            </p:nvSpPr>
            <p:spPr>
              <a:xfrm>
                <a:off x="4503" y="2632"/>
                <a:ext cx="309" cy="327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2800" b="0" i="1" dirty="0">
                    <a:latin typeface="Times New Roman" panose="02020603050405020304" pitchFamily="18" charset="0"/>
                  </a:rPr>
                  <a:t> </a:t>
                </a:r>
                <a:endParaRPr lang="zh-CN" altLang="en-US" sz="2800" b="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2" name="Rectangle 7"/>
              <p:cNvSpPr/>
              <p:nvPr/>
            </p:nvSpPr>
            <p:spPr>
              <a:xfrm>
                <a:off x="4954" y="1877"/>
                <a:ext cx="321" cy="327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C </a:t>
                </a:r>
                <a:endPara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275" name="Line 14"/>
            <p:cNvSpPr/>
            <p:nvPr/>
          </p:nvSpPr>
          <p:spPr>
            <a:xfrm flipV="1">
              <a:off x="3240" y="2648"/>
              <a:ext cx="1984" cy="768"/>
            </a:xfrm>
            <a:prstGeom prst="line">
              <a:avLst/>
            </a:prstGeom>
            <a:grpFill/>
            <a:ln w="2857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6" name="Line 15"/>
            <p:cNvSpPr/>
            <p:nvPr/>
          </p:nvSpPr>
          <p:spPr>
            <a:xfrm>
              <a:off x="3728" y="2648"/>
              <a:ext cx="992" cy="760"/>
            </a:xfrm>
            <a:prstGeom prst="line">
              <a:avLst/>
            </a:prstGeom>
            <a:grpFill/>
            <a:ln w="2857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7" name="Rectangle 17"/>
            <p:cNvSpPr/>
            <p:nvPr/>
          </p:nvSpPr>
          <p:spPr>
            <a:xfrm>
              <a:off x="4052" y="3021"/>
              <a:ext cx="334" cy="327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O</a:t>
              </a:r>
              <a:r>
                <a:rPr lang="en-US" altLang="zh-CN" sz="2800" b="0" i="1" dirty="0">
                  <a:latin typeface="Times New Roman" panose="02020603050405020304" pitchFamily="18" charset="0"/>
                </a:rPr>
                <a:t> </a:t>
              </a:r>
              <a:endParaRPr lang="zh-CN" altLang="en-US" sz="2800" b="0" i="1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0945" y="1296035"/>
            <a:ext cx="10311130" cy="5041265"/>
          </a:xfrm>
        </p:spPr>
        <p:txBody>
          <a:bodyPr/>
          <a:p>
            <a:pPr marL="0" indent="0">
              <a:buNone/>
            </a:pPr>
            <a:r>
              <a:rPr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平行四边形的判定定理：</a:t>
            </a:r>
            <a:endParaRPr alt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对角线互相平分的四边形是平行四边形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符号语言：</a:t>
            </a:r>
            <a:endParaRPr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OA</a:t>
            </a: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OC</a:t>
            </a: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OB</a:t>
            </a: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OD</a:t>
            </a: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∴四边形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072890" y="24257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形成定理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grpSp>
        <p:nvGrpSpPr>
          <p:cNvPr id="50194" name="Group 18"/>
          <p:cNvGrpSpPr/>
          <p:nvPr/>
        </p:nvGrpSpPr>
        <p:grpSpPr>
          <a:xfrm>
            <a:off x="6978650" y="2797175"/>
            <a:ext cx="4068763" cy="1717675"/>
            <a:chOff x="2981" y="2493"/>
            <a:chExt cx="2563" cy="1082"/>
          </a:xfrm>
          <a:noFill/>
        </p:grpSpPr>
        <p:grpSp>
          <p:nvGrpSpPr>
            <p:cNvPr id="11274" name="Group 2"/>
            <p:cNvGrpSpPr/>
            <p:nvPr/>
          </p:nvGrpSpPr>
          <p:grpSpPr>
            <a:xfrm>
              <a:off x="2981" y="2493"/>
              <a:ext cx="2563" cy="1082"/>
              <a:chOff x="2712" y="1877"/>
              <a:chExt cx="2563" cy="1082"/>
            </a:xfrm>
            <a:grpFill/>
          </p:grpSpPr>
          <p:sp>
            <p:nvSpPr>
              <p:cNvPr id="11278" name="AutoShape 3"/>
              <p:cNvSpPr/>
              <p:nvPr/>
            </p:nvSpPr>
            <p:spPr>
              <a:xfrm>
                <a:off x="2961" y="2031"/>
                <a:ext cx="1996" cy="772"/>
              </a:xfrm>
              <a:prstGeom prst="parallelogram">
                <a:avLst>
                  <a:gd name="adj" fmla="val 64637"/>
                </a:avLst>
              </a:prstGeom>
              <a:grpFill/>
              <a:ln w="2857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buNone/>
                </a:pPr>
                <a:endParaRPr lang="zh-CN" altLang="en-US" sz="2800" b="0" dirty="0"/>
              </a:p>
            </p:txBody>
          </p:sp>
          <p:sp>
            <p:nvSpPr>
              <p:cNvPr id="11279" name="Rectangle 4"/>
              <p:cNvSpPr/>
              <p:nvPr/>
            </p:nvSpPr>
            <p:spPr>
              <a:xfrm>
                <a:off x="3166" y="1881"/>
                <a:ext cx="334" cy="327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D </a:t>
                </a:r>
                <a:endPara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0" name="Rectangle 5"/>
              <p:cNvSpPr/>
              <p:nvPr/>
            </p:nvSpPr>
            <p:spPr>
              <a:xfrm>
                <a:off x="2712" y="2630"/>
                <a:ext cx="309" cy="327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A</a:t>
                </a:r>
                <a:r>
                  <a:rPr lang="en-US" altLang="zh-CN" sz="2800" b="0" i="1" dirty="0">
                    <a:latin typeface="Times New Roman" panose="02020603050405020304" pitchFamily="18" charset="0"/>
                  </a:rPr>
                  <a:t> </a:t>
                </a:r>
                <a:endParaRPr lang="zh-CN" altLang="en-US" sz="2800" b="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1" name="Rectangle 6"/>
              <p:cNvSpPr/>
              <p:nvPr/>
            </p:nvSpPr>
            <p:spPr>
              <a:xfrm>
                <a:off x="4503" y="2632"/>
                <a:ext cx="309" cy="327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en-US" altLang="zh-CN" sz="2800" b="0" i="1" dirty="0">
                    <a:latin typeface="Times New Roman" panose="02020603050405020304" pitchFamily="18" charset="0"/>
                  </a:rPr>
                  <a:t> </a:t>
                </a:r>
                <a:endParaRPr lang="zh-CN" altLang="en-US" sz="2800" b="0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282" name="Rectangle 7"/>
              <p:cNvSpPr/>
              <p:nvPr/>
            </p:nvSpPr>
            <p:spPr>
              <a:xfrm>
                <a:off x="4954" y="1877"/>
                <a:ext cx="321" cy="327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en-US" altLang="zh-CN" sz="2800" b="0" i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C </a:t>
                </a:r>
                <a:endPara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1275" name="Line 14"/>
            <p:cNvSpPr/>
            <p:nvPr/>
          </p:nvSpPr>
          <p:spPr>
            <a:xfrm flipV="1">
              <a:off x="3240" y="2648"/>
              <a:ext cx="1984" cy="768"/>
            </a:xfrm>
            <a:prstGeom prst="line">
              <a:avLst/>
            </a:prstGeom>
            <a:grpFill/>
            <a:ln w="2857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6" name="Line 15"/>
            <p:cNvSpPr/>
            <p:nvPr/>
          </p:nvSpPr>
          <p:spPr>
            <a:xfrm>
              <a:off x="3728" y="2648"/>
              <a:ext cx="992" cy="760"/>
            </a:xfrm>
            <a:prstGeom prst="line">
              <a:avLst/>
            </a:prstGeom>
            <a:grpFill/>
            <a:ln w="28575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7" name="Rectangle 17"/>
            <p:cNvSpPr/>
            <p:nvPr/>
          </p:nvSpPr>
          <p:spPr>
            <a:xfrm>
              <a:off x="4052" y="3021"/>
              <a:ext cx="334" cy="327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O</a:t>
              </a:r>
              <a:r>
                <a:rPr lang="en-US" altLang="zh-CN" sz="2800" b="0" i="1" dirty="0">
                  <a:latin typeface="Times New Roman" panose="02020603050405020304" pitchFamily="18" charset="0"/>
                </a:rPr>
                <a:t> </a:t>
              </a:r>
              <a:endParaRPr lang="zh-CN" altLang="en-US" sz="2800" b="0" i="1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130997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1.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平行四边形的判定定理与相应的性质定理互为逆定理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lang="en-US" altLang="zh-CN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  也就是说，当定理的条件和结论互换以后，所得命题仍然成立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2.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截止到目前，都有哪些判定平行四边形的方法呢？</a:t>
            </a:r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（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）平行四边形的定义：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两组对边分别平行的四边形叫平行四边形</a:t>
            </a:r>
            <a:r>
              <a:rPr 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  （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2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）平行四边形的判定定理：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两组对边分别相等的四边形是平行四边形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两组对角分别相等的四边形是平行四边形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对角线互相平分的四边形是平行四边形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endParaRPr lang="en-US" altLang="zh-CN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689475" y="38290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阶段小结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39874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77398" y="4832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00150" y="1533525"/>
            <a:ext cx="10603865" cy="4831080"/>
          </a:xfrm>
          <a:prstGeom prst="rect">
            <a:avLst/>
          </a:prstGeom>
          <a:noFill/>
          <a:ln w="12700" cmpd="sng">
            <a:noFill/>
            <a:prstDash val="solid"/>
          </a:ln>
        </p:spPr>
        <p:txBody>
          <a:bodyPr wrap="square" rtlCol="0" anchor="t">
            <a:spAutoFit/>
          </a:bodyPr>
          <a:p>
            <a:pPr marL="0" lv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如图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平行四边形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中，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F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分别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是对角线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pt-BR" altLang="zh-CN" sz="2800" b="1" i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上的两点，      并且 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pt-BR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CF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lang="zh-CN" altLang="pt-BR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求证：四边形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BFDE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</a:t>
            </a:r>
            <a:endParaRPr lang="zh-CN" altLang="pt-BR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pt-BR" sz="2800" b="1" noProof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证明：连接</a:t>
            </a:r>
            <a:r>
              <a:rPr lang="pt-BR" altLang="zh-CN" sz="2800" b="1" i="1" noProof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en-US" sz="2800" b="1" noProof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，交</a:t>
            </a:r>
            <a:r>
              <a:rPr lang="pt-BR" altLang="zh-CN" sz="2800" b="1" i="1" noProof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800" b="1" noProof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于点</a:t>
            </a:r>
            <a:r>
              <a:rPr lang="pt-BR" altLang="zh-CN" sz="2800" b="1" i="1" noProof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zh-CN" sz="2800" b="1" noProof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pt-BR" sz="2800" b="1" noProof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∵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  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∴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OB</a:t>
            </a:r>
            <a:r>
              <a:rPr lang="en-US"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OD</a:t>
            </a:r>
            <a:r>
              <a:rPr lang="en-US"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OA</a:t>
            </a:r>
            <a:r>
              <a:rPr lang="en-US"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OC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∵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en-US"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CF</a:t>
            </a:r>
            <a:r>
              <a:rPr lang="en-US"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endParaRPr 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∴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OA</a:t>
            </a:r>
            <a:r>
              <a:rPr lang="en-US"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AE</a:t>
            </a:r>
            <a:r>
              <a:rPr lang="en-US"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OC</a:t>
            </a:r>
            <a:r>
              <a:rPr lang="en-US"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CF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∴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OE=OF</a:t>
            </a:r>
            <a:r>
              <a:rPr lang="en-US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pt-BR" altLang="zh-CN" sz="28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∵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OB=OD</a:t>
            </a:r>
            <a:r>
              <a:rPr lang="zh-CN" altLang="pt-BR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en-US"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∴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pt-BR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BFDE</a:t>
            </a:r>
            <a:r>
              <a:rPr lang="zh-CN" altLang="pt-BR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800" b="1" noProof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84060" y="2538095"/>
            <a:ext cx="3837305" cy="225679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flipV="1">
            <a:off x="7552690" y="2994025"/>
            <a:ext cx="2872740" cy="135953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14" name="Rectangle 66"/>
          <p:cNvSpPr/>
          <p:nvPr/>
        </p:nvSpPr>
        <p:spPr>
          <a:xfrm>
            <a:off x="8759190" y="3252470"/>
            <a:ext cx="4044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buNone/>
            </a:pPr>
            <a:r>
              <a:rPr lang="pt-BR" altLang="zh-CN" sz="16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</a:t>
            </a:r>
            <a:r>
              <a:rPr lang="pt-BR" altLang="zh-CN" sz="2800" b="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pt-BR" altLang="zh-CN" sz="28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7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39874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590098" y="31496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典例精析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51230" y="1242060"/>
            <a:ext cx="1143825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如图，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平行四边形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中，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E，F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分别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是对角线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pt-BR" altLang="zh-CN" sz="2400" b="1" i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上的两点，并且 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AE=CF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lang="zh-CN" altLang="pt-BR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求证：四边形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BFDE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变形：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在上题中，若点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E，F 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分别在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en-US" altLang="zh-CN" sz="2400" b="1" i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两侧的延长线上，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如图，其他条件不变，结论还成立吗？请证明你的结论． 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证明：连接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lang="zh-CN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交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于点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pt-BR" sz="2400" b="1" noProof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∵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  </a:t>
            </a:r>
            <a:endParaRPr lang="zh-CN" alt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∴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OB=OD,OA=OC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4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∵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AE=CF,</a:t>
            </a:r>
            <a:endParaRPr lang="en-US"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∴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OA+AE=OC+CF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400" b="1">
              <a:solidFill>
                <a:srgbClr val="FFC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∴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OE=OF</a:t>
            </a:r>
            <a:r>
              <a:rPr lang="en-US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sz="24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∵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OB=OD</a:t>
            </a:r>
            <a:r>
              <a:rPr lang="zh-CN" alt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pt-BR" altLang="zh-CN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∴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pt-BR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BFDE</a:t>
            </a:r>
            <a:r>
              <a:rPr lang="zh-CN" altLang="pt-BR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sz="2400" b="1" noProof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endParaRPr lang="zh-CN" altLang="en-US" sz="2400" b="1" spc="200" noProof="1" dirty="0">
              <a:ln>
                <a:solidFill>
                  <a:schemeClr val="accent4"/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29195" y="3224530"/>
            <a:ext cx="3642995" cy="2686685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 flipV="1">
            <a:off x="8425180" y="4110355"/>
            <a:ext cx="1623695" cy="780415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0"/>
          <p:cNvSpPr/>
          <p:nvPr/>
        </p:nvSpPr>
        <p:spPr>
          <a:xfrm>
            <a:off x="9112250" y="4022090"/>
            <a:ext cx="4775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buNone/>
            </a:pPr>
            <a:r>
              <a:rPr lang="en-US" altLang="zh-CN" sz="2800" b="0" i="1" dirty="0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  <a:r>
              <a:rPr lang="zh-CN" altLang="pt-BR" sz="2800" b="0" i="1" dirty="0">
                <a:latin typeface="Times New Roman" panose="02020603050405020304" pitchFamily="18" charset="0"/>
              </a:rPr>
              <a:t>　</a:t>
            </a:r>
            <a:endParaRPr lang="zh-CN" altLang="en-US" sz="2800" b="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102930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689158" y="25908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巩固练习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8155" y="1186180"/>
            <a:ext cx="11236325" cy="43999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lvl="0" indent="0" eaLnBrk="1" hangingPunct="1"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1.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如图，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AB=DC=EF，AD=BC，DE=CF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．图中有哪些互相平行的线段？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并说明理由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800" b="1" noProof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解：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AB∥DC∥EF，AD∥BC，DE∥CF.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理由如下：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∵ 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AB=DC，AD=BC</a:t>
            </a:r>
            <a:r>
              <a:rPr lang="zh-CN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en-US" altLang="zh-CN" sz="28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∴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∴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AD∥BC，AB∥DC.</a:t>
            </a:r>
            <a:endParaRPr lang="en-US" altLang="zh-CN" sz="28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∵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DC=EF，DE=CF</a:t>
            </a:r>
            <a:r>
              <a:rPr lang="zh-CN" alt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en-US" altLang="zh-CN" sz="28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∴</a:t>
            </a:r>
            <a:r>
              <a:rPr 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DCFE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∴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DE∥CF，DC∥EF.</a:t>
            </a:r>
            <a:endParaRPr lang="en-US" altLang="zh-CN" sz="28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∴</a:t>
            </a:r>
            <a:r>
              <a:rPr lang="en-US" altLang="zh-CN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AB∥DC∥EF，AD∥BC，DE∥CF.</a:t>
            </a:r>
            <a:endParaRPr lang="en-US" altLang="zh-CN" sz="2800" b="1" i="1" noProof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14342" name="Group 33"/>
          <p:cNvGrpSpPr/>
          <p:nvPr/>
        </p:nvGrpSpPr>
        <p:grpSpPr>
          <a:xfrm>
            <a:off x="7820978" y="2614613"/>
            <a:ext cx="3319462" cy="2525712"/>
            <a:chOff x="3665" y="1641"/>
            <a:chExt cx="2091" cy="1591"/>
          </a:xfrm>
        </p:grpSpPr>
        <p:sp>
          <p:nvSpPr>
            <p:cNvPr id="14343" name="Rectangle 22"/>
            <p:cNvSpPr/>
            <p:nvPr/>
          </p:nvSpPr>
          <p:spPr>
            <a:xfrm>
              <a:off x="3756" y="1920"/>
              <a:ext cx="1037" cy="768"/>
            </a:xfrm>
            <a:prstGeom prst="rect">
              <a:avLst/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buNone/>
              </a:pPr>
              <a:endParaRPr lang="zh-CN" altLang="en-US" sz="2800" b="0" dirty="0"/>
            </a:p>
          </p:txBody>
        </p:sp>
        <p:sp>
          <p:nvSpPr>
            <p:cNvPr id="14344" name="AutoShape 23"/>
            <p:cNvSpPr/>
            <p:nvPr/>
          </p:nvSpPr>
          <p:spPr>
            <a:xfrm rot="5400000">
              <a:off x="4588" y="2125"/>
              <a:ext cx="1016" cy="606"/>
            </a:xfrm>
            <a:prstGeom prst="parallelogram">
              <a:avLst>
                <a:gd name="adj" fmla="val 41914"/>
              </a:avLst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buNone/>
              </a:pPr>
              <a:endParaRPr lang="zh-CN" altLang="en-US" sz="2800" b="0" dirty="0"/>
            </a:p>
          </p:txBody>
        </p:sp>
        <p:sp>
          <p:nvSpPr>
            <p:cNvPr id="14345" name="Rectangle 25"/>
            <p:cNvSpPr/>
            <p:nvPr/>
          </p:nvSpPr>
          <p:spPr>
            <a:xfrm>
              <a:off x="3665" y="1641"/>
              <a:ext cx="47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buNone/>
              </a:pPr>
              <a:r>
                <a: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en-US" sz="2800" b="0" i="1" dirty="0">
                  <a:latin typeface="Times New Roman" panose="02020603050405020304" pitchFamily="18" charset="0"/>
                </a:rPr>
                <a:t>　</a:t>
              </a:r>
              <a:endParaRPr lang="zh-CN" altLang="en-US" sz="2800" b="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4346" name="Rectangle 26"/>
            <p:cNvSpPr/>
            <p:nvPr/>
          </p:nvSpPr>
          <p:spPr>
            <a:xfrm>
              <a:off x="3665" y="2649"/>
              <a:ext cx="47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buNone/>
              </a:pPr>
              <a:r>
                <a: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B</a:t>
              </a:r>
              <a:r>
                <a:rPr lang="zh-CN" altLang="en-US" sz="2800" b="0" i="1" dirty="0">
                  <a:latin typeface="Times New Roman" panose="02020603050405020304" pitchFamily="18" charset="0"/>
                </a:rPr>
                <a:t>　</a:t>
              </a:r>
              <a:endParaRPr lang="zh-CN" altLang="en-US" sz="2800" b="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4347" name="Rectangle 27"/>
            <p:cNvSpPr/>
            <p:nvPr/>
          </p:nvSpPr>
          <p:spPr>
            <a:xfrm>
              <a:off x="4663" y="2657"/>
              <a:ext cx="489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buNone/>
              </a:pPr>
              <a:r>
                <a: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C</a:t>
              </a:r>
              <a:r>
                <a:rPr lang="zh-CN" altLang="en-US" sz="2800" b="0" i="1" dirty="0">
                  <a:latin typeface="Times New Roman" panose="02020603050405020304" pitchFamily="18" charset="0"/>
                </a:rPr>
                <a:t>　</a:t>
              </a:r>
              <a:endParaRPr lang="zh-CN" altLang="en-US" sz="2800" b="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4348" name="Rectangle 28"/>
            <p:cNvSpPr/>
            <p:nvPr/>
          </p:nvSpPr>
          <p:spPr>
            <a:xfrm>
              <a:off x="4663" y="1641"/>
              <a:ext cx="50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buNone/>
              </a:pPr>
              <a:r>
                <a: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D</a:t>
              </a:r>
              <a:r>
                <a:rPr lang="zh-CN" altLang="en-US" sz="2800" b="0" i="1" dirty="0">
                  <a:latin typeface="Times New Roman" panose="02020603050405020304" pitchFamily="18" charset="0"/>
                </a:rPr>
                <a:t>　</a:t>
              </a:r>
              <a:endParaRPr lang="zh-CN" altLang="en-US" sz="2800" b="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4349" name="Rectangle 29"/>
            <p:cNvSpPr/>
            <p:nvPr/>
          </p:nvSpPr>
          <p:spPr>
            <a:xfrm>
              <a:off x="5279" y="1873"/>
              <a:ext cx="47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buNone/>
              </a:pPr>
              <a:r>
                <a: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E</a:t>
              </a:r>
              <a:r>
                <a:rPr lang="zh-CN" altLang="en-US" sz="2800" b="0" i="1" dirty="0">
                  <a:latin typeface="Times New Roman" panose="02020603050405020304" pitchFamily="18" charset="0"/>
                </a:rPr>
                <a:t>　</a:t>
              </a:r>
              <a:endParaRPr lang="zh-CN" altLang="en-US" sz="2800" b="0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4350" name="Rectangle 30"/>
            <p:cNvSpPr/>
            <p:nvPr/>
          </p:nvSpPr>
          <p:spPr>
            <a:xfrm>
              <a:off x="5279" y="2905"/>
              <a:ext cx="47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buNone/>
              </a:pPr>
              <a:r>
                <a:rPr lang="en-US" altLang="zh-CN" sz="2800" b="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F</a:t>
              </a:r>
              <a:r>
                <a:rPr lang="zh-CN" altLang="en-US" sz="2800" b="0" i="1" dirty="0">
                  <a:latin typeface="Times New Roman" panose="02020603050405020304" pitchFamily="18" charset="0"/>
                </a:rPr>
                <a:t>　</a:t>
              </a:r>
              <a:endParaRPr lang="zh-CN" altLang="en-US" sz="2800" b="0" i="1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102930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689158" y="1022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巩固练习</a:t>
            </a:r>
            <a:endParaRPr lang="zh-CN" altLang="en-US" strike="noStrike" noProof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8155" y="1186180"/>
            <a:ext cx="11236325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lvl="0" indent="0" eaLnBrk="1" hangingPunct="1">
              <a:buNone/>
            </a:pP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2.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如图，在平行四边形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BF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分别是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ADC</a:t>
            </a:r>
            <a:r>
              <a:rPr lang="zh-CN" alt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的角平分线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求证：四边形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EBFD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证明：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是平行四边形，</a:t>
            </a:r>
            <a:endParaRPr lang="en-US" altLang="zh-CN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∴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ADC=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C.</a:t>
            </a:r>
            <a:endParaRPr lang="en-US" altLang="zh-CN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∵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DE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BF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分别是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ADC</a:t>
            </a:r>
            <a:r>
              <a:rPr lang="zh-CN" altLang="en-US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、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的角平分线</a:t>
            </a:r>
            <a:r>
              <a:rPr lang="en-US" altLang="zh-CN" sz="24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∴∠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ADC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∴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∵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是平行四边形，</a:t>
            </a:r>
            <a:endParaRPr lang="en-US" altLang="zh-CN" sz="2400" b="1" i="1" dirty="0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∴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AB∥DC.</a:t>
            </a:r>
            <a:endParaRPr sz="24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∴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1+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3=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2+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4=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en-US" altLang="zh-CN" sz="24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∵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</a:t>
            </a:r>
            <a:endParaRPr lang="en-US" altLang="zh-CN" sz="2400" b="1" i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∴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</a:t>
            </a:r>
            <a:r>
              <a:rPr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∴</a:t>
            </a:r>
            <a:r>
              <a:rPr 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四边形</a:t>
            </a:r>
            <a:r>
              <a:rPr lang="en-US" altLang="zh-CN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EBFD</a:t>
            </a:r>
            <a:r>
              <a:rPr lang="zh-CN" altLang="en-US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lang="en-US" altLang="zh-CN" sz="24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endParaRPr lang="zh-CN" altLang="en-US" sz="24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endParaRPr lang="zh-CN" altLang="en-US" sz="2400" b="1" noProof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24825" y="1858645"/>
            <a:ext cx="3288030" cy="2227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669882" y="1029300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3600">
              <a:solidFill>
                <a:schemeClr val="bg1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689158" y="25908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课堂小</a:t>
            </a:r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结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9925" y="1186180"/>
            <a:ext cx="11236325" cy="4831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lvl="0" indent="0" eaLnBrk="1" hangingPunct="1">
              <a:buNone/>
            </a:pPr>
            <a:r>
              <a:rPr lang="en-US" altLang="zh-CN" sz="2800" b="1" spc="15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1.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平行四边形的判定方法：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 spc="15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）定义：两组对边分别平行的四边形是平行四边形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2800" b="1" spc="15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）平行四边形的判定定理：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两组对边分别相等的四边形是平行四边形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两组对角分别相等的四边形是平行四边形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</a:t>
            </a:r>
            <a:r>
              <a:rPr lang="en-US" altLang="zh-CN" sz="2800" b="1" spc="15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对角线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互相平分的四边形是平行四边形．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endParaRPr lang="en-US" altLang="zh-CN" sz="2800" b="1" spc="15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marL="0" lvl="0" indent="0" eaLnBrk="1" hangingPunct="1">
              <a:buNone/>
            </a:pPr>
            <a:r>
              <a:rPr lang="en-US" altLang="zh-CN" sz="2800" b="1" spc="15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2.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研究图形的一般思路：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lang="en-US" altLang="zh-CN" sz="2800" b="1" spc="15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3. </a:t>
            </a:r>
            <a:r>
              <a:rPr lang="zh-CN" altLang="en-US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根据条件灵活运用判定方法解决具体问题</a:t>
            </a:r>
            <a:r>
              <a:rPr lang="en-US" altLang="zh-CN" sz="28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 dirty="0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endParaRPr lang="zh-CN" altLang="en-US" sz="2800" b="1" spc="200" noProof="1" dirty="0">
              <a:ln>
                <a:solidFill>
                  <a:schemeClr val="accent4"/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18438" name="Group 23"/>
          <p:cNvGrpSpPr/>
          <p:nvPr/>
        </p:nvGrpSpPr>
        <p:grpSpPr>
          <a:xfrm>
            <a:off x="8027670" y="2731770"/>
            <a:ext cx="3403600" cy="1992313"/>
            <a:chOff x="1728" y="1502"/>
            <a:chExt cx="2144" cy="1255"/>
          </a:xfrm>
        </p:grpSpPr>
        <p:sp>
          <p:nvSpPr>
            <p:cNvPr id="18439" name="Text Box 18"/>
            <p:cNvSpPr txBox="1"/>
            <p:nvPr/>
          </p:nvSpPr>
          <p:spPr>
            <a:xfrm>
              <a:off x="1728" y="2417"/>
              <a:ext cx="624" cy="340"/>
            </a:xfrm>
            <a:prstGeom prst="rect">
              <a:avLst/>
            </a:prstGeom>
            <a:solidFill>
              <a:srgbClr val="FF9900">
                <a:alpha val="50195"/>
              </a:srgbClr>
            </a:solidFill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8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性质</a:t>
              </a:r>
              <a:endPara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440" name="Text Box 19"/>
            <p:cNvSpPr txBox="1"/>
            <p:nvPr/>
          </p:nvSpPr>
          <p:spPr>
            <a:xfrm>
              <a:off x="2488" y="1502"/>
              <a:ext cx="622" cy="340"/>
            </a:xfrm>
            <a:prstGeom prst="rect">
              <a:avLst/>
            </a:prstGeom>
            <a:solidFill>
              <a:srgbClr val="FF9900">
                <a:alpha val="50195"/>
              </a:srgbClr>
            </a:solidFill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8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定义</a:t>
              </a:r>
              <a:endPara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441" name="Text Box 18"/>
            <p:cNvSpPr txBox="1"/>
            <p:nvPr/>
          </p:nvSpPr>
          <p:spPr>
            <a:xfrm>
              <a:off x="3248" y="2417"/>
              <a:ext cx="624" cy="340"/>
            </a:xfrm>
            <a:prstGeom prst="rect">
              <a:avLst/>
            </a:prstGeom>
            <a:solidFill>
              <a:srgbClr val="FF9900">
                <a:alpha val="50195"/>
              </a:srgbClr>
            </a:solidFill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8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判定</a:t>
              </a:r>
              <a:r>
                <a:rPr lang="zh-CN" altLang="en-US" sz="28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</a:t>
              </a:r>
              <a:endParaRPr lang="zh-CN" altLang="en-US" sz="28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18442" name="Line 27"/>
            <p:cNvSpPr/>
            <p:nvPr/>
          </p:nvSpPr>
          <p:spPr>
            <a:xfrm flipH="1">
              <a:off x="2040" y="1848"/>
              <a:ext cx="736" cy="560"/>
            </a:xfrm>
            <a:prstGeom prst="line">
              <a:avLst/>
            </a:prstGeom>
            <a:ln w="28575" cap="flat" cmpd="sng">
              <a:solidFill>
                <a:schemeClr val="bg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8443" name="Line 28"/>
            <p:cNvSpPr/>
            <p:nvPr/>
          </p:nvSpPr>
          <p:spPr>
            <a:xfrm>
              <a:off x="2784" y="1848"/>
              <a:ext cx="792" cy="560"/>
            </a:xfrm>
            <a:prstGeom prst="line">
              <a:avLst/>
            </a:prstGeom>
            <a:ln w="28575" cap="flat" cmpd="sng">
              <a:solidFill>
                <a:srgbClr val="FFFFFF"/>
              </a:solidFill>
              <a:prstDash val="solid"/>
              <a:headEnd type="none" w="med" len="med"/>
              <a:tailEnd type="triangle" w="med" len="med"/>
            </a:ln>
          </p:spPr>
        </p:sp>
        <p:grpSp>
          <p:nvGrpSpPr>
            <p:cNvPr id="18444" name="Group 29"/>
            <p:cNvGrpSpPr/>
            <p:nvPr/>
          </p:nvGrpSpPr>
          <p:grpSpPr>
            <a:xfrm>
              <a:off x="2352" y="2296"/>
              <a:ext cx="888" cy="290"/>
              <a:chOff x="2352" y="2296"/>
              <a:chExt cx="888" cy="290"/>
            </a:xfrm>
          </p:grpSpPr>
          <p:sp>
            <p:nvSpPr>
              <p:cNvPr id="18445" name="Line 30"/>
              <p:cNvSpPr/>
              <p:nvPr/>
            </p:nvSpPr>
            <p:spPr>
              <a:xfrm>
                <a:off x="2352" y="2584"/>
                <a:ext cx="888" cy="0"/>
              </a:xfrm>
              <a:prstGeom prst="line">
                <a:avLst/>
              </a:prstGeom>
              <a:ln w="28575" cap="flat" cmpd="sng">
                <a:solidFill>
                  <a:srgbClr val="FFFFFF"/>
                </a:solidFill>
                <a:prstDash val="dash"/>
                <a:headEnd type="none" w="med" len="med"/>
                <a:tailEnd type="triangle" w="med" len="med"/>
              </a:ln>
            </p:spPr>
          </p:sp>
          <p:sp>
            <p:nvSpPr>
              <p:cNvPr id="18446" name="Rectangle 31"/>
              <p:cNvSpPr/>
              <p:nvPr/>
            </p:nvSpPr>
            <p:spPr>
              <a:xfrm>
                <a:off x="2352" y="2296"/>
                <a:ext cx="886" cy="290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b="1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zh-CN" altLang="en-US" sz="2400" dirty="0">
                    <a:solidFill>
                      <a:schemeClr val="bg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逆向猜想</a:t>
                </a:r>
                <a:r>
                  <a:rPr lang="zh-CN" altLang="en-US" sz="2400" dirty="0">
                    <a:latin typeface="宋体" panose="02010600030101010101" pitchFamily="2" charset="-122"/>
                    <a:ea typeface="宋体" panose="02010600030101010101" pitchFamily="2" charset="-122"/>
                    <a:cs typeface="宋体" panose="02010600030101010101" pitchFamily="2" charset="-122"/>
                  </a:rPr>
                  <a:t> </a:t>
                </a:r>
                <a:endParaRPr lang="zh-CN" altLang="en-US" sz="24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3014980" y="1656715"/>
            <a:ext cx="7994650" cy="284353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数学书 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50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页习题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18.1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中第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5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题，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     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51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页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11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题，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12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题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流程图: 终止 2"/>
          <p:cNvSpPr/>
          <p:nvPr/>
        </p:nvSpPr>
        <p:spPr>
          <a:xfrm>
            <a:off x="4689158" y="25908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作业布置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流程图: 终止 2"/>
          <p:cNvSpPr/>
          <p:nvPr/>
        </p:nvSpPr>
        <p:spPr>
          <a:xfrm>
            <a:off x="2738438" y="2211388"/>
            <a:ext cx="6716713" cy="1654175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69925" y="2587625"/>
            <a:ext cx="10852150" cy="900113"/>
          </a:xfrm>
        </p:spPr>
        <p:txBody>
          <a:bodyPr vert="horz" wrap="square" lIns="101600" tIns="38100" rIns="25400" bIns="38100" numCol="1" anchor="t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200" normalizeH="0" baseline="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平行四边形的判定</a:t>
            </a:r>
            <a:endParaRPr kumimoji="0" lang="zh-CN" altLang="en-US" b="1" i="0" u="none" strike="noStrike" kern="1200" cap="none" spc="200" normalizeH="0" baseline="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文本框 1"/>
          <p:cNvSpPr txBox="1"/>
          <p:nvPr/>
        </p:nvSpPr>
        <p:spPr>
          <a:xfrm>
            <a:off x="2860675" y="2089150"/>
            <a:ext cx="6565900" cy="1198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r>
              <a:rPr lang="zh-CN" altLang="en-US" sz="7200" b="1" noProof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同学们，再见！</a:t>
            </a:r>
            <a:endParaRPr lang="zh-CN" altLang="en-US" sz="7200" b="1" noProof="1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内容占位符 7169"/>
          <p:cNvSpPr>
            <a:spLocks noGrp="1"/>
          </p:cNvSpPr>
          <p:nvPr>
            <p:ph idx="1"/>
          </p:nvPr>
        </p:nvSpPr>
        <p:spPr>
          <a:xfrm>
            <a:off x="5904865" y="2901950"/>
            <a:ext cx="2598420" cy="696595"/>
          </a:xfrm>
        </p:spPr>
        <p:txBody>
          <a:bodyPr vert="horz" wrap="square" lIns="101600" tIns="0" rIns="82550" bIns="0" rtlCol="0" anchor="t">
            <a:noAutofit/>
          </a:bodyPr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2400" i="0" u="none" strike="noStrike" kern="1200" cap="none" spc="150" normalizeH="0" baseline="0" noProof="1" dirty="0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  <a:sym typeface="微软雅黑" panose="020B0503020204020204" pitchFamily="34" charset="-122"/>
              </a:rPr>
              <a:t>     </a:t>
            </a:r>
            <a:r>
              <a:rPr kumimoji="0" lang="en-US" altLang="zh-CN" sz="2800" b="1" i="1" u="none" strike="noStrike" kern="1200" cap="none" spc="150" normalizeH="0" baseline="0" noProof="1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ABCD</a:t>
            </a:r>
            <a:endParaRPr kumimoji="0" sz="2800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3322" name="矩形 7186"/>
          <p:cNvSpPr/>
          <p:nvPr/>
        </p:nvSpPr>
        <p:spPr>
          <a:xfrm>
            <a:off x="1877695" y="309340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323" name="文本框 7191"/>
          <p:cNvSpPr txBox="1"/>
          <p:nvPr/>
        </p:nvSpPr>
        <p:spPr>
          <a:xfrm>
            <a:off x="4635500" y="516255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6" name="Group 27"/>
          <p:cNvGrpSpPr/>
          <p:nvPr/>
        </p:nvGrpSpPr>
        <p:grpSpPr>
          <a:xfrm>
            <a:off x="8503289" y="2700497"/>
            <a:ext cx="2960366" cy="1456848"/>
            <a:chOff x="2514" y="2442"/>
            <a:chExt cx="3077" cy="1401"/>
          </a:xfrm>
        </p:grpSpPr>
        <p:sp>
          <p:nvSpPr>
            <p:cNvPr id="5127" name="AutoShape 21"/>
            <p:cNvSpPr/>
            <p:nvPr/>
          </p:nvSpPr>
          <p:spPr>
            <a:xfrm>
              <a:off x="2930" y="2793"/>
              <a:ext cx="2327" cy="900"/>
            </a:xfrm>
            <a:prstGeom prst="parallelogram">
              <a:avLst>
                <a:gd name="adj" fmla="val 64638"/>
              </a:avLst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41176"/>
                    </a:srgbClr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dirty="0">
                <a:solidFill>
                  <a:srgbClr val="FAFAFA"/>
                </a:solidFill>
                <a:uFillTx/>
              </a:endParaRPr>
            </a:p>
          </p:txBody>
        </p:sp>
        <p:sp>
          <p:nvSpPr>
            <p:cNvPr id="5128" name="Rectangle 23"/>
            <p:cNvSpPr/>
            <p:nvPr/>
          </p:nvSpPr>
          <p:spPr>
            <a:xfrm>
              <a:off x="3042" y="2442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5129" name="Rectangle 24"/>
            <p:cNvSpPr/>
            <p:nvPr/>
          </p:nvSpPr>
          <p:spPr>
            <a:xfrm>
              <a:off x="2514" y="3279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5130" name="Rectangle 25"/>
            <p:cNvSpPr/>
            <p:nvPr/>
          </p:nvSpPr>
          <p:spPr>
            <a:xfrm>
              <a:off x="4694" y="3341"/>
              <a:ext cx="321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5131" name="Rectangle 26"/>
            <p:cNvSpPr/>
            <p:nvPr/>
          </p:nvSpPr>
          <p:spPr>
            <a:xfrm>
              <a:off x="5257" y="2442"/>
              <a:ext cx="334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en-US" altLang="zh-CN" sz="2800" i="1" dirty="0">
                  <a:solidFill>
                    <a:srgbClr val="FAFAFA"/>
                  </a:solidFill>
                  <a:uFillTx/>
                  <a:latin typeface="Times New Roman" panose="02020603050405020304" pitchFamily="18" charset="0"/>
                </a:rPr>
                <a:t>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</p:grpSp>
      <p:sp>
        <p:nvSpPr>
          <p:cNvPr id="14" name="流程图: 终止 13"/>
          <p:cNvSpPr/>
          <p:nvPr/>
        </p:nvSpPr>
        <p:spPr>
          <a:xfrm>
            <a:off x="4945380" y="5467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复习回顾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5" name="AutoShape 19"/>
          <p:cNvSpPr/>
          <p:nvPr/>
        </p:nvSpPr>
        <p:spPr>
          <a:xfrm>
            <a:off x="6407785" y="3152140"/>
            <a:ext cx="381000" cy="195580"/>
          </a:xfrm>
          <a:prstGeom prst="parallelogram">
            <a:avLst>
              <a:gd name="adj" fmla="val 50000"/>
            </a:avLst>
          </a:prstGeom>
          <a:noFill/>
          <a:ln w="254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345565" y="1473835"/>
            <a:ext cx="8133715" cy="20269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 spc="150" dirty="0">
                <a:solidFill>
                  <a:schemeClr val="bg1"/>
                </a:solidFill>
                <a:uFillTx/>
                <a:latin typeface="黑体" panose="02010600030101010101" pitchFamily="2" charset="-122"/>
                <a:ea typeface="黑体" panose="02010600030101010101" pitchFamily="2" charset="-122"/>
                <a:sym typeface="微软雅黑" panose="020B0503020204020204" pitchFamily="34" charset="-122"/>
              </a:rPr>
              <a:t> </a:t>
            </a:r>
            <a:r>
              <a:rPr lang="en-US" altLang="zh-CN" sz="2800" b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1.</a:t>
            </a: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平行四边形的定义：</a:t>
            </a:r>
            <a:endParaRPr kumimoji="0" sz="2800" b="1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 两组对边分别平行的四边形叫平行四边形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kumimoji="0" sz="2800" b="1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 平行四边形</a:t>
            </a:r>
            <a:r>
              <a:rPr lang="en-US" altLang="zh-CN" sz="2800" b="1" i="1" spc="150" dirty="0">
                <a:solidFill>
                  <a:schemeClr val="bg1"/>
                </a:solidFill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ABCD</a:t>
            </a: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记作：</a:t>
            </a:r>
            <a:endParaRPr lang="en-US" altLang="zh-CN" sz="2800" b="1" i="1" spc="150" noProof="1" dirty="0">
              <a:solidFill>
                <a:schemeClr val="bg1"/>
              </a:solidFill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06855" y="3500755"/>
            <a:ext cx="7275830" cy="271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2.</a:t>
            </a: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平行四边形的性质：</a:t>
            </a:r>
            <a:endParaRPr kumimoji="0" sz="2800" b="1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平行四边形的对边相等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kumimoji="0" sz="2800" b="1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平行四边形的对角相等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kumimoji="0" sz="2800" b="1" i="0" u="none" strike="noStrike" kern="1200" cap="none" spc="150" normalizeH="0" baseline="0" noProof="1" dirty="0">
              <a:solidFill>
                <a:schemeClr val="bg1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228600" marR="0" indent="-22860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平行四边形的对角线互相平分</a:t>
            </a:r>
            <a:r>
              <a:rPr lang="en-US" sz="2800" b="1" spc="150" dirty="0">
                <a:solidFill>
                  <a:schemeClr val="bg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lang="en-US" sz="2800" b="1" spc="150" noProof="1" dirty="0">
              <a:ln>
                <a:solidFill>
                  <a:schemeClr val="accent4"/>
                </a:solidFill>
              </a:ln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  <p:bldP spid="14" grpId="0" bldLvl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74072" y="1351880"/>
            <a:ext cx="10852237" cy="5041355"/>
          </a:xfrm>
        </p:spPr>
        <p:txBody>
          <a:bodyPr/>
          <a:p>
            <a:pPr marL="0" indent="0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思考：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对边相等的四边形是平行四边形吗？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对角相等的四边形是平行四边形吗？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对角线互相平分的四边形是平行四边形吗？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274820" y="56515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引入新课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  <p:sp>
        <p:nvSpPr>
          <p:cNvPr id="5" name="云形标注 4"/>
          <p:cNvSpPr/>
          <p:nvPr/>
        </p:nvSpPr>
        <p:spPr>
          <a:xfrm>
            <a:off x="2032000" y="4203065"/>
            <a:ext cx="5968365" cy="1653540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800" b="1" spc="200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  <a:sym typeface="+mn-ea"/>
              </a:rPr>
              <a:t>平行四边形的性质定理的逆命题成立吗？</a:t>
            </a:r>
            <a:endParaRPr lang="zh-CN" altLang="en-US" sz="2800" b="1" spc="200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猜想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两组对边分别相等的四边形是平行四边形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猜想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两组对角分别相等的四边形是平行四边形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猜想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对角线互相平分的四边形是平行四边形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340860" y="36893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提出猜想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sp>
        <p:nvSpPr>
          <p:cNvPr id="5" name="云形标注 4"/>
          <p:cNvSpPr/>
          <p:nvPr/>
        </p:nvSpPr>
        <p:spPr>
          <a:xfrm>
            <a:off x="1770380" y="3415030"/>
            <a:ext cx="6543040" cy="2003425"/>
          </a:xfrm>
          <a:prstGeom prst="cloud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684780" y="3816985"/>
            <a:ext cx="479615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800" b="1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你能根据平行四边形的定义证明它们吗？</a:t>
            </a:r>
            <a:endParaRPr lang="zh-CN" altLang="en-US" sz="2800" b="1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5" grpId="0" bldLvl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1734820" y="2004695"/>
            <a:ext cx="8362950" cy="50412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证明几何命题的基本步骤：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先把文字语言转化为符号语言和图形语言，给出已知和结论，然后进行严格的证明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</a:t>
            </a: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286250" y="371475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推理证明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594317" y="116963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猜想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1</a:t>
            </a: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两组对边分别相等的四边形是平行四边形</a:t>
            </a: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如图，在四边形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中，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AB=CD，AD=BC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求证：四边形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 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algn="l" eaLnBrk="1" hangingPunct="1">
              <a:buClrTx/>
              <a:buSzTx/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证明：连接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BD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lang="en-US" altLang="zh-CN" sz="2200" b="1">
              <a:solidFill>
                <a:schemeClr val="bg1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lvl="0" algn="l" eaLnBrk="1" hangingPunct="1">
              <a:buClrTx/>
              <a:buSzTx/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∵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AB=CD，AD=BC，BD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是公共边，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algn="l" eaLnBrk="1" hangingPunct="1">
              <a:buClrTx/>
              <a:buSzTx/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∴</a:t>
            </a: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△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ABD</a:t>
            </a: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≌△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CDB</a:t>
            </a: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algn="l" eaLnBrk="1" hangingPunct="1">
              <a:buClrTx/>
              <a:buSzTx/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∴∠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=∠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，∠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=∠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algn="l" eaLnBrk="1" hangingPunct="1">
              <a:buClrTx/>
              <a:buSzTx/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∴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AB∥DC，AD∥BC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algn="l" eaLnBrk="1" hangingPunct="1">
              <a:buClrTx/>
              <a:buSzTx/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∴四边形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429125" y="24257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推理证明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grpSp>
        <p:nvGrpSpPr>
          <p:cNvPr id="21540" name="Group 36"/>
          <p:cNvGrpSpPr/>
          <p:nvPr/>
        </p:nvGrpSpPr>
        <p:grpSpPr>
          <a:xfrm>
            <a:off x="7242175" y="2571750"/>
            <a:ext cx="3979863" cy="1720850"/>
            <a:chOff x="2712" y="1877"/>
            <a:chExt cx="2507" cy="1084"/>
          </a:xfrm>
          <a:noFill/>
        </p:grpSpPr>
        <p:sp>
          <p:nvSpPr>
            <p:cNvPr id="9236" name="AutoShape 31"/>
            <p:cNvSpPr/>
            <p:nvPr/>
          </p:nvSpPr>
          <p:spPr>
            <a:xfrm>
              <a:off x="2961" y="2031"/>
              <a:ext cx="1996" cy="772"/>
            </a:xfrm>
            <a:prstGeom prst="parallelogram">
              <a:avLst>
                <a:gd name="adj" fmla="val 64637"/>
              </a:avLst>
            </a:prstGeom>
            <a:grpFill/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buNone/>
              </a:pPr>
              <a:endParaRPr lang="zh-CN" altLang="en-US" sz="28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237" name="Rectangle 32"/>
            <p:cNvSpPr/>
            <p:nvPr/>
          </p:nvSpPr>
          <p:spPr>
            <a:xfrm>
              <a:off x="3166" y="1881"/>
              <a:ext cx="277" cy="329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 </a:t>
              </a:r>
              <a:endParaRPr lang="en-US" altLang="zh-CN" sz="2800" b="0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238" name="Rectangle 33"/>
            <p:cNvSpPr/>
            <p:nvPr/>
          </p:nvSpPr>
          <p:spPr>
            <a:xfrm>
              <a:off x="2712" y="2630"/>
              <a:ext cx="248" cy="329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 </a:t>
              </a:r>
              <a:endParaRPr lang="en-US" altLang="zh-CN" sz="2800" b="0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239" name="Rectangle 34"/>
            <p:cNvSpPr/>
            <p:nvPr/>
          </p:nvSpPr>
          <p:spPr>
            <a:xfrm>
              <a:off x="4503" y="2632"/>
              <a:ext cx="252" cy="329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 </a:t>
              </a:r>
              <a:endParaRPr lang="en-US" altLang="zh-CN" sz="2800" b="0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240" name="Rectangle 35"/>
            <p:cNvSpPr/>
            <p:nvPr/>
          </p:nvSpPr>
          <p:spPr>
            <a:xfrm>
              <a:off x="4954" y="1877"/>
              <a:ext cx="265" cy="329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 </a:t>
              </a:r>
              <a:endParaRPr lang="en-US" altLang="zh-CN" sz="2800" b="0" i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255" name="Group 39"/>
          <p:cNvGrpSpPr/>
          <p:nvPr/>
        </p:nvGrpSpPr>
        <p:grpSpPr>
          <a:xfrm>
            <a:off x="8278178" y="2745740"/>
            <a:ext cx="2079625" cy="1387475"/>
            <a:chOff x="3546" y="2317"/>
            <a:chExt cx="1310" cy="874"/>
          </a:xfrm>
        </p:grpSpPr>
        <p:sp>
          <p:nvSpPr>
            <p:cNvPr id="9228" name="Text Box 13"/>
            <p:cNvSpPr txBox="1"/>
            <p:nvPr/>
          </p:nvSpPr>
          <p:spPr>
            <a:xfrm>
              <a:off x="3799" y="2317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zh-CN" sz="2400" b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</a:rPr>
                <a:t>1</a:t>
              </a:r>
              <a:endParaRPr lang="en-US" altLang="zh-CN" sz="24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229" name="Text Box 14"/>
            <p:cNvSpPr txBox="1"/>
            <p:nvPr/>
          </p:nvSpPr>
          <p:spPr>
            <a:xfrm>
              <a:off x="4256" y="2903"/>
              <a:ext cx="255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zh-CN" sz="2400" b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</a:rPr>
                <a:t>2</a:t>
              </a:r>
              <a:endParaRPr lang="en-US" altLang="zh-CN" sz="24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230" name="Text Box 15"/>
            <p:cNvSpPr txBox="1"/>
            <p:nvPr/>
          </p:nvSpPr>
          <p:spPr>
            <a:xfrm>
              <a:off x="3546" y="2404"/>
              <a:ext cx="36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zh-CN" sz="2400" b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</a:rPr>
                <a:t>3</a:t>
              </a:r>
              <a:endParaRPr lang="en-US" altLang="zh-CN" sz="24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231" name="Text Box 16"/>
            <p:cNvSpPr txBox="1"/>
            <p:nvPr/>
          </p:nvSpPr>
          <p:spPr>
            <a:xfrm flipH="1">
              <a:off x="4515" y="2799"/>
              <a:ext cx="34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b="1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zh-CN" sz="2400" b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Times New Roman" panose="02020603050405020304" pitchFamily="18" charset="0"/>
                </a:rPr>
                <a:t>4</a:t>
              </a:r>
              <a:endParaRPr lang="en-US" altLang="zh-CN" sz="24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9232" name="Freeform 44"/>
            <p:cNvSpPr/>
            <p:nvPr/>
          </p:nvSpPr>
          <p:spPr>
            <a:xfrm>
              <a:off x="3755" y="2379"/>
              <a:ext cx="53" cy="82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5" y="52"/>
                </a:cxn>
                <a:cxn ang="0">
                  <a:pos x="0" y="82"/>
                </a:cxn>
              </a:cxnLst>
              <a:pathLst>
                <a:path w="53" h="82">
                  <a:moveTo>
                    <a:pt x="45" y="0"/>
                  </a:moveTo>
                  <a:cubicBezTo>
                    <a:pt x="49" y="19"/>
                    <a:pt x="53" y="38"/>
                    <a:pt x="45" y="52"/>
                  </a:cubicBezTo>
                  <a:cubicBezTo>
                    <a:pt x="37" y="66"/>
                    <a:pt x="18" y="74"/>
                    <a:pt x="0" y="82"/>
                  </a:cubicBezTo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cene3d>
                <a:camera prst="orthographicFront"/>
                <a:lightRig rig="threePt" dir="t"/>
              </a:scene3d>
            </a:bodyPr>
            <a:p>
              <a:endParaRPr lang="zh-CN" altLang="en-US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233" name="Freeform 45"/>
            <p:cNvSpPr/>
            <p:nvPr/>
          </p:nvSpPr>
          <p:spPr>
            <a:xfrm>
              <a:off x="3598" y="2431"/>
              <a:ext cx="105" cy="34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0"/>
                </a:cxn>
                <a:cxn ang="0">
                  <a:pos x="105" y="0"/>
                </a:cxn>
              </a:cxnLst>
              <a:pathLst>
                <a:path w="105" h="34">
                  <a:moveTo>
                    <a:pt x="0" y="23"/>
                  </a:moveTo>
                  <a:cubicBezTo>
                    <a:pt x="25" y="28"/>
                    <a:pt x="50" y="34"/>
                    <a:pt x="67" y="30"/>
                  </a:cubicBezTo>
                  <a:cubicBezTo>
                    <a:pt x="84" y="26"/>
                    <a:pt x="94" y="13"/>
                    <a:pt x="105" y="0"/>
                  </a:cubicBezTo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cene3d>
                <a:camera prst="orthographicFront"/>
                <a:lightRig rig="threePt" dir="t"/>
              </a:scene3d>
            </a:bodyPr>
            <a:p>
              <a:endParaRPr lang="zh-CN" altLang="en-US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234" name="Freeform 46"/>
            <p:cNvSpPr/>
            <p:nvPr/>
          </p:nvSpPr>
          <p:spPr>
            <a:xfrm>
              <a:off x="4571" y="3048"/>
              <a:ext cx="112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44" y="4"/>
                </a:cxn>
                <a:cxn ang="0">
                  <a:pos x="112" y="12"/>
                </a:cxn>
              </a:cxnLst>
              <a:pathLst>
                <a:path w="112" h="34">
                  <a:moveTo>
                    <a:pt x="0" y="34"/>
                  </a:moveTo>
                  <a:cubicBezTo>
                    <a:pt x="12" y="21"/>
                    <a:pt x="25" y="8"/>
                    <a:pt x="44" y="4"/>
                  </a:cubicBezTo>
                  <a:cubicBezTo>
                    <a:pt x="63" y="0"/>
                    <a:pt x="87" y="6"/>
                    <a:pt x="112" y="12"/>
                  </a:cubicBezTo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cene3d>
                <a:camera prst="orthographicFront"/>
                <a:lightRig rig="threePt" dir="t"/>
              </a:scene3d>
            </a:bodyPr>
            <a:p>
              <a:endParaRPr lang="zh-CN" altLang="en-US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9235" name="Freeform 47"/>
            <p:cNvSpPr/>
            <p:nvPr/>
          </p:nvSpPr>
          <p:spPr>
            <a:xfrm>
              <a:off x="4475" y="3052"/>
              <a:ext cx="50" cy="9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5" y="37"/>
                </a:cxn>
                <a:cxn ang="0">
                  <a:pos x="20" y="90"/>
                </a:cxn>
              </a:cxnLst>
              <a:pathLst>
                <a:path w="50" h="90">
                  <a:moveTo>
                    <a:pt x="50" y="0"/>
                  </a:moveTo>
                  <a:cubicBezTo>
                    <a:pt x="30" y="11"/>
                    <a:pt x="10" y="22"/>
                    <a:pt x="5" y="37"/>
                  </a:cubicBezTo>
                  <a:cubicBezTo>
                    <a:pt x="0" y="52"/>
                    <a:pt x="10" y="71"/>
                    <a:pt x="20" y="90"/>
                  </a:cubicBezTo>
                </a:path>
              </a:pathLst>
            </a:custGeom>
            <a:noFill/>
            <a:ln w="2857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cene3d>
                <a:camera prst="orthographicFront"/>
                <a:lightRig rig="threePt" dir="t"/>
              </a:scene3d>
            </a:bodyPr>
            <a:p>
              <a:endParaRPr lang="zh-CN" altLang="en-US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21541" name="Line 37"/>
          <p:cNvSpPr/>
          <p:nvPr/>
        </p:nvSpPr>
        <p:spPr>
          <a:xfrm>
            <a:off x="8452485" y="2883853"/>
            <a:ext cx="1574800" cy="11938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0945" y="1296035"/>
            <a:ext cx="10311130" cy="5041265"/>
          </a:xfrm>
        </p:spPr>
        <p:txBody>
          <a:bodyPr/>
          <a:p>
            <a:pPr marL="0" indent="0">
              <a:buNone/>
            </a:pPr>
            <a:r>
              <a:rPr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平行四边形的判定定理：</a:t>
            </a:r>
            <a:endParaRPr altLang="zh-CN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两组对边分别相等的四边形是平行四边形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.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endParaRPr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符号语言：</a:t>
            </a:r>
            <a:endParaRPr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8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∵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AB=CD，AD=BC</a:t>
            </a:r>
            <a:r>
              <a:rPr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endParaRPr lang="zh-CN" altLang="en-US" sz="28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∴四边形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469130" y="23114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形成定理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7282184" y="3081497"/>
            <a:ext cx="2960366" cy="1456848"/>
            <a:chOff x="2514" y="2442"/>
            <a:chExt cx="3077" cy="1401"/>
          </a:xfrm>
        </p:grpSpPr>
        <p:sp>
          <p:nvSpPr>
            <p:cNvPr id="4" name="AutoShape 21"/>
            <p:cNvSpPr/>
            <p:nvPr/>
          </p:nvSpPr>
          <p:spPr>
            <a:xfrm>
              <a:off x="2930" y="2793"/>
              <a:ext cx="2327" cy="900"/>
            </a:xfrm>
            <a:prstGeom prst="parallelogram">
              <a:avLst>
                <a:gd name="adj" fmla="val 64638"/>
              </a:avLst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41176"/>
                    </a:srgbClr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dirty="0">
                <a:solidFill>
                  <a:srgbClr val="FAFAFA"/>
                </a:solidFill>
                <a:uFillTx/>
              </a:endParaRPr>
            </a:p>
          </p:txBody>
        </p:sp>
        <p:sp>
          <p:nvSpPr>
            <p:cNvPr id="5" name="Rectangle 23"/>
            <p:cNvSpPr/>
            <p:nvPr/>
          </p:nvSpPr>
          <p:spPr>
            <a:xfrm>
              <a:off x="3042" y="2442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24"/>
            <p:cNvSpPr/>
            <p:nvPr/>
          </p:nvSpPr>
          <p:spPr>
            <a:xfrm>
              <a:off x="2514" y="3279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25"/>
            <p:cNvSpPr/>
            <p:nvPr/>
          </p:nvSpPr>
          <p:spPr>
            <a:xfrm>
              <a:off x="4694" y="3341"/>
              <a:ext cx="321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26"/>
            <p:cNvSpPr/>
            <p:nvPr/>
          </p:nvSpPr>
          <p:spPr>
            <a:xfrm>
              <a:off x="5257" y="2442"/>
              <a:ext cx="334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en-US" altLang="zh-CN" sz="2800" i="1" dirty="0">
                  <a:solidFill>
                    <a:srgbClr val="FAFAFA"/>
                  </a:solidFill>
                  <a:uFillTx/>
                  <a:latin typeface="Times New Roman" panose="02020603050405020304" pitchFamily="18" charset="0"/>
                </a:rPr>
                <a:t>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内容占位符 2"/>
          <p:cNvSpPr>
            <a:spLocks noGrp="1"/>
          </p:cNvSpPr>
          <p:nvPr/>
        </p:nvSpPr>
        <p:spPr>
          <a:xfrm>
            <a:off x="591777" y="1029935"/>
            <a:ext cx="10852237" cy="504135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101600" tIns="0" rIns="82550" bIns="0" rtlCol="0" anchor="t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    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猜想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2</a:t>
            </a: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两组对角分别相等的四边形是平行四边形</a:t>
            </a: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微软雅黑" panose="020B0503020204020204" pitchFamily="34" charset="-122"/>
              </a:rPr>
              <a:t>.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微软雅黑" panose="020B0503020204020204" pitchFamily="34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如图，在四边形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中，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∠A=∠C，∠B=∠D</a:t>
            </a: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　　求证：四边形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是平行四边形． </a:t>
            </a:r>
            <a:endParaRPr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　证明： ∵多边形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是四边形，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∴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∠A+∠B+∠C+∠D</a:t>
            </a: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360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°</a:t>
            </a:r>
            <a:r>
              <a:rPr lang="en-US" altLang="zh-CN"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∵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∠A=∠C，∠B=∠D</a:t>
            </a: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，</a:t>
            </a:r>
            <a:endParaRPr lang="zh-CN" altLang="en-US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∴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∠A+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∠B=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360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∠B+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∠C=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360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.</a:t>
            </a:r>
            <a:endParaRPr sz="22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lvl="0" indent="0" eaLnBrk="1" hangingPunct="1">
              <a:buNone/>
            </a:pP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∠A+∠B=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，∠B+∠C=</a:t>
            </a:r>
            <a:r>
              <a:rPr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180</a:t>
            </a:r>
            <a:r>
              <a:rPr lang="en-US" altLang="zh-CN" sz="2200" b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°</a:t>
            </a: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． </a:t>
            </a:r>
            <a:endParaRPr lang="zh-CN" altLang="en-US" sz="22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 i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AD∥BC，AB∥DC．</a:t>
            </a:r>
            <a:endParaRPr lang="zh-CN" altLang="en-US" sz="2200" b="1" i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lvl="0" indent="0" eaLnBrk="1" hangingPunct="1">
              <a:buNone/>
            </a:pP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       ∴四边形</a:t>
            </a:r>
            <a:r>
              <a:rPr lang="en-US" altLang="zh-CN" sz="2200" b="1" i="1">
                <a:solidFill>
                  <a:schemeClr val="bg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ABCD</a:t>
            </a:r>
            <a:r>
              <a:rPr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是平行四边形</a:t>
            </a:r>
            <a:r>
              <a:rPr lang="en-US" altLang="zh-CN" sz="22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2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7" name="流程图: 终止 6"/>
          <p:cNvSpPr/>
          <p:nvPr/>
        </p:nvSpPr>
        <p:spPr>
          <a:xfrm>
            <a:off x="4352925" y="0"/>
            <a:ext cx="2813050" cy="927100"/>
          </a:xfrm>
          <a:prstGeom prst="flowChartTerminator">
            <a:avLst/>
          </a:prstGeom>
          <a:solidFill>
            <a:srgbClr val="3A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3600" b="1" strike="noStrike" spc="200" noProof="1">
                <a:ln>
                  <a:solidFill>
                    <a:schemeClr val="accent4"/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推理证明</a:t>
            </a:r>
            <a:endParaRPr lang="zh-CN" altLang="en-US" sz="3600" b="1" strike="noStrike" spc="200" noProof="1">
              <a:ln>
                <a:solidFill>
                  <a:schemeClr val="accent4"/>
                </a:solidFill>
              </a:ln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grpSp>
        <p:nvGrpSpPr>
          <p:cNvPr id="2" name="Group 27"/>
          <p:cNvGrpSpPr/>
          <p:nvPr/>
        </p:nvGrpSpPr>
        <p:grpSpPr>
          <a:xfrm>
            <a:off x="7651754" y="2622392"/>
            <a:ext cx="2960366" cy="1456848"/>
            <a:chOff x="2514" y="2442"/>
            <a:chExt cx="3077" cy="1401"/>
          </a:xfrm>
        </p:grpSpPr>
        <p:sp>
          <p:nvSpPr>
            <p:cNvPr id="3" name="AutoShape 21"/>
            <p:cNvSpPr/>
            <p:nvPr/>
          </p:nvSpPr>
          <p:spPr>
            <a:xfrm>
              <a:off x="2930" y="2793"/>
              <a:ext cx="2327" cy="900"/>
            </a:xfrm>
            <a:prstGeom prst="parallelogram">
              <a:avLst>
                <a:gd name="adj" fmla="val 64638"/>
              </a:avLst>
            </a:prstGeom>
            <a:noFill/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41176"/>
                    </a:srgbClr>
                  </a:solidFill>
                </a14:hiddenFill>
              </a:ext>
            </a:extLst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endParaRPr lang="zh-CN" altLang="en-US" dirty="0">
                <a:solidFill>
                  <a:srgbClr val="FAFAFA"/>
                </a:solidFill>
                <a:uFillTx/>
              </a:endParaRPr>
            </a:p>
          </p:txBody>
        </p:sp>
        <p:sp>
          <p:nvSpPr>
            <p:cNvPr id="5" name="Rectangle 23"/>
            <p:cNvSpPr/>
            <p:nvPr/>
          </p:nvSpPr>
          <p:spPr>
            <a:xfrm>
              <a:off x="3042" y="2442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24"/>
            <p:cNvSpPr/>
            <p:nvPr/>
          </p:nvSpPr>
          <p:spPr>
            <a:xfrm>
              <a:off x="2514" y="3279"/>
              <a:ext cx="309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B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25"/>
            <p:cNvSpPr/>
            <p:nvPr/>
          </p:nvSpPr>
          <p:spPr>
            <a:xfrm>
              <a:off x="4694" y="3341"/>
              <a:ext cx="321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26"/>
            <p:cNvSpPr/>
            <p:nvPr/>
          </p:nvSpPr>
          <p:spPr>
            <a:xfrm>
              <a:off x="5257" y="2442"/>
              <a:ext cx="334" cy="50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2800" b="1" i="1" spc="150" dirty="0">
                  <a:solidFill>
                    <a:schemeClr val="bg1"/>
                  </a:solidFill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en-US" altLang="zh-CN" sz="2800" i="1" dirty="0">
                  <a:solidFill>
                    <a:srgbClr val="FAFAFA"/>
                  </a:solidFill>
                  <a:uFillTx/>
                  <a:latin typeface="Times New Roman" panose="02020603050405020304" pitchFamily="18" charset="0"/>
                </a:rPr>
                <a:t> </a:t>
              </a:r>
              <a:endParaRPr lang="en-US" altLang="zh-CN" sz="2800" i="1" dirty="0">
                <a:solidFill>
                  <a:srgbClr val="FAFAFA"/>
                </a:solidFill>
                <a:uFillTx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lang="zh-CN" altLang="en-US" sz="3600" b="1" spc="200" noProof="1">
            <a:ln>
              <a:solidFill>
                <a:schemeClr val="accent4"/>
              </a:solidFill>
            </a:ln>
            <a:solidFill>
              <a:srgbClr val="FFFF0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+mj-lt"/>
            <a:ea typeface="+mj-ea"/>
            <a:cs typeface="+mj-cs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lang="zh-CN" altLang="en-US" sz="3600" b="1" spc="200" noProof="1">
            <a:ln>
              <a:solidFill>
                <a:schemeClr val="accent4"/>
              </a:solidFill>
            </a:ln>
            <a:solidFill>
              <a:srgbClr val="FFFF00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  <a:latin typeface="+mj-lt"/>
            <a:ea typeface="+mj-ea"/>
            <a:cs typeface="+mj-cs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2874</Words>
  <Application>WPS 演示</Application>
  <PresentationFormat/>
  <Paragraphs>309</Paragraphs>
  <Slides>20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等线 Light</vt:lpstr>
      <vt:lpstr>楷体</vt:lpstr>
      <vt:lpstr>黑体</vt:lpstr>
      <vt:lpstr>Times New Roman</vt:lpstr>
      <vt:lpstr>Arial Unicode MS</vt:lpstr>
      <vt:lpstr>等线</vt:lpstr>
      <vt:lpstr>Office 主题​​</vt:lpstr>
      <vt:lpstr>3_Office 主题​​</vt:lpstr>
      <vt:lpstr>7_Office 主题​​</vt:lpstr>
      <vt:lpstr>Equation.KSEE3</vt:lpstr>
      <vt:lpstr>18.1.2 平行四边形的判定</vt:lpstr>
      <vt:lpstr>平行四边形的判定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16.2.1 二次根式的乘法</dc:title>
  <dc:creator>Administrator</dc:creator>
  <cp:lastModifiedBy>赵起超</cp:lastModifiedBy>
  <cp:revision>300</cp:revision>
  <dcterms:created xsi:type="dcterms:W3CDTF">2019-06-19T02:08:00Z</dcterms:created>
  <dcterms:modified xsi:type="dcterms:W3CDTF">2020-02-16T06:44:33Z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