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66" r:id="rId6"/>
    <p:sldId id="296" r:id="rId7"/>
    <p:sldId id="298" r:id="rId8"/>
    <p:sldId id="314" r:id="rId9"/>
    <p:sldId id="287" r:id="rId10"/>
    <p:sldId id="299" r:id="rId11"/>
    <p:sldId id="300" r:id="rId12"/>
    <p:sldId id="301" r:id="rId13"/>
    <p:sldId id="309" r:id="rId14"/>
    <p:sldId id="304" r:id="rId15"/>
    <p:sldId id="307" r:id="rId16"/>
    <p:sldId id="308" r:id="rId17"/>
    <p:sldId id="306" r:id="rId18"/>
    <p:sldId id="313" r:id="rId19"/>
    <p:sldId id="274" r:id="rId20"/>
    <p:sldId id="29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7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#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1" qsCatId="simple" csTypeId="urn:microsoft.com/office/officeart/2005/8/colors/accent0_3#1" csCatId="accent1" phldr="1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0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勾股定理</a:t>
          </a:r>
          <a:endParaRPr lang="zh-CN" altLang="en-US" b="1" dirty="0"/>
        </a:p>
      </dgm:t>
    </dgm:pt>
    <dgm:pt modelId="{6A930F7C-102B-4B74-A810-0EF8A77C9C80}" type="parTrans" cxnId="{446265FF-2515-4488-BC32-821A16DEF964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446265FF-2515-4488-BC32-821A16DEF964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/>
            <a:t>计算直角三角形的边长</a:t>
          </a:r>
          <a:endParaRPr lang="zh-CN" altLang="en-US" sz="1800" b="1" dirty="0"/>
        </a:p>
      </dgm:t>
    </dgm:pt>
    <dgm:pt modelId="{F725B255-70E4-4BF2-A614-1EEFDC4C0EBD}" type="parTrans" cxnId="{AA19F55C-62BB-4F2F-9810-E26FF0BB979C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AA19F55C-62BB-4F2F-9810-E26FF0BB979C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/>
            <a:t>判定直角三角形</a:t>
          </a:r>
          <a:endParaRPr lang="zh-CN" altLang="en-US" sz="1800" b="1" dirty="0"/>
        </a:p>
      </dgm:t>
    </dgm:pt>
    <dgm:pt modelId="{3006E1B4-77FC-4EBD-A8B7-17D26EF2CDA2}" type="parTrans" cxnId="{82A17EEB-42FC-474A-9273-702376836EA2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82A17EEB-42FC-474A-9273-702376836EA2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1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/>
            <a:t>解决几何问题</a:t>
          </a:r>
          <a:endParaRPr lang="zh-CN" altLang="en-US" sz="1800" b="1" dirty="0"/>
        </a:p>
      </dgm:t>
    </dgm:pt>
    <dgm:pt modelId="{E7143639-131F-4238-BF6C-40B660E1F12E}" type="parTrans" cxnId="{6AA181E7-B5C1-4271-9897-71449DE6B5E8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6AA181E7-B5C1-4271-9897-71449DE6B5E8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1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/>
            <a:t>解决实际问题</a:t>
          </a:r>
          <a:endParaRPr lang="zh-CN" altLang="en-US" sz="1800" b="1" dirty="0"/>
        </a:p>
      </dgm:t>
    </dgm:pt>
    <dgm:pt modelId="{D8C837FD-B8AC-4CC7-A639-B541B9D52215}" type="parTrans" cxnId="{8EBDE2E1-F39C-4514-96DC-96143B2CB218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8EBDE2E1-F39C-4514-96DC-96143B2CB218}">
      <dgm:prSet/>
      <dgm:spPr/>
      <dgm:t>
        <a:bodyPr/>
        <a:lstStyle/>
        <a:p>
          <a:endParaRPr lang="zh-CN" altLang="en-US"/>
        </a:p>
      </dgm:t>
    </dgm:pt>
    <dgm:pt modelId="{6A6715D3-B1B8-4B28-ABDC-71DB509B2CAA}">
      <dgm:prSet phldrT="[文本]" phldr="0" custT="1"/>
      <dgm:spPr/>
      <dgm:t>
        <a:bodyPr vert="horz" wrap="square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/>
            <a:t>解决代数问题</a:t>
          </a:r>
          <a:endParaRPr lang="zh-CN" altLang="en-US" sz="1800" b="1" dirty="0"/>
        </a:p>
      </dgm:t>
    </dgm:pt>
    <dgm:pt modelId="{A08FEFBC-1EAD-41B2-83E5-8BBCE2BE5010}" type="parTrans" cxnId="{4AFCAE0E-C742-449F-BBE3-1C1232544EC0}">
      <dgm:prSet/>
      <dgm:spPr/>
      <dgm:t>
        <a:bodyPr/>
        <a:lstStyle/>
        <a:p>
          <a:endParaRPr lang="zh-CN" altLang="en-US"/>
        </a:p>
      </dgm:t>
    </dgm:pt>
    <dgm:pt modelId="{E6B30573-0599-4FE0-A0E5-A65DB8C38456}" type="sibTrans" cxnId="{4AFCAE0E-C742-449F-BBE3-1C1232544EC0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CE6537-5EF4-40BF-A08E-89CCAACF04BA}" type="pres">
      <dgm:prSet presAssocID="{A08FEFBC-1EAD-41B2-83E5-8BBCE2BE5010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97D2D6C1-04D0-448D-81E2-20FD2AFD3691}" type="pres">
      <dgm:prSet presAssocID="{A08FEFBC-1EAD-41B2-83E5-8BBCE2BE5010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7F166F2B-7521-41AE-BFD8-165953C8D562}" type="pres">
      <dgm:prSet presAssocID="{6A6715D3-B1B8-4B28-ABDC-71DB509B2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572FA4-1290-49D0-A3D3-AA66846E387A}" type="presOf" srcId="{ACC556BC-B091-4088-80C6-AED14A312FB5}" destId="{EFD94A1D-1705-44D4-9F71-52ACA21AC469}" srcOrd="0" destOrd="0" presId="urn:microsoft.com/office/officeart/2005/8/layout/radial5"/>
    <dgm:cxn modelId="{8EBDE2E1-F39C-4514-96DC-96143B2CB218}" srcId="{606C32C2-2B81-43D2-8731-7AA5BC539E85}" destId="{ACC556BC-B091-4088-80C6-AED14A312FB5}" srcOrd="3" destOrd="0" parTransId="{D8C837FD-B8AC-4CC7-A639-B541B9D52215}" sibTransId="{F98D1FBC-D7A2-45AF-ABA0-D342C8F70BC4}"/>
    <dgm:cxn modelId="{E213C966-359F-4197-97C5-6662A78A779A}" type="presOf" srcId="{6A6715D3-B1B8-4B28-ABDC-71DB509B2CAA}" destId="{7F166F2B-7521-41AE-BFD8-165953C8D562}" srcOrd="0" destOrd="0" presId="urn:microsoft.com/office/officeart/2005/8/layout/radial5"/>
    <dgm:cxn modelId="{8EDB3169-AF4C-4BAD-8D49-A6A02A2CEE99}" type="presOf" srcId="{D8C837FD-B8AC-4CC7-A639-B541B9D52215}" destId="{6505D330-90B3-4BB2-8F76-B02E19E3B067}" srcOrd="1" destOrd="0" presId="urn:microsoft.com/office/officeart/2005/8/layout/radial5"/>
    <dgm:cxn modelId="{996E257D-38AE-4F23-9946-774D815FB223}" type="presOf" srcId="{3006E1B4-77FC-4EBD-A8B7-17D26EF2CDA2}" destId="{54D044D7-DDFF-4962-9EA3-1FA11B88BED4}" srcOrd="1" destOrd="0" presId="urn:microsoft.com/office/officeart/2005/8/layout/radial5"/>
    <dgm:cxn modelId="{EB3343E9-51F9-48ED-BDF5-3F058B3121D6}" type="presOf" srcId="{E06C2808-4946-4D10-B3C6-CFECB6B88B69}" destId="{3159887D-BC34-4F44-B574-5DC0809E4A70}" srcOrd="0" destOrd="0" presId="urn:microsoft.com/office/officeart/2005/8/layout/radial5"/>
    <dgm:cxn modelId="{2915E3BB-0D3B-4F9D-8A9E-83768FD7AAEA}" type="presOf" srcId="{F725B255-70E4-4BF2-A614-1EEFDC4C0EBD}" destId="{3EC7B1D9-2BD6-405A-B2BE-EE40634A0814}" srcOrd="1" destOrd="0" presId="urn:microsoft.com/office/officeart/2005/8/layout/radial5"/>
    <dgm:cxn modelId="{6AA181E7-B5C1-4271-9897-71449DE6B5E8}" srcId="{606C32C2-2B81-43D2-8731-7AA5BC539E85}" destId="{31D1D303-25E8-4D32-91E3-085595839514}" srcOrd="2" destOrd="0" parTransId="{E7143639-131F-4238-BF6C-40B660E1F12E}" sibTransId="{5A4727C6-0B9F-4DBB-9FD5-4817C9BACE96}"/>
    <dgm:cxn modelId="{BAE8F4D6-03C2-4EB2-B0EF-F0C7AED415D9}" type="presOf" srcId="{9EB41CF7-2687-4840-AAF4-087A996B7653}" destId="{E439FB7C-643C-454F-9092-F27C7C66C5B0}" srcOrd="0" destOrd="0" presId="urn:microsoft.com/office/officeart/2005/8/layout/radial5"/>
    <dgm:cxn modelId="{8D8AB22F-E648-465C-9AA2-E0375B4879D6}" type="presOf" srcId="{D8C837FD-B8AC-4CC7-A639-B541B9D52215}" destId="{61326397-1233-4C08-8969-7FBCBC2B26B2}" srcOrd="0" destOrd="0" presId="urn:microsoft.com/office/officeart/2005/8/layout/radial5"/>
    <dgm:cxn modelId="{4AFCAE0E-C742-449F-BBE3-1C1232544EC0}" srcId="{606C32C2-2B81-43D2-8731-7AA5BC539E85}" destId="{6A6715D3-B1B8-4B28-ABDC-71DB509B2CAA}" srcOrd="4" destOrd="0" parTransId="{A08FEFBC-1EAD-41B2-83E5-8BBCE2BE5010}" sibTransId="{E6B30573-0599-4FE0-A0E5-A65DB8C38456}"/>
    <dgm:cxn modelId="{AA19F55C-62BB-4F2F-9810-E26FF0BB979C}" srcId="{606C32C2-2B81-43D2-8731-7AA5BC539E85}" destId="{9EB41CF7-2687-4840-AAF4-087A996B7653}" srcOrd="0" destOrd="0" parTransId="{F725B255-70E4-4BF2-A614-1EEFDC4C0EBD}" sibTransId="{BE024001-52C8-4377-9A93-EA2645AD60B3}"/>
    <dgm:cxn modelId="{C28ACB42-A482-4033-AD78-484833FD0770}" type="presOf" srcId="{E7143639-131F-4238-BF6C-40B660E1F12E}" destId="{0EA34702-5ACE-401D-9EDC-0AEAC90B2447}" srcOrd="1" destOrd="0" presId="urn:microsoft.com/office/officeart/2005/8/layout/radial5"/>
    <dgm:cxn modelId="{446265FF-2515-4488-BC32-821A16DEF964}" srcId="{E06C2808-4946-4D10-B3C6-CFECB6B88B69}" destId="{606C32C2-2B81-43D2-8731-7AA5BC539E85}" srcOrd="0" destOrd="0" parTransId="{6A930F7C-102B-4B74-A810-0EF8A77C9C80}" sibTransId="{6834A72C-D888-4AEC-9D62-346A2EEC237F}"/>
    <dgm:cxn modelId="{DB50BB09-CA1B-48F8-B141-4A3A8653D071}" type="presOf" srcId="{A08FEFBC-1EAD-41B2-83E5-8BBCE2BE5010}" destId="{ADCE6537-5EF4-40BF-A08E-89CCAACF04BA}" srcOrd="0" destOrd="0" presId="urn:microsoft.com/office/officeart/2005/8/layout/radial5"/>
    <dgm:cxn modelId="{A0F6011F-01F0-4142-A433-E4A56F9ECAFC}" type="presOf" srcId="{31D1D303-25E8-4D32-91E3-085595839514}" destId="{9E9F3594-8892-41E8-B3EB-FCDEECCFF202}" srcOrd="0" destOrd="0" presId="urn:microsoft.com/office/officeart/2005/8/layout/radial5"/>
    <dgm:cxn modelId="{4D00BCBE-4E7D-47D1-BB99-FFA4C9B51566}" type="presOf" srcId="{F725B255-70E4-4BF2-A614-1EEFDC4C0EBD}" destId="{EC0B8BA3-D1A0-4681-887A-385E8DD367D4}" srcOrd="0" destOrd="0" presId="urn:microsoft.com/office/officeart/2005/8/layout/radial5"/>
    <dgm:cxn modelId="{6180D705-CCD1-4A3D-988E-B9AE4BC8C235}" type="presOf" srcId="{3006E1B4-77FC-4EBD-A8B7-17D26EF2CDA2}" destId="{7B6555EF-08DC-4AF8-B351-7FF0D98BC600}" srcOrd="0" destOrd="0" presId="urn:microsoft.com/office/officeart/2005/8/layout/radial5"/>
    <dgm:cxn modelId="{28F7955F-E5C2-484D-BAC3-7EA044224033}" type="presOf" srcId="{A08FEFBC-1EAD-41B2-83E5-8BBCE2BE5010}" destId="{97D2D6C1-04D0-448D-81E2-20FD2AFD3691}" srcOrd="1" destOrd="0" presId="urn:microsoft.com/office/officeart/2005/8/layout/radial5"/>
    <dgm:cxn modelId="{C913D246-26BE-409E-8605-60262BB2B10F}" type="presOf" srcId="{1FD7F08B-44CE-4CDA-8621-DB00C9588F7D}" destId="{DA72E5D4-62CF-433D-B5E8-B21F597C9891}" srcOrd="0" destOrd="0" presId="urn:microsoft.com/office/officeart/2005/8/layout/radial5"/>
    <dgm:cxn modelId="{3E7886AB-1AD4-4DDF-A935-4A1ED948B86B}" type="presOf" srcId="{606C32C2-2B81-43D2-8731-7AA5BC539E85}" destId="{B49960C0-2478-4BCF-A9C0-745AB8F5088C}" srcOrd="0" destOrd="0" presId="urn:microsoft.com/office/officeart/2005/8/layout/radial5"/>
    <dgm:cxn modelId="{82A17EEB-42FC-474A-9273-702376836EA2}" srcId="{606C32C2-2B81-43D2-8731-7AA5BC539E85}" destId="{1FD7F08B-44CE-4CDA-8621-DB00C9588F7D}" srcOrd="1" destOrd="0" parTransId="{3006E1B4-77FC-4EBD-A8B7-17D26EF2CDA2}" sibTransId="{397A3741-028F-425D-9B8D-8571BF64A664}"/>
    <dgm:cxn modelId="{4C9B9F12-5BFC-4549-8E14-D9B7BC90D620}" type="presOf" srcId="{E7143639-131F-4238-BF6C-40B660E1F12E}" destId="{BAA4AF61-D85D-4172-B49F-287A0B9C89FD}" srcOrd="0" destOrd="0" presId="urn:microsoft.com/office/officeart/2005/8/layout/radial5"/>
    <dgm:cxn modelId="{B89AEB90-77B0-4833-B5FD-E6DB243876EC}" type="presParOf" srcId="{3159887D-BC34-4F44-B574-5DC0809E4A70}" destId="{B49960C0-2478-4BCF-A9C0-745AB8F5088C}" srcOrd="0" destOrd="0" presId="urn:microsoft.com/office/officeart/2005/8/layout/radial5"/>
    <dgm:cxn modelId="{601A5297-65E1-4E7E-9DC1-268CD35A9E65}" type="presParOf" srcId="{3159887D-BC34-4F44-B574-5DC0809E4A70}" destId="{EC0B8BA3-D1A0-4681-887A-385E8DD367D4}" srcOrd="1" destOrd="0" presId="urn:microsoft.com/office/officeart/2005/8/layout/radial5"/>
    <dgm:cxn modelId="{A0421961-6B48-4EB1-8000-95232C1C8A77}" type="presParOf" srcId="{EC0B8BA3-D1A0-4681-887A-385E8DD367D4}" destId="{3EC7B1D9-2BD6-405A-B2BE-EE40634A0814}" srcOrd="0" destOrd="0" presId="urn:microsoft.com/office/officeart/2005/8/layout/radial5"/>
    <dgm:cxn modelId="{903B3530-AED7-4999-A0C7-BBE9D516652A}" type="presParOf" srcId="{3159887D-BC34-4F44-B574-5DC0809E4A70}" destId="{E439FB7C-643C-454F-9092-F27C7C66C5B0}" srcOrd="2" destOrd="0" presId="urn:microsoft.com/office/officeart/2005/8/layout/radial5"/>
    <dgm:cxn modelId="{463CE369-DA5E-47BA-B9B0-1927D8A926DB}" type="presParOf" srcId="{3159887D-BC34-4F44-B574-5DC0809E4A70}" destId="{7B6555EF-08DC-4AF8-B351-7FF0D98BC600}" srcOrd="3" destOrd="0" presId="urn:microsoft.com/office/officeart/2005/8/layout/radial5"/>
    <dgm:cxn modelId="{C04ED672-C332-4312-972A-E1A28E89D010}" type="presParOf" srcId="{7B6555EF-08DC-4AF8-B351-7FF0D98BC600}" destId="{54D044D7-DDFF-4962-9EA3-1FA11B88BED4}" srcOrd="0" destOrd="0" presId="urn:microsoft.com/office/officeart/2005/8/layout/radial5"/>
    <dgm:cxn modelId="{6146A8A0-54A4-40A9-A1F4-5A8486A3B1D0}" type="presParOf" srcId="{3159887D-BC34-4F44-B574-5DC0809E4A70}" destId="{DA72E5D4-62CF-433D-B5E8-B21F597C9891}" srcOrd="4" destOrd="0" presId="urn:microsoft.com/office/officeart/2005/8/layout/radial5"/>
    <dgm:cxn modelId="{EB937410-4178-46AC-B08E-AB7456243D4C}" type="presParOf" srcId="{3159887D-BC34-4F44-B574-5DC0809E4A70}" destId="{BAA4AF61-D85D-4172-B49F-287A0B9C89FD}" srcOrd="5" destOrd="0" presId="urn:microsoft.com/office/officeart/2005/8/layout/radial5"/>
    <dgm:cxn modelId="{B7FDF092-70A7-4597-8300-209ADE8FA033}" type="presParOf" srcId="{BAA4AF61-D85D-4172-B49F-287A0B9C89FD}" destId="{0EA34702-5ACE-401D-9EDC-0AEAC90B2447}" srcOrd="0" destOrd="0" presId="urn:microsoft.com/office/officeart/2005/8/layout/radial5"/>
    <dgm:cxn modelId="{D340BAAF-88B1-43FE-9E5C-20FF2EB8EA81}" type="presParOf" srcId="{3159887D-BC34-4F44-B574-5DC0809E4A70}" destId="{9E9F3594-8892-41E8-B3EB-FCDEECCFF202}" srcOrd="6" destOrd="0" presId="urn:microsoft.com/office/officeart/2005/8/layout/radial5"/>
    <dgm:cxn modelId="{5C89D3D8-2586-4590-9647-B591325978D8}" type="presParOf" srcId="{3159887D-BC34-4F44-B574-5DC0809E4A70}" destId="{61326397-1233-4C08-8969-7FBCBC2B26B2}" srcOrd="7" destOrd="0" presId="urn:microsoft.com/office/officeart/2005/8/layout/radial5"/>
    <dgm:cxn modelId="{AED8629C-C0A5-44EC-B9F1-B568A0C9DD71}" type="presParOf" srcId="{61326397-1233-4C08-8969-7FBCBC2B26B2}" destId="{6505D330-90B3-4BB2-8F76-B02E19E3B067}" srcOrd="0" destOrd="0" presId="urn:microsoft.com/office/officeart/2005/8/layout/radial5"/>
    <dgm:cxn modelId="{FAE3916A-78E1-4806-8BB3-FCD91420D646}" type="presParOf" srcId="{3159887D-BC34-4F44-B574-5DC0809E4A70}" destId="{EFD94A1D-1705-44D4-9F71-52ACA21AC469}" srcOrd="8" destOrd="0" presId="urn:microsoft.com/office/officeart/2005/8/layout/radial5"/>
    <dgm:cxn modelId="{C782565A-572F-4065-8416-1A4568A3B070}" type="presParOf" srcId="{3159887D-BC34-4F44-B574-5DC0809E4A70}" destId="{ADCE6537-5EF4-40BF-A08E-89CCAACF04BA}" srcOrd="9" destOrd="0" presId="urn:microsoft.com/office/officeart/2005/8/layout/radial5"/>
    <dgm:cxn modelId="{04136A8C-13E1-4F34-80D8-C3E8B7EFB4E8}" type="presParOf" srcId="{ADCE6537-5EF4-40BF-A08E-89CCAACF04BA}" destId="{97D2D6C1-04D0-448D-81E2-20FD2AFD3691}" srcOrd="0" destOrd="0" presId="urn:microsoft.com/office/officeart/2005/8/layout/radial5"/>
    <dgm:cxn modelId="{73797575-500E-497A-8E6F-1FA5957F5D8D}" type="presParOf" srcId="{3159887D-BC34-4F44-B574-5DC0809E4A70}" destId="{7F166F2B-7521-41AE-BFD8-165953C8D56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1" loCatId="relationship" qsTypeId="urn:microsoft.com/office/officeart/2005/8/quickstyle/simple1#2" qsCatId="simple" csTypeId="urn:microsoft.com/office/officeart/2005/8/colors/accent0_3#2" csCatId="accent1" phldr="1"/>
      <dgm:spPr/>
      <dgm:t>
        <a:bodyPr/>
        <a:lstStyle/>
        <a:p>
          <a:endParaRPr lang="zh-CN" altLang="en-US"/>
        </a:p>
      </dgm:t>
    </dgm:pt>
    <dgm:pt modelId="{1D7F6E08-72A6-46CC-8870-C881D149350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勾股定理</a:t>
          </a:r>
          <a:endParaRPr lang="zh-CN" altLang="en-US" sz="2800" b="1" dirty="0"/>
        </a:p>
      </dgm:t>
    </dgm:pt>
    <dgm:pt modelId="{59A2FE02-4165-4339-BF9A-AEAE1424E52B}" type="parTrans" cxnId="{3F92E470-E000-4057-894C-D0F75D6C5AA3}">
      <dgm:prSet/>
      <dgm:spPr/>
      <dgm:t>
        <a:bodyPr/>
        <a:lstStyle/>
        <a:p>
          <a:endParaRPr lang="zh-CN" altLang="en-US"/>
        </a:p>
      </dgm:t>
    </dgm:pt>
    <dgm:pt modelId="{E44612D1-CAFE-4D30-B4AA-78C3474158AA}" type="sibTrans" cxnId="{3F92E470-E000-4057-894C-D0F75D6C5AA3}">
      <dgm:prSet/>
      <dgm:spPr/>
      <dgm:t>
        <a:bodyPr/>
        <a:lstStyle/>
        <a:p>
          <a:endParaRPr lang="zh-CN" altLang="en-US"/>
        </a:p>
      </dgm:t>
    </dgm:pt>
    <dgm:pt modelId="{24DAAE02-02E7-4412-8074-A0C4CAA380D7}">
      <dgm:prSet phldrT="[文本]" phldr="0" custT="1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转化</a:t>
          </a:r>
        </a:p>
      </dgm:t>
    </dgm:pt>
    <dgm:pt modelId="{A85E77B5-A1A5-43C8-9868-413E99F101A0}" type="parTrans" cxnId="{E0553640-B404-4EDA-ACAA-E64A1DFD8DB8}">
      <dgm:prSet/>
      <dgm:spPr/>
      <dgm:t>
        <a:bodyPr/>
        <a:lstStyle/>
        <a:p>
          <a:endParaRPr lang="zh-CN" altLang="en-US"/>
        </a:p>
      </dgm:t>
    </dgm:pt>
    <dgm:pt modelId="{E253A3F8-AA58-4BB8-A0BD-0BB7ECC546C3}" type="sibTrans" cxnId="{E0553640-B404-4EDA-ACAA-E64A1DFD8DB8}">
      <dgm:prSet/>
      <dgm:spPr/>
      <dgm:t>
        <a:bodyPr/>
        <a:lstStyle/>
        <a:p>
          <a:endParaRPr lang="zh-CN" altLang="en-US"/>
        </a:p>
      </dgm:t>
    </dgm:pt>
    <dgm:pt modelId="{A5880797-7454-4E44-8518-F4D8354F0963}">
      <dgm:prSet phldrT="[文本]" phldr="0" custT="1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数形结合</a:t>
          </a:r>
          <a:endParaRPr lang="zh-CN" altLang="en-US" sz="2800" b="1" dirty="0"/>
        </a:p>
      </dgm:t>
    </dgm:pt>
    <dgm:pt modelId="{96CD46E7-D239-40C7-B5C4-376FEEE43C15}" type="parTrans" cxnId="{CFE16584-929F-4817-AEA5-B49C41747E40}">
      <dgm:prSet/>
      <dgm:spPr/>
      <dgm:t>
        <a:bodyPr/>
        <a:lstStyle/>
        <a:p>
          <a:endParaRPr lang="zh-CN" altLang="en-US"/>
        </a:p>
      </dgm:t>
    </dgm:pt>
    <dgm:pt modelId="{0076998F-56E1-4A10-A709-E2811BD7C4FB}" type="sibTrans" cxnId="{CFE16584-929F-4817-AEA5-B49C41747E40}">
      <dgm:prSet/>
      <dgm:spPr/>
      <dgm:t>
        <a:bodyPr/>
        <a:lstStyle/>
        <a:p>
          <a:endParaRPr lang="zh-CN" altLang="en-US"/>
        </a:p>
      </dgm:t>
    </dgm:pt>
    <dgm:pt modelId="{7BCB3808-177C-4C18-9800-4B4322785BEA}">
      <dgm:prSet phldr="0" custT="0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 dirty="0">
              <a:latin typeface="+mn-ea"/>
              <a:ea typeface="+mn-ea"/>
              <a:sym typeface="+mn-ea"/>
            </a:rPr>
            <a:t>分</a:t>
          </a:r>
          <a:r>
            <a:rPr lang="zh-CN" altLang="en-US" b="1" dirty="0">
              <a:latin typeface="+mn-ea"/>
              <a:ea typeface="+mn-ea"/>
              <a:sym typeface="+mn-ea"/>
            </a:rPr>
            <a:t>类讨论</a:t>
          </a:r>
          <a:endParaRPr lang="zh-CN" altLang="en-US" b="1" dirty="0">
            <a:latin typeface="+mn-ea"/>
            <a:ea typeface="+mn-ea"/>
          </a:endParaRPr>
        </a:p>
      </dgm:t>
    </dgm:pt>
    <dgm:pt modelId="{B8C449D4-3EA0-490B-A038-70CCB192FC49}" type="parTrans" cxnId="{DE3E06AC-47A7-42B0-9AC7-5E438575903F}">
      <dgm:prSet/>
      <dgm:spPr/>
      <dgm:t>
        <a:bodyPr/>
        <a:lstStyle/>
        <a:p>
          <a:endParaRPr lang="zh-CN" altLang="en-US"/>
        </a:p>
      </dgm:t>
    </dgm:pt>
    <dgm:pt modelId="{1A066E4A-EE03-4496-8FF3-2E5CE9175509}" type="sibTrans" cxnId="{DE3E06AC-47A7-42B0-9AC7-5E438575903F}">
      <dgm:prSet/>
      <dgm:spPr/>
      <dgm:t>
        <a:bodyPr/>
        <a:lstStyle/>
        <a:p>
          <a:endParaRPr lang="zh-CN" altLang="en-US"/>
        </a:p>
      </dgm:t>
    </dgm:pt>
    <dgm:pt modelId="{D15727BE-4BB4-41E2-BFCD-1CE00CE9A014}">
      <dgm:prSet phldrT="[文本]" phldr="0" custT="1"/>
      <dgm:spPr/>
      <dgm:t>
        <a:bodyPr vert="horz" wrap="square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方程</a:t>
          </a:r>
          <a:endParaRPr lang="zh-CN" altLang="en-US" sz="2800" b="1" dirty="0"/>
        </a:p>
      </dgm:t>
    </dgm:pt>
    <dgm:pt modelId="{021F6AB3-21C2-4079-A40A-CA1B5C51BD93}" type="sibTrans" cxnId="{CFF14A52-47B7-499A-B3AB-43F887445CFC}">
      <dgm:prSet/>
      <dgm:spPr/>
      <dgm:t>
        <a:bodyPr/>
        <a:lstStyle/>
        <a:p>
          <a:endParaRPr lang="zh-CN" altLang="en-US"/>
        </a:p>
      </dgm:t>
    </dgm:pt>
    <dgm:pt modelId="{1F3BA15B-B772-426D-8549-F05D47B0B0FC}" type="parTrans" cxnId="{CFF14A52-47B7-499A-B3AB-43F887445CFC}">
      <dgm:prSet/>
      <dgm:spPr/>
      <dgm:t>
        <a:bodyPr/>
        <a:lstStyle/>
        <a:p>
          <a:endParaRPr lang="zh-CN" altLang="en-US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2502C2-594A-4A13-A5FF-5CD5841BD847}" type="pres">
      <dgm:prSet presAssocID="{1D7F6E08-72A6-46CC-8870-C881D149350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849A6F3-9933-4C36-AF65-6098308CBC3C}" type="pres">
      <dgm:prSet presAssocID="{1F3BA15B-B772-426D-8549-F05D47B0B0FC}" presName="parTrans" presStyleLbl="bgSibTrans2D1" presStyleIdx="0" presStyleCnt="4"/>
      <dgm:spPr/>
      <dgm:t>
        <a:bodyPr/>
        <a:lstStyle/>
        <a:p>
          <a:endParaRPr lang="zh-CN" altLang="en-US"/>
        </a:p>
      </dgm:t>
    </dgm:pt>
    <dgm:pt modelId="{B1756079-1332-4090-9A47-D2C0EDB7FB22}" type="pres">
      <dgm:prSet presAssocID="{D15727BE-4BB4-41E2-BFCD-1CE00CE9A0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478794-BDE0-4AD6-9479-89CDBFC37EB7}" type="pres">
      <dgm:prSet presAssocID="{A85E77B5-A1A5-43C8-9868-413E99F101A0}" presName="parTrans" presStyleLbl="bgSibTrans2D1" presStyleIdx="1" presStyleCnt="4"/>
      <dgm:spPr/>
      <dgm:t>
        <a:bodyPr/>
        <a:lstStyle/>
        <a:p>
          <a:endParaRPr lang="zh-CN" altLang="en-US"/>
        </a:p>
      </dgm:t>
    </dgm:pt>
    <dgm:pt modelId="{3868CDED-247C-4EE9-95A2-ED400A267946}" type="pres">
      <dgm:prSet presAssocID="{24DAAE02-02E7-4412-8074-A0C4CAA380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718308-59AC-43E6-A882-4828EE4494C2}" type="pres">
      <dgm:prSet presAssocID="{96CD46E7-D239-40C7-B5C4-376FEEE43C15}" presName="parTrans" presStyleLbl="bgSibTrans2D1" presStyleIdx="2" presStyleCnt="4"/>
      <dgm:spPr/>
      <dgm:t>
        <a:bodyPr/>
        <a:lstStyle/>
        <a:p>
          <a:endParaRPr lang="zh-CN" altLang="en-US"/>
        </a:p>
      </dgm:t>
    </dgm:pt>
    <dgm:pt modelId="{5E0D0BC9-3E91-4623-8C1A-C4A70EB3594B}" type="pres">
      <dgm:prSet presAssocID="{A5880797-7454-4E44-8518-F4D8354F09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04673A-6BD3-43F4-8084-7DD7C83F7445}" type="pres">
      <dgm:prSet presAssocID="{B8C449D4-3EA0-490B-A038-70CCB192FC49}" presName="parTrans" presStyleLbl="bgSibTrans2D1" presStyleIdx="3" presStyleCnt="4"/>
      <dgm:spPr/>
      <dgm:t>
        <a:bodyPr/>
        <a:lstStyle/>
        <a:p>
          <a:endParaRPr lang="zh-CN" altLang="en-US"/>
        </a:p>
      </dgm:t>
    </dgm:pt>
    <dgm:pt modelId="{E480BB55-32D2-4D0B-A2D1-4C66B3144A64}" type="pres">
      <dgm:prSet presAssocID="{7BCB3808-177C-4C18-9800-4B4322785B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A7BBCD-A190-4AE0-BD1E-BFA8B66CBC97}" type="presOf" srcId="{B8C449D4-3EA0-490B-A038-70CCB192FC49}" destId="{2E04673A-6BD3-43F4-8084-7DD7C83F7445}" srcOrd="0" destOrd="0" presId="urn:microsoft.com/office/officeart/2005/8/layout/radial4#1"/>
    <dgm:cxn modelId="{780D1B23-1464-4107-9C22-89418CC9823E}" type="presOf" srcId="{1F3BA15B-B772-426D-8549-F05D47B0B0FC}" destId="{B849A6F3-9933-4C36-AF65-6098308CBC3C}" srcOrd="0" destOrd="0" presId="urn:microsoft.com/office/officeart/2005/8/layout/radial4#1"/>
    <dgm:cxn modelId="{E0553640-B404-4EDA-ACAA-E64A1DFD8DB8}" srcId="{1D7F6E08-72A6-46CC-8870-C881D1493500}" destId="{24DAAE02-02E7-4412-8074-A0C4CAA380D7}" srcOrd="1" destOrd="0" parTransId="{A85E77B5-A1A5-43C8-9868-413E99F101A0}" sibTransId="{E253A3F8-AA58-4BB8-A0BD-0BB7ECC546C3}"/>
    <dgm:cxn modelId="{47274C25-6B2F-4193-9DFF-E137B1ACFD8C}" type="presOf" srcId="{A85E77B5-A1A5-43C8-9868-413E99F101A0}" destId="{8A478794-BDE0-4AD6-9479-89CDBFC37EB7}" srcOrd="0" destOrd="0" presId="urn:microsoft.com/office/officeart/2005/8/layout/radial4#1"/>
    <dgm:cxn modelId="{DE3E06AC-47A7-42B0-9AC7-5E438575903F}" srcId="{1D7F6E08-72A6-46CC-8870-C881D1493500}" destId="{7BCB3808-177C-4C18-9800-4B4322785BEA}" srcOrd="3" destOrd="0" parTransId="{B8C449D4-3EA0-490B-A038-70CCB192FC49}" sibTransId="{1A066E4A-EE03-4496-8FF3-2E5CE9175509}"/>
    <dgm:cxn modelId="{95D64A88-8FE4-43EC-8181-43A693C73BE4}" type="presOf" srcId="{6068C167-2C01-4B0B-81C4-726248B418D0}" destId="{CF42B0CB-CDDD-42A1-B3A1-FBB34F262C63}" srcOrd="0" destOrd="0" presId="urn:microsoft.com/office/officeart/2005/8/layout/radial4#1"/>
    <dgm:cxn modelId="{5AE493A5-AE16-4B83-9CBE-D3D401B8320E}" type="presOf" srcId="{A5880797-7454-4E44-8518-F4D8354F0963}" destId="{5E0D0BC9-3E91-4623-8C1A-C4A70EB3594B}" srcOrd="0" destOrd="0" presId="urn:microsoft.com/office/officeart/2005/8/layout/radial4#1"/>
    <dgm:cxn modelId="{4D69D06B-A150-4C25-A896-A03961EB0887}" type="presOf" srcId="{7BCB3808-177C-4C18-9800-4B4322785BEA}" destId="{E480BB55-32D2-4D0B-A2D1-4C66B3144A64}" srcOrd="0" destOrd="0" presId="urn:microsoft.com/office/officeart/2005/8/layout/radial4#1"/>
    <dgm:cxn modelId="{1005C83B-F1DC-4966-A62E-9CBC45FE8524}" type="presOf" srcId="{1D7F6E08-72A6-46CC-8870-C881D1493500}" destId="{B52502C2-594A-4A13-A5FF-5CD5841BD847}" srcOrd="0" destOrd="0" presId="urn:microsoft.com/office/officeart/2005/8/layout/radial4#1"/>
    <dgm:cxn modelId="{CFF14A52-47B7-499A-B3AB-43F887445CFC}" srcId="{1D7F6E08-72A6-46CC-8870-C881D1493500}" destId="{D15727BE-4BB4-41E2-BFCD-1CE00CE9A014}" srcOrd="0" destOrd="0" parTransId="{1F3BA15B-B772-426D-8549-F05D47B0B0FC}" sibTransId="{021F6AB3-21C2-4079-A40A-CA1B5C51BD93}"/>
    <dgm:cxn modelId="{81AF1B33-2A30-42AF-B762-D120261EA050}" type="presOf" srcId="{D15727BE-4BB4-41E2-BFCD-1CE00CE9A014}" destId="{B1756079-1332-4090-9A47-D2C0EDB7FB22}" srcOrd="0" destOrd="0" presId="urn:microsoft.com/office/officeart/2005/8/layout/radial4#1"/>
    <dgm:cxn modelId="{3F92E470-E000-4057-894C-D0F75D6C5AA3}" srcId="{6068C167-2C01-4B0B-81C4-726248B418D0}" destId="{1D7F6E08-72A6-46CC-8870-C881D1493500}" srcOrd="0" destOrd="0" parTransId="{59A2FE02-4165-4339-BF9A-AEAE1424E52B}" sibTransId="{E44612D1-CAFE-4D30-B4AA-78C3474158AA}"/>
    <dgm:cxn modelId="{4A140944-0670-49A0-9E56-50501102228E}" type="presOf" srcId="{24DAAE02-02E7-4412-8074-A0C4CAA380D7}" destId="{3868CDED-247C-4EE9-95A2-ED400A267946}" srcOrd="0" destOrd="0" presId="urn:microsoft.com/office/officeart/2005/8/layout/radial4#1"/>
    <dgm:cxn modelId="{11B4DBFC-AFC5-4C24-8044-62CD1C806E94}" type="presOf" srcId="{96CD46E7-D239-40C7-B5C4-376FEEE43C15}" destId="{D0718308-59AC-43E6-A882-4828EE4494C2}" srcOrd="0" destOrd="0" presId="urn:microsoft.com/office/officeart/2005/8/layout/radial4#1"/>
    <dgm:cxn modelId="{CFE16584-929F-4817-AEA5-B49C41747E40}" srcId="{1D7F6E08-72A6-46CC-8870-C881D1493500}" destId="{A5880797-7454-4E44-8518-F4D8354F0963}" srcOrd="2" destOrd="0" parTransId="{96CD46E7-D239-40C7-B5C4-376FEEE43C15}" sibTransId="{0076998F-56E1-4A10-A709-E2811BD7C4FB}"/>
    <dgm:cxn modelId="{DD36E154-C030-4BFB-AA2F-8EAD0D187602}" type="presParOf" srcId="{CF42B0CB-CDDD-42A1-B3A1-FBB34F262C63}" destId="{B52502C2-594A-4A13-A5FF-5CD5841BD847}" srcOrd="0" destOrd="0" presId="urn:microsoft.com/office/officeart/2005/8/layout/radial4#1"/>
    <dgm:cxn modelId="{6BCB0B27-7165-45FF-9A2A-7AA72E53365B}" type="presParOf" srcId="{CF42B0CB-CDDD-42A1-B3A1-FBB34F262C63}" destId="{B849A6F3-9933-4C36-AF65-6098308CBC3C}" srcOrd="1" destOrd="0" presId="urn:microsoft.com/office/officeart/2005/8/layout/radial4#1"/>
    <dgm:cxn modelId="{B23AE289-1848-4A27-A5ED-52AD7DA1A921}" type="presParOf" srcId="{CF42B0CB-CDDD-42A1-B3A1-FBB34F262C63}" destId="{B1756079-1332-4090-9A47-D2C0EDB7FB22}" srcOrd="2" destOrd="0" presId="urn:microsoft.com/office/officeart/2005/8/layout/radial4#1"/>
    <dgm:cxn modelId="{B8381579-67FD-4B8A-8D30-E8A03C58CD60}" type="presParOf" srcId="{CF42B0CB-CDDD-42A1-B3A1-FBB34F262C63}" destId="{8A478794-BDE0-4AD6-9479-89CDBFC37EB7}" srcOrd="3" destOrd="0" presId="urn:microsoft.com/office/officeart/2005/8/layout/radial4#1"/>
    <dgm:cxn modelId="{76CB1BDA-F323-4AFA-95F4-2DD428307BB2}" type="presParOf" srcId="{CF42B0CB-CDDD-42A1-B3A1-FBB34F262C63}" destId="{3868CDED-247C-4EE9-95A2-ED400A267946}" srcOrd="4" destOrd="0" presId="urn:microsoft.com/office/officeart/2005/8/layout/radial4#1"/>
    <dgm:cxn modelId="{A340956B-5A97-4B2F-83F1-462F7BCCBDE9}" type="presParOf" srcId="{CF42B0CB-CDDD-42A1-B3A1-FBB34F262C63}" destId="{D0718308-59AC-43E6-A882-4828EE4494C2}" srcOrd="5" destOrd="0" presId="urn:microsoft.com/office/officeart/2005/8/layout/radial4#1"/>
    <dgm:cxn modelId="{541090FA-2F09-4280-B117-56CFF809311F}" type="presParOf" srcId="{CF42B0CB-CDDD-42A1-B3A1-FBB34F262C63}" destId="{5E0D0BC9-3E91-4623-8C1A-C4A70EB3594B}" srcOrd="6" destOrd="0" presId="urn:microsoft.com/office/officeart/2005/8/layout/radial4#1"/>
    <dgm:cxn modelId="{055137C8-AAF3-4B15-93D8-01D9FD4E331D}" type="presParOf" srcId="{CF42B0CB-CDDD-42A1-B3A1-FBB34F262C63}" destId="{2E04673A-6BD3-43F4-8084-7DD7C83F7445}" srcOrd="7" destOrd="0" presId="urn:microsoft.com/office/officeart/2005/8/layout/radial4#1"/>
    <dgm:cxn modelId="{FF65FC9A-DF25-473A-A092-D70A7E0876D4}" type="presParOf" srcId="{CF42B0CB-CDDD-42A1-B3A1-FBB34F262C63}" destId="{E480BB55-32D2-4D0B-A2D1-4C66B3144A64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002B3-361B-46BF-95CC-59508501C01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949A7-38A7-4479-ABBF-3B71C79E13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96617"/>
            <a:ext cx="12192000" cy="61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84" y="1700808"/>
            <a:ext cx="9326232" cy="4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CC6-B8AC-4AF4-A42C-FADF71630C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4644-291D-4F0A-9CD7-F990DBF438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2600-8D5F-4C4E-AF61-B897824AC6B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E4BF-5765-444E-A150-8119E2BF4DD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06C4-C24B-4E44-8754-B005BE55ACF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92CD-E077-4725-8ED6-C3CBCFCB46F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AF66-E29F-44C4-9C63-40B0EC4B776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146-C0D1-439D-8CD3-57CA770434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2799-FBF0-47ED-944A-92CC46EB7A7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D27-E85E-42ED-AD7C-C98754E6DF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04E0-2706-411D-85A3-C981FCE19F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B9D1-4C5A-40EA-B7F6-9F5B8A2D175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5D8-0504-4D69-AAF6-12CD85AF39F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5B8-FE7E-457D-A7BB-601C5DECE65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0A7-3A81-4949-87B4-4E40BF3B03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211-E25F-4D85-AC3D-8344859FB85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28C4-AED0-4210-AB61-D1A26E75D1B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DECA-F094-4B60-9A4E-809ADF1FBB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2020/3/31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9187" y="2075433"/>
            <a:ext cx="8893629" cy="695551"/>
          </a:xfrm>
        </p:spPr>
        <p:txBody>
          <a:bodyPr>
            <a:noAutofit/>
          </a:bodyPr>
          <a:lstStyle/>
          <a:p>
            <a:r>
              <a:rPr lang="zh-CN" altLang="en-US" sz="51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第十七章  勾股定理复习课</a:t>
            </a:r>
            <a:endParaRPr lang="en-US" altLang="zh-CN" sz="51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5798"/>
            <a:ext cx="9144000" cy="48498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CN" altLang="en-US" sz="31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授课教师</a:t>
            </a:r>
            <a:r>
              <a:rPr lang="zh-CN" altLang="en-US" sz="31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：马瑞莹</a:t>
            </a:r>
            <a:endParaRPr lang="en-US" altLang="zh-CN" sz="31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524000" y="738417"/>
            <a:ext cx="9144000" cy="695551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空中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课堂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八年级数学</a:t>
            </a:r>
            <a:endParaRPr lang="zh-CN" altLang="en-US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524000" y="5484473"/>
            <a:ext cx="9144000" cy="48498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7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邯郸市第二十五中学</a:t>
            </a:r>
            <a:endParaRPr lang="en-US" altLang="zh-CN" sz="27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3698466" y="4516189"/>
            <a:ext cx="9018813" cy="106232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sz="2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教师简介：中学二级教师，学校优秀教师</a:t>
            </a:r>
            <a:endParaRPr lang="en-US" altLang="zh-CN" sz="20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1348" y="1181686"/>
            <a:ext cx="1024127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ctr"/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变式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甲、乙两艘客轮同时离开港口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，航行的速度都是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40m/min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，甲客轮用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到达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，乙客轮用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到达点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，若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Q,R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两地的直线距离为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，甲客轮沿北偏东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43°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的方向航行，则乙客轮的航向是什么？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zh-CN" altLang="en-US" sz="2400" dirty="0" smtClean="0"/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865" y="2551064"/>
            <a:ext cx="3645289" cy="29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标注 6"/>
          <p:cNvSpPr/>
          <p:nvPr/>
        </p:nvSpPr>
        <p:spPr>
          <a:xfrm>
            <a:off x="1528550" y="4585651"/>
            <a:ext cx="5545540" cy="1146412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没有图要画出图</a:t>
            </a:r>
            <a:endParaRPr lang="en-US" altLang="zh-CN" sz="24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注意多种情况的出现，进行分类讨论</a:t>
            </a:r>
            <a:endParaRPr lang="en-US" altLang="zh-CN" sz="24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baseline="30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491" y="2401222"/>
            <a:ext cx="3640165" cy="29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665024" y="3616668"/>
            <a:ext cx="431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北偏西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47°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或南偏东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47°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642749" y="2975213"/>
            <a:ext cx="3796350" cy="3398207"/>
            <a:chOff x="7642749" y="2975213"/>
            <a:chExt cx="3796350" cy="3398207"/>
          </a:xfrm>
        </p:grpSpPr>
        <p:grpSp>
          <p:nvGrpSpPr>
            <p:cNvPr id="15" name="组合 14"/>
            <p:cNvGrpSpPr/>
            <p:nvPr/>
          </p:nvGrpSpPr>
          <p:grpSpPr>
            <a:xfrm>
              <a:off x="7956645" y="3370998"/>
              <a:ext cx="2634018" cy="2579428"/>
              <a:chOff x="7942997" y="3357350"/>
              <a:chExt cx="2634018" cy="2579428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7942997" y="3357350"/>
                <a:ext cx="2634018" cy="257942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肘形连接符 12"/>
              <p:cNvCxnSpPr/>
              <p:nvPr/>
            </p:nvCxnSpPr>
            <p:spPr>
              <a:xfrm rot="2700000">
                <a:off x="9321421" y="4640244"/>
                <a:ext cx="423081" cy="218364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642749" y="2975213"/>
              <a:ext cx="90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38346" y="5911755"/>
              <a:ext cx="90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扩展提升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064528" y="1181685"/>
            <a:ext cx="10904561" cy="2287806"/>
            <a:chOff x="1064528" y="1181685"/>
            <a:chExt cx="10904561" cy="2287806"/>
          </a:xfrm>
        </p:grpSpPr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1064528" y="1181685"/>
              <a:ext cx="10904561" cy="2287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ctr">
                <a:lnSpc>
                  <a:spcPts val="32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如图，网格中每个小正方形的边长为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1,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 </a:t>
              </a:r>
            </a:p>
            <a:p>
              <a:pPr fontAlgn="ctr">
                <a:lnSpc>
                  <a:spcPts val="32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在图中画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zh-CN" altLang="en-US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使得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zh-CN" altLang="en-US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、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BC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的长分别为    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ea"/>
                </a:rPr>
                <a:t>   </a:t>
              </a:r>
            </a:p>
            <a:p>
              <a:pPr fontAlgn="ctr">
                <a:lnSpc>
                  <a:spcPts val="32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求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的长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pPr fontAlgn="ctr">
                <a:lnSpc>
                  <a:spcPts val="32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(3)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  <a:cs typeface="Times New Roman" pitchFamily="18" charset="0"/>
                </a:rPr>
                <a:t>是直角三角形吗？如果是请说明理由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ea"/>
                  <a:cs typeface="Times New Roman" pitchFamily="18" charset="0"/>
                </a:rPr>
                <a:t>.</a:t>
              </a:r>
              <a:endParaRPr lang="zh-CN" altLang="en-US" sz="2400" dirty="0" smtClean="0">
                <a:latin typeface="+mn-ea"/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4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37193" y="1610862"/>
              <a:ext cx="366504" cy="504961"/>
            </a:xfrm>
            <a:prstGeom prst="rect">
              <a:avLst/>
            </a:prstGeom>
            <a:noFill/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79639" y="1585843"/>
              <a:ext cx="366504" cy="504961"/>
            </a:xfrm>
            <a:prstGeom prst="rect">
              <a:avLst/>
            </a:prstGeom>
            <a:noFill/>
          </p:spPr>
        </p:pic>
      </p:grpSp>
      <p:cxnSp>
        <p:nvCxnSpPr>
          <p:cNvPr id="26" name="直接连接符 25"/>
          <p:cNvCxnSpPr/>
          <p:nvPr/>
        </p:nvCxnSpPr>
        <p:spPr>
          <a:xfrm rot="16200000" flipH="1">
            <a:off x="8329963" y="3867144"/>
            <a:ext cx="1802975" cy="5893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7977411" y="2868131"/>
            <a:ext cx="1704528" cy="1401855"/>
            <a:chOff x="8086590" y="2813539"/>
            <a:chExt cx="1704528" cy="1401855"/>
          </a:xfrm>
        </p:grpSpPr>
        <p:cxnSp>
          <p:nvCxnSpPr>
            <p:cNvPr id="22" name="直接连接符 21"/>
            <p:cNvCxnSpPr/>
            <p:nvPr/>
          </p:nvCxnSpPr>
          <p:spPr>
            <a:xfrm rot="10800000" flipV="1">
              <a:off x="8440616" y="3179298"/>
              <a:ext cx="604910" cy="5908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975192" y="2813539"/>
              <a:ext cx="8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86590" y="3753729"/>
              <a:ext cx="8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18208" y="3852447"/>
            <a:ext cx="1843676" cy="1663260"/>
            <a:chOff x="11225181" y="3770561"/>
            <a:chExt cx="1843676" cy="166326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1225181" y="3770561"/>
              <a:ext cx="1235225" cy="12245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252931" y="4972156"/>
              <a:ext cx="8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76995" y="2590633"/>
            <a:ext cx="3145580" cy="2492882"/>
            <a:chOff x="8158306" y="3663724"/>
            <a:chExt cx="3123211" cy="2405361"/>
          </a:xfrm>
        </p:grpSpPr>
        <p:sp>
          <p:nvSpPr>
            <p:cNvPr id="23" name="矩形 22"/>
            <p:cNvSpPr/>
            <p:nvPr/>
          </p:nvSpPr>
          <p:spPr>
            <a:xfrm>
              <a:off x="8158306" y="3681351"/>
              <a:ext cx="3123211" cy="2375065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8158306" y="4290871"/>
              <a:ext cx="3123211" cy="1187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168206" y="5475102"/>
              <a:ext cx="3113311" cy="1388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166231" y="4867502"/>
              <a:ext cx="3115286" cy="277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7589965" y="4868883"/>
              <a:ext cx="239881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8217379" y="4864316"/>
              <a:ext cx="239881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8817690" y="4862338"/>
              <a:ext cx="239881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9458654" y="4862945"/>
              <a:ext cx="239881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直角三角形 38"/>
          <p:cNvSpPr/>
          <p:nvPr/>
        </p:nvSpPr>
        <p:spPr>
          <a:xfrm rot="10800000">
            <a:off x="8952929" y="3248166"/>
            <a:ext cx="600502" cy="1842447"/>
          </a:xfrm>
          <a:prstGeom prst="rtTriangle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7356" y="1241941"/>
            <a:ext cx="9676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下列说法错误的是（    ）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三个角的比是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1:2:3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的三角形是直角三角形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若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的三边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满足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，则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是直角三角形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若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B=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90°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则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是直角三角形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三条边的比是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8:16:17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的三角形是直角三角形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7970292" y="1282888"/>
            <a:ext cx="2988859" cy="1105469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直角三角形的判定：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角 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边</a:t>
            </a:r>
            <a:endParaRPr lang="en-US" altLang="zh-CN" sz="2400" b="1" baseline="30000" dirty="0" smtClean="0">
              <a:solidFill>
                <a:srgbClr val="FFFF00"/>
              </a:solidFill>
              <a:latin typeface="+mn-ea"/>
              <a:sym typeface="MS Reference 2" charset="-122"/>
            </a:endParaRPr>
          </a:p>
          <a:p>
            <a:endParaRPr lang="en-US" altLang="zh-CN" sz="2400" b="1" baseline="30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MS Reference 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5276" y="1351130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671" y="1311442"/>
            <a:ext cx="979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如图，圆柱的底面周长为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12cm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，高为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，蚂蚁在圆柱侧面爬行，从点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爬到点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的最短路径是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______cm.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5400000">
            <a:off x="4626603" y="3575714"/>
            <a:ext cx="1596788" cy="12692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69" y="2442948"/>
            <a:ext cx="3081692" cy="34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7" name="TextBox 16"/>
          <p:cNvSpPr txBox="1"/>
          <p:nvPr/>
        </p:nvSpPr>
        <p:spPr>
          <a:xfrm>
            <a:off x="1039505" y="4915467"/>
            <a:ext cx="50269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0" name="TextBox 19"/>
          <p:cNvSpPr txBox="1"/>
          <p:nvPr/>
        </p:nvSpPr>
        <p:spPr>
          <a:xfrm>
            <a:off x="3252716" y="3143532"/>
            <a:ext cx="50269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9421" y="1937983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44717" y="2739633"/>
            <a:ext cx="6209719" cy="2710283"/>
            <a:chOff x="4544717" y="2739633"/>
            <a:chExt cx="6209719" cy="2710283"/>
          </a:xfrm>
        </p:grpSpPr>
        <p:grpSp>
          <p:nvGrpSpPr>
            <p:cNvPr id="22" name="组合 21"/>
            <p:cNvGrpSpPr/>
            <p:nvPr/>
          </p:nvGrpSpPr>
          <p:grpSpPr>
            <a:xfrm>
              <a:off x="4544717" y="2739633"/>
              <a:ext cx="6209719" cy="2689817"/>
              <a:chOff x="4544717" y="2739633"/>
              <a:chExt cx="6209719" cy="2689817"/>
            </a:xfrm>
          </p:grpSpPr>
          <p:sp>
            <p:nvSpPr>
              <p:cNvPr id="9" name="圆角矩形标注 8"/>
              <p:cNvSpPr/>
              <p:nvPr/>
            </p:nvSpPr>
            <p:spPr>
              <a:xfrm>
                <a:off x="8421437" y="2739633"/>
                <a:ext cx="2332999" cy="1214650"/>
              </a:xfrm>
              <a:prstGeom prst="wedgeRoundRectCallou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2400" b="1" dirty="0" smtClean="0">
                    <a:solidFill>
                      <a:srgbClr val="FFFF00"/>
                    </a:solidFill>
                    <a:latin typeface="宋体" panose="02010600030101010101" pitchFamily="2" charset="-122"/>
                  </a:rPr>
                  <a:t>将立体图形转化为平面图形</a:t>
                </a:r>
                <a:endParaRPr lang="en-US" altLang="zh-CN" sz="2400" b="1" dirty="0" smtClean="0">
                  <a:solidFill>
                    <a:srgbClr val="FFFF00"/>
                  </a:solidFill>
                  <a:latin typeface="宋体" panose="0201060003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4544717" y="2963839"/>
                <a:ext cx="2852382" cy="2465611"/>
                <a:chOff x="3835021" y="2922895"/>
                <a:chExt cx="2852382" cy="2465611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3835021" y="2922895"/>
                  <a:ext cx="2852382" cy="2465611"/>
                  <a:chOff x="3835021" y="2922895"/>
                  <a:chExt cx="2852382" cy="2465611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4067032" y="3357350"/>
                    <a:ext cx="2620371" cy="1596787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835021" y="4926841"/>
                    <a:ext cx="85980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lang="zh-CN" altLang="en-US" sz="2400" b="1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229367" y="2922895"/>
                    <a:ext cx="85980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zh-CN" altLang="en-US" sz="2400" b="1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16" name="直接连接符 15"/>
                <p:cNvCxnSpPr>
                  <a:stCxn id="11" idx="0"/>
                  <a:endCxn id="11" idx="2"/>
                </p:cNvCxnSpPr>
                <p:nvPr/>
              </p:nvCxnSpPr>
              <p:spPr>
                <a:xfrm rot="16200000" flipH="1">
                  <a:off x="4578824" y="4155743"/>
                  <a:ext cx="1596787" cy="1588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TextBox 22"/>
            <p:cNvSpPr txBox="1"/>
            <p:nvPr/>
          </p:nvSpPr>
          <p:spPr>
            <a:xfrm>
              <a:off x="5889010" y="4988251"/>
              <a:ext cx="50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5966" y="1052134"/>
            <a:ext cx="9574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如图所示：数轴上点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所表示的数为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，则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的值是（    ）</a:t>
            </a:r>
            <a:br>
              <a:rPr lang="zh-CN" altLang="en-US" sz="2400" b="1" dirty="0" smtClean="0">
                <a:solidFill>
                  <a:schemeClr val="bg1"/>
                </a:solidFill>
                <a:latin typeface="+mn-ea"/>
              </a:rPr>
            </a:b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  +1	  B.-     +1 	 C.- 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	 D.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3" descr="C:\Users\Administrator\Desktop\QQ图片202003081506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782" y="1814516"/>
            <a:ext cx="299862" cy="355481"/>
          </a:xfrm>
          <a:prstGeom prst="rect">
            <a:avLst/>
          </a:prstGeom>
          <a:noFill/>
        </p:spPr>
      </p:pic>
      <p:pic>
        <p:nvPicPr>
          <p:cNvPr id="11" name="Picture 3" descr="C:\Users\Administrator\Desktop\QQ图片202003081506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537" y="1814515"/>
            <a:ext cx="299862" cy="355481"/>
          </a:xfrm>
          <a:prstGeom prst="rect">
            <a:avLst/>
          </a:prstGeom>
          <a:noFill/>
        </p:spPr>
      </p:pic>
      <p:pic>
        <p:nvPicPr>
          <p:cNvPr id="13" name="Picture 3" descr="C:\Users\Administrator\Desktop\QQ图片202003081506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684" y="1814515"/>
            <a:ext cx="299862" cy="355481"/>
          </a:xfrm>
          <a:prstGeom prst="rect">
            <a:avLst/>
          </a:prstGeom>
          <a:noFill/>
        </p:spPr>
      </p:pic>
      <p:pic>
        <p:nvPicPr>
          <p:cNvPr id="14" name="Picture 3" descr="C:\Users\Administrator\Desktop\QQ图片202003081506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0602" y="1814516"/>
            <a:ext cx="299862" cy="355481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611719" y="2456597"/>
            <a:ext cx="5827648" cy="3179927"/>
            <a:chOff x="6493917" y="3971499"/>
            <a:chExt cx="5827648" cy="3179927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93917" y="3971499"/>
              <a:ext cx="5827648" cy="317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724643" y="5991366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6286" y="5979990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42408" y="6005010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95304" y="5031473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47455" y="5989090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379733" y="1228301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Ｃ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818" y="4121624"/>
            <a:ext cx="96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273643" y="2686119"/>
            <a:ext cx="10418657" cy="2276208"/>
            <a:chOff x="558709" y="3524093"/>
            <a:chExt cx="10418657" cy="2276208"/>
          </a:xfrm>
        </p:grpSpPr>
        <p:sp>
          <p:nvSpPr>
            <p:cNvPr id="53" name="TextBox 52"/>
            <p:cNvSpPr txBox="1"/>
            <p:nvPr/>
          </p:nvSpPr>
          <p:spPr>
            <a:xfrm>
              <a:off x="10131205" y="4399140"/>
              <a:ext cx="846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组合 21"/>
            <p:cNvGrpSpPr/>
            <p:nvPr/>
          </p:nvGrpSpPr>
          <p:grpSpPr>
            <a:xfrm>
              <a:off x="558709" y="3524093"/>
              <a:ext cx="7622205" cy="2276208"/>
              <a:chOff x="-10706533" y="1661635"/>
              <a:chExt cx="14364142" cy="3929910"/>
            </a:xfrm>
          </p:grpSpPr>
          <p:sp>
            <p:nvSpPr>
              <p:cNvPr id="46" name="等腰三角形 45"/>
              <p:cNvSpPr/>
              <p:nvPr/>
            </p:nvSpPr>
            <p:spPr>
              <a:xfrm>
                <a:off x="-10706533" y="1661635"/>
                <a:ext cx="5274071" cy="3929910"/>
              </a:xfrm>
              <a:prstGeom prst="triangl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811448" y="2033518"/>
                <a:ext cx="846161" cy="79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53166" y="4587923"/>
                <a:ext cx="846161" cy="79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249016" y="3739485"/>
              <a:ext cx="1658205" cy="1941180"/>
              <a:chOff x="5884473" y="3739488"/>
              <a:chExt cx="1658205" cy="1941180"/>
            </a:xfrm>
          </p:grpSpPr>
          <p:grpSp>
            <p:nvGrpSpPr>
              <p:cNvPr id="36" name="组合 21"/>
              <p:cNvGrpSpPr/>
              <p:nvPr/>
            </p:nvGrpSpPr>
            <p:grpSpPr>
              <a:xfrm>
                <a:off x="5884473" y="3739488"/>
                <a:ext cx="1382025" cy="1941180"/>
                <a:chOff x="1053166" y="2033518"/>
                <a:chExt cx="2604443" cy="335147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2811448" y="2033518"/>
                  <a:ext cx="846161" cy="79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53166" y="4587923"/>
                  <a:ext cx="846161" cy="79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6696517" y="5140658"/>
                <a:ext cx="846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269242" y="1501254"/>
            <a:ext cx="75841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itchFamily="18" charset="0"/>
              </a:rPr>
              <a:t>如图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AB=BC =AC=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求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的面积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______.</a:t>
            </a:r>
            <a:endParaRPr kumimoji="0" lang="zh-CN" altLang="zh-CN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endParaRPr kumimoji="0" lang="zh-CN" altLang="zh-CN" sz="5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9380" y="4738044"/>
            <a:ext cx="50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61148" y="2229133"/>
            <a:ext cx="50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73855" y="4715297"/>
            <a:ext cx="50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524834" y="2686913"/>
            <a:ext cx="764274" cy="2687941"/>
            <a:chOff x="2524834" y="2686913"/>
            <a:chExt cx="764274" cy="2687941"/>
          </a:xfrm>
        </p:grpSpPr>
        <p:cxnSp>
          <p:nvCxnSpPr>
            <p:cNvPr id="69" name="直接连接符 68"/>
            <p:cNvCxnSpPr>
              <a:stCxn id="46" idx="0"/>
              <a:endCxn id="46" idx="3"/>
            </p:cNvCxnSpPr>
            <p:nvPr/>
          </p:nvCxnSpPr>
          <p:spPr>
            <a:xfrm rot="16200000" flipH="1">
              <a:off x="1534859" y="3824223"/>
              <a:ext cx="2276208" cy="1588"/>
            </a:xfrm>
            <a:prstGeom prst="line">
              <a:avLst/>
            </a:prstGeom>
            <a:ln>
              <a:solidFill>
                <a:srgbClr val="FFFF00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肘形连接符 69"/>
            <p:cNvCxnSpPr/>
            <p:nvPr/>
          </p:nvCxnSpPr>
          <p:spPr>
            <a:xfrm>
              <a:off x="2688609" y="4804013"/>
              <a:ext cx="341194" cy="1637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524834" y="4913189"/>
              <a:ext cx="764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394268" y="1374870"/>
          <a:ext cx="6470556" cy="464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144241" y="1009662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1"/>
          <p:cNvSpPr txBox="1"/>
          <p:nvPr/>
        </p:nvSpPr>
        <p:spPr>
          <a:xfrm>
            <a:off x="4860121" y="223046"/>
            <a:ext cx="2390899" cy="666115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sz="3735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3735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6916913" y="1549978"/>
          <a:ext cx="4663440" cy="408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2257" y="2129051"/>
            <a:ext cx="5390865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课本：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页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题，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题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     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页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题，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sz="4000" b="1" dirty="0" smtClean="0">
                <a:solidFill>
                  <a:schemeClr val="bg1"/>
                </a:solidFill>
                <a:latin typeface="+mn-ea"/>
              </a:rPr>
              <a:t>题</a:t>
            </a:r>
            <a:endParaRPr lang="zh-CN" altLang="en-US" sz="40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07" y="2565775"/>
            <a:ext cx="584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  <a:latin typeface="+mn-ea"/>
              </a:rPr>
              <a:t>同学们，再见！</a:t>
            </a:r>
            <a:endParaRPr lang="zh-CN" altLang="en-US" sz="72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1010996" y="1455680"/>
            <a:ext cx="3564491" cy="3564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基础小测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355" y="1228296"/>
            <a:ext cx="9812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一棵高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的大树被风刮断，若树在离地面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处折断，则树顶端落在离树底部（    ）处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A.5m             B.7m            C.8m             D.10m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6960359" y="3302757"/>
            <a:ext cx="4394577" cy="2115403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勾股定理：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如果直角三角形两直角边长分别为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斜边长为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那么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MS Reference 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6964" y="1883392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291" y="3217886"/>
            <a:ext cx="4846385" cy="263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7355" y="982633"/>
            <a:ext cx="9676263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下列各组数中，不能组成直角三角形的三条边的是（    ）</a:t>
            </a:r>
          </a:p>
          <a:p>
            <a:pPr marL="514350" lvl="0" indent="-514350" fontAlgn="ctr">
              <a:lnSpc>
                <a:spcPts val="5000"/>
              </a:lnSpc>
              <a:buAutoNum type="alphaUcPeriod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9, 12,15  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 7,24,25      </a:t>
            </a:r>
          </a:p>
          <a:p>
            <a:pPr marL="514350" lvl="0" indent="-514350" fontAlgn="ctr">
              <a:lnSpc>
                <a:spcPts val="5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  1.5,2, 3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1, 1,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5461" y="2388366"/>
            <a:ext cx="366504" cy="504961"/>
          </a:xfrm>
          <a:prstGeom prst="rect">
            <a:avLst/>
          </a:prstGeom>
          <a:noFill/>
        </p:spPr>
      </p:pic>
      <p:sp>
        <p:nvSpPr>
          <p:cNvPr id="7" name="圆角矩形标注 6"/>
          <p:cNvSpPr/>
          <p:nvPr/>
        </p:nvSpPr>
        <p:spPr>
          <a:xfrm>
            <a:off x="8638823" y="1637731"/>
            <a:ext cx="2661522" cy="668741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勾股定理逆定理</a:t>
            </a:r>
            <a:endParaRPr lang="en-US" altLang="zh-CN" sz="2400" b="1" baseline="30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MS Reference 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681" y="3166656"/>
            <a:ext cx="9633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已知命题：等边三角形是等腰三角形，则下列说法正确的是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    )</a:t>
            </a:r>
            <a:endParaRPr lang="zh-CN" altLang="en-US" sz="2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该命题为假命题            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该命题为真命题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该命题的逆命题为真命题     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该命题没有逆命题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309944" y="3755967"/>
            <a:ext cx="3995225" cy="649948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互逆命题</a:t>
            </a:r>
            <a:r>
              <a:rPr lang="en-US" altLang="zh-CN" sz="24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题设和结论相反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3623" y="1173708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4502" y="3303809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74754" y="4640232"/>
            <a:ext cx="3207224" cy="1487606"/>
            <a:chOff x="8120418" y="5022376"/>
            <a:chExt cx="3207224" cy="1487606"/>
          </a:xfrm>
        </p:grpSpPr>
        <p:sp>
          <p:nvSpPr>
            <p:cNvPr id="12" name="椭圆 11"/>
            <p:cNvSpPr/>
            <p:nvPr/>
          </p:nvSpPr>
          <p:spPr>
            <a:xfrm>
              <a:off x="8120418" y="5022376"/>
              <a:ext cx="3207224" cy="14876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122690" y="5202072"/>
              <a:ext cx="2058540" cy="10895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32131" y="5503372"/>
              <a:ext cx="106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等边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54023" y="5532943"/>
              <a:ext cx="106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等腰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基础小测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基础小测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2391" y="1132761"/>
            <a:ext cx="10208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4.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如图，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三个正方形的面积分别为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zh-CN" sz="2400" b="1" baseline="-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zh-CN" sz="2400" b="1" baseline="-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zh-CN" sz="2400" b="1" baseline="-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，则分别以它们的一边为边围成的三角形中，∠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＋∠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＝</a:t>
            </a:r>
            <a:r>
              <a:rPr lang="zh-CN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______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度</a:t>
            </a:r>
            <a:endParaRPr lang="zh-CN" altLang="en-US" sz="2400" b="1" dirty="0" smtClean="0">
              <a:solidFill>
                <a:schemeClr val="bg1"/>
              </a:solidFill>
              <a:latin typeface="+mn-ea"/>
            </a:endParaRPr>
          </a:p>
          <a:p>
            <a:pPr marL="514350" indent="-514350" fontAlgn="ctr">
              <a:lnSpc>
                <a:spcPct val="150000"/>
              </a:lnSpc>
            </a:pPr>
            <a:endParaRPr lang="zh-CN" altLang="en-US" sz="24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096835" y="1856104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7800" y="2977489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06706" y="3771551"/>
            <a:ext cx="2121998" cy="2615598"/>
            <a:chOff x="4522360" y="2461370"/>
            <a:chExt cx="2121998" cy="2615598"/>
          </a:xfrm>
        </p:grpSpPr>
        <p:grpSp>
          <p:nvGrpSpPr>
            <p:cNvPr id="14" name="组合 6"/>
            <p:cNvGrpSpPr/>
            <p:nvPr/>
          </p:nvGrpSpPr>
          <p:grpSpPr>
            <a:xfrm>
              <a:off x="4522360" y="2461370"/>
              <a:ext cx="2121998" cy="2615598"/>
              <a:chOff x="7606808" y="2461370"/>
              <a:chExt cx="2121998" cy="2615598"/>
            </a:xfrm>
          </p:grpSpPr>
          <p:sp>
            <p:nvSpPr>
              <p:cNvPr id="18" name="矩形 17"/>
              <p:cNvSpPr/>
              <p:nvPr/>
            </p:nvSpPr>
            <p:spPr>
              <a:xfrm rot="3678920">
                <a:off x="9063251" y="3029141"/>
                <a:ext cx="625245" cy="705864"/>
              </a:xfrm>
              <a:prstGeom prst="rect">
                <a:avLst/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9785266">
                <a:off x="7606808" y="2461370"/>
                <a:ext cx="1071996" cy="1176604"/>
              </a:xfrm>
              <a:prstGeom prst="rect">
                <a:avLst/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970293" y="3835021"/>
                <a:ext cx="1241947" cy="1241947"/>
              </a:xfrm>
              <a:prstGeom prst="rect">
                <a:avLst/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31307" y="2784143"/>
              <a:ext cx="545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zh-CN" altLang="zh-CN" sz="2400" b="1" baseline="-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9176" y="3100314"/>
              <a:ext cx="545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CN" sz="2400" b="1" baseline="-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7994" y="4139821"/>
              <a:ext cx="732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CN" sz="2400" b="1" baseline="-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24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20981" y="2341702"/>
            <a:ext cx="10070183" cy="4127336"/>
            <a:chOff x="1120981" y="2341702"/>
            <a:chExt cx="10070183" cy="4127336"/>
          </a:xfrm>
        </p:grpSpPr>
        <p:sp>
          <p:nvSpPr>
            <p:cNvPr id="6" name="TextBox 5"/>
            <p:cNvSpPr txBox="1"/>
            <p:nvPr/>
          </p:nvSpPr>
          <p:spPr>
            <a:xfrm>
              <a:off x="1120981" y="2341702"/>
              <a:ext cx="1007018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5.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如图，四边形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中，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=3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=4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=12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=13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，∠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B=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°,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则四边形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的面积为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______.</a:t>
              </a:r>
              <a:endParaRPr lang="zh-CN" altLang="en-US" sz="2400" b="1" dirty="0" smtClean="0">
                <a:solidFill>
                  <a:schemeClr val="bg1"/>
                </a:solidFill>
              </a:endParaRPr>
            </a:p>
            <a:p>
              <a:pPr marL="514350" indent="-514350" fontAlgn="ctr">
                <a:lnSpc>
                  <a:spcPct val="150000"/>
                </a:lnSpc>
              </a:pPr>
              <a:endParaRPr lang="zh-CN" altLang="en-US" sz="2400" dirty="0" smtClean="0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4472" y="3573083"/>
              <a:ext cx="3463504" cy="2895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组合 24"/>
          <p:cNvGrpSpPr/>
          <p:nvPr/>
        </p:nvGrpSpPr>
        <p:grpSpPr>
          <a:xfrm>
            <a:off x="2609206" y="4790364"/>
            <a:ext cx="1637526" cy="532263"/>
            <a:chOff x="2609206" y="4790364"/>
            <a:chExt cx="1637526" cy="532263"/>
          </a:xfrm>
        </p:grpSpPr>
        <p:sp>
          <p:nvSpPr>
            <p:cNvPr id="21" name="弧形 20"/>
            <p:cNvSpPr/>
            <p:nvPr/>
          </p:nvSpPr>
          <p:spPr>
            <a:xfrm rot="694510">
              <a:off x="2609206" y="4956838"/>
              <a:ext cx="199748" cy="363090"/>
            </a:xfrm>
            <a:prstGeom prst="arc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0496" y="4844956"/>
              <a:ext cx="95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20690126">
              <a:off x="3548420" y="4790364"/>
              <a:ext cx="641445" cy="532263"/>
            </a:xfrm>
            <a:prstGeom prst="arc">
              <a:avLst>
                <a:gd name="adj1" fmla="val 10688824"/>
                <a:gd name="adj2" fmla="val 1300385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91389" y="4833584"/>
              <a:ext cx="95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圆角矩形标注 25"/>
          <p:cNvSpPr/>
          <p:nvPr/>
        </p:nvSpPr>
        <p:spPr>
          <a:xfrm>
            <a:off x="9785236" y="2988861"/>
            <a:ext cx="1187564" cy="573206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baseline="30000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  <a:sym typeface="MS Reference 2" charset="-122"/>
              </a:rPr>
              <a:t>转化</a:t>
            </a:r>
            <a:endParaRPr lang="en-US" altLang="zh-CN" sz="3600" b="1" baseline="30000" dirty="0">
              <a:solidFill>
                <a:srgbClr val="FFFF00"/>
              </a:solidFill>
              <a:latin typeface="宋体" pitchFamily="2" charset="-122"/>
              <a:ea typeface="宋体" pitchFamily="2" charset="-122"/>
              <a:sym typeface="MS Reference 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549525" y="2333625"/>
            <a:ext cx="1979613" cy="57467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勾股定理</a:t>
            </a:r>
          </a:p>
        </p:txBody>
      </p:sp>
      <p:sp>
        <p:nvSpPr>
          <p:cNvPr id="6" name="矩形 5"/>
          <p:cNvSpPr/>
          <p:nvPr/>
        </p:nvSpPr>
        <p:spPr>
          <a:xfrm>
            <a:off x="6734175" y="2333625"/>
            <a:ext cx="3141663" cy="57467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勾股定理的逆定理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4735535" y="2038042"/>
            <a:ext cx="1830387" cy="540725"/>
          </a:xfrm>
          <a:prstGeom prst="rect">
            <a:avLst/>
          </a:prstGeom>
          <a:noFill/>
          <a:ln w="38100" cmpd="sng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互逆定理</a:t>
            </a:r>
          </a:p>
        </p:txBody>
      </p:sp>
      <p:sp>
        <p:nvSpPr>
          <p:cNvPr id="8" name="矩形 7"/>
          <p:cNvSpPr/>
          <p:nvPr/>
        </p:nvSpPr>
        <p:spPr>
          <a:xfrm>
            <a:off x="2316162" y="3857625"/>
            <a:ext cx="2457450" cy="93503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直角三角形边长的数量关系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22215" y="2615869"/>
            <a:ext cx="2205038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03978" y="2889558"/>
            <a:ext cx="4763" cy="9493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337594" y="2889558"/>
            <a:ext cx="4763" cy="9493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10169" y="3857625"/>
            <a:ext cx="5065669" cy="935038"/>
            <a:chOff x="4810169" y="3857625"/>
            <a:chExt cx="5065669" cy="935038"/>
          </a:xfrm>
        </p:grpSpPr>
        <p:sp>
          <p:nvSpPr>
            <p:cNvPr id="9" name="矩形 8"/>
            <p:cNvSpPr/>
            <p:nvPr/>
          </p:nvSpPr>
          <p:spPr>
            <a:xfrm>
              <a:off x="6734175" y="3857625"/>
              <a:ext cx="3141663" cy="935038"/>
            </a:xfrm>
            <a:prstGeom prst="rect">
              <a:avLst/>
            </a:prstGeom>
            <a:noFill/>
            <a:ln w="38100" cmpd="sng">
              <a:solidFill>
                <a:srgbClr val="FFFF00"/>
              </a:solidFill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直角三角形的判定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4810169" y="4305608"/>
              <a:ext cx="1960563" cy="4763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4276" y="19500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85036" y="810840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296546" y="1405721"/>
            <a:ext cx="5868537" cy="1785104"/>
            <a:chOff x="573204" y="4424152"/>
            <a:chExt cx="5868537" cy="1785104"/>
          </a:xfrm>
        </p:grpSpPr>
        <p:sp>
          <p:nvSpPr>
            <p:cNvPr id="11" name="TextBox 10"/>
            <p:cNvSpPr txBox="1"/>
            <p:nvPr/>
          </p:nvSpPr>
          <p:spPr>
            <a:xfrm>
              <a:off x="573204" y="4424152"/>
              <a:ext cx="586853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解：由题意得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: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=10-5=5 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BC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=20-8=12</a:t>
              </a:r>
            </a:p>
            <a:p>
              <a:pPr>
                <a:lnSpc>
                  <a:spcPts val="33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在</a:t>
              </a:r>
              <a:r>
                <a:rPr lang="en-US" altLang="zh-CN" sz="2400" b="1" i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zh-CN" altLang="en-US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中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,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由勾股定理， 得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: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 </a:t>
              </a:r>
              <a:endParaRPr lang="en-US" altLang="zh-CN" sz="2400" b="1" dirty="0" smtClean="0">
                <a:solidFill>
                  <a:srgbClr val="FFFF00"/>
                </a:solidFill>
                <a:latin typeface="+mn-ea"/>
              </a:endParaRPr>
            </a:p>
            <a:p>
              <a:pPr>
                <a:lnSpc>
                  <a:spcPts val="3300"/>
                </a:lnSpc>
              </a:pP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√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=13</a:t>
              </a:r>
              <a:endPara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33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答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: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两孔中心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和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的距离约为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13mm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.</a:t>
              </a:r>
              <a:endParaRPr lang="zh-CN" altLang="en-US" sz="2400" b="1" dirty="0">
                <a:solidFill>
                  <a:srgbClr val="FFFF00"/>
                </a:solidFill>
                <a:latin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460295" y="5322681"/>
              <a:ext cx="1023587" cy="1586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241940" y="941696"/>
            <a:ext cx="887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例：已知长方形零件尺寸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如图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求两孔中心的距离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244224" y="3193904"/>
            <a:ext cx="9960591" cy="3493475"/>
            <a:chOff x="1244224" y="3193904"/>
            <a:chExt cx="9960591" cy="3493475"/>
          </a:xfrm>
        </p:grpSpPr>
        <p:cxnSp>
          <p:nvCxnSpPr>
            <p:cNvPr id="30" name="直接连接符 29"/>
            <p:cNvCxnSpPr>
              <a:stCxn id="28" idx="2"/>
              <a:endCxn id="28" idx="6"/>
            </p:cNvCxnSpPr>
            <p:nvPr/>
          </p:nvCxnSpPr>
          <p:spPr>
            <a:xfrm rot="10800000" flipH="1">
              <a:off x="8753200" y="6362403"/>
              <a:ext cx="1641812" cy="1588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/>
            <p:nvPr/>
          </p:nvGrpSpPr>
          <p:grpSpPr>
            <a:xfrm>
              <a:off x="1244224" y="3193904"/>
              <a:ext cx="9960591" cy="3493475"/>
              <a:chOff x="1029697" y="2941954"/>
              <a:chExt cx="10184235" cy="381360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29697" y="2941954"/>
                <a:ext cx="10170277" cy="131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变式：如图，过圆锥的顶点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和底面圆的圆心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的平面截圆锥得截面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△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SAB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，其中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SA=SB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是圆锥底面圆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的直径，已知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n-ea"/>
                  </a:rPr>
                  <a:t>=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13cm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n-ea"/>
                  </a:rPr>
                  <a:t>=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10cm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求截面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△</a:t>
                </a:r>
                <a:r>
                  <a:rPr lang="en-US" altLang="zh-CN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SAB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ea"/>
                  </a:rPr>
                  <a:t>的面积。</a:t>
                </a:r>
                <a:endParaRPr lang="zh-CN" altLang="en-US" sz="2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8288766" y="4073856"/>
                <a:ext cx="2925166" cy="2681700"/>
                <a:chOff x="8288766" y="4073856"/>
                <a:chExt cx="2925166" cy="2681700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8707271" y="4551527"/>
                  <a:ext cx="1678675" cy="2019870"/>
                  <a:chOff x="8434316" y="3930554"/>
                  <a:chExt cx="1678675" cy="201987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8434316" y="5609230"/>
                    <a:ext cx="1678675" cy="34119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5" name="直接连接符 34"/>
                  <p:cNvCxnSpPr>
                    <a:endCxn id="28" idx="2"/>
                  </p:cNvCxnSpPr>
                  <p:nvPr/>
                </p:nvCxnSpPr>
                <p:spPr>
                  <a:xfrm rot="5400000">
                    <a:off x="7932761" y="4432110"/>
                    <a:ext cx="1849272" cy="846162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 rot="16200000" flipH="1">
                    <a:off x="8778922" y="4445757"/>
                    <a:ext cx="1849272" cy="818866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rot="5400000">
                    <a:off x="8366077" y="4858603"/>
                    <a:ext cx="1856096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9"/>
                <p:cNvSpPr txBox="1"/>
                <p:nvPr/>
              </p:nvSpPr>
              <p:spPr>
                <a:xfrm>
                  <a:off x="9323721" y="6293891"/>
                  <a:ext cx="1498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9"/>
                <p:cNvSpPr txBox="1"/>
                <p:nvPr/>
              </p:nvSpPr>
              <p:spPr>
                <a:xfrm>
                  <a:off x="8288766" y="6150676"/>
                  <a:ext cx="846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9"/>
                <p:cNvSpPr txBox="1"/>
                <p:nvPr/>
              </p:nvSpPr>
              <p:spPr>
                <a:xfrm>
                  <a:off x="9355567" y="4073856"/>
                  <a:ext cx="846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9"/>
                <p:cNvSpPr txBox="1"/>
                <p:nvPr/>
              </p:nvSpPr>
              <p:spPr>
                <a:xfrm>
                  <a:off x="10367771" y="6164236"/>
                  <a:ext cx="846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zh-CN" altLang="en-US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1768" y="1364777"/>
            <a:ext cx="2384805" cy="177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组合 65"/>
          <p:cNvGrpSpPr/>
          <p:nvPr/>
        </p:nvGrpSpPr>
        <p:grpSpPr>
          <a:xfrm>
            <a:off x="1271521" y="4494664"/>
            <a:ext cx="6917135" cy="2308324"/>
            <a:chOff x="1271521" y="4549256"/>
            <a:chExt cx="6917135" cy="2308324"/>
          </a:xfrm>
        </p:grpSpPr>
        <p:sp>
          <p:nvSpPr>
            <p:cNvPr id="49" name="TextBox 48"/>
            <p:cNvSpPr txBox="1"/>
            <p:nvPr/>
          </p:nvSpPr>
          <p:spPr>
            <a:xfrm>
              <a:off x="1271521" y="4549256"/>
              <a:ext cx="69171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解：由题意得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: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=5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，在</a:t>
              </a:r>
              <a:r>
                <a:rPr lang="zh-CN" altLang="en-US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△ 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SAB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中，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AOS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=90°</a:t>
              </a:r>
              <a:endParaRPr lang="en-US" altLang="zh-CN" sz="2400" b="1" dirty="0" smtClean="0">
                <a:solidFill>
                  <a:srgbClr val="FFFF00"/>
                </a:solidFill>
                <a:latin typeface="+mn-ea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由勾股定理， 得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+mn-ea"/>
                </a:rPr>
                <a:t>: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 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√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=12</a:t>
              </a:r>
            </a:p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∴截面</a:t>
              </a:r>
              <a:r>
                <a:rPr lang="zh-CN" altLang="en-US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SAB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的面积为：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     ×10×12=60 cm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2400" b="1" baseline="30000" dirty="0" smtClean="0">
                <a:solidFill>
                  <a:schemeClr val="bg1"/>
                </a:solidFill>
                <a:latin typeface="+mn-ea"/>
                <a:cs typeface="Times New Roman" pitchFamily="18" charset="0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答：截面</a:t>
              </a:r>
              <a:r>
                <a:rPr lang="zh-CN" altLang="en-US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SAB</a:t>
              </a:r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的面积为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 cm</a:t>
              </a:r>
              <a:r>
                <a:rPr lang="en-US" altLang="zh-CN" sz="2400" b="1" baseline="30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</a:p>
            <a:p>
              <a:endPara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4708478" y="5063322"/>
              <a:ext cx="1012216" cy="417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TextBox 8"/>
            <p:cNvSpPr txBox="1"/>
            <p:nvPr/>
          </p:nvSpPr>
          <p:spPr>
            <a:xfrm>
              <a:off x="5091751" y="5336251"/>
              <a:ext cx="614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7673" y="5625124"/>
              <a:ext cx="614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5092888" y="5734678"/>
              <a:ext cx="395785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65941" y="1181686"/>
            <a:ext cx="766689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赵爽弦图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巧妙地利用面积关系证明了勾股定理，是我国古代数学的骄傲，如图所示的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赵爽弦图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是由四个全等的直角三角形和一个小正方形拼成的一个大正方形，设直角三角形较长直角边长为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，较短直角边长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v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为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，若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大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正方形的面积为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13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，小正方形的面积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是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，那么</a:t>
            </a:r>
            <a:r>
              <a:rPr kumimoji="0" lang="en-US" altLang="zh-CN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baseline="300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等于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____.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39237" y="4583722"/>
            <a:ext cx="617806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变式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若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大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正方形的面积为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13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kumimoji="0" lang="en-US" altLang="zh-CN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那么</a:t>
            </a:r>
            <a:r>
              <a:rPr lang="zh-CN" altLang="en-US" sz="2400" b="1" i="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小正方形的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边长等于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_____.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0498" y="3868616"/>
            <a:ext cx="4276578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=13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a-b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=1   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4085" y="5751342"/>
            <a:ext cx="4276578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=13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=6   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294" y="3292892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3465" y="4992318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1442037">
            <a:off x="8684710" y="1170980"/>
            <a:ext cx="2981004" cy="3061784"/>
            <a:chOff x="9414901" y="4361447"/>
            <a:chExt cx="1786206" cy="1760567"/>
          </a:xfrm>
        </p:grpSpPr>
        <p:sp>
          <p:nvSpPr>
            <p:cNvPr id="16" name="直角三角形 15"/>
            <p:cNvSpPr/>
            <p:nvPr/>
          </p:nvSpPr>
          <p:spPr>
            <a:xfrm rot="3835653">
              <a:off x="10364209" y="4970117"/>
              <a:ext cx="1095856" cy="577941"/>
            </a:xfrm>
            <a:prstGeom prst="rtTriangl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767331" y="4361447"/>
              <a:ext cx="1090288" cy="1760567"/>
              <a:chOff x="9767331" y="4361447"/>
              <a:chExt cx="1090288" cy="1760567"/>
            </a:xfrm>
          </p:grpSpPr>
          <p:sp>
            <p:nvSpPr>
              <p:cNvPr id="19" name="直角三角形 18"/>
              <p:cNvSpPr/>
              <p:nvPr/>
            </p:nvSpPr>
            <p:spPr>
              <a:xfrm rot="9199118">
                <a:off x="9767331" y="5551998"/>
                <a:ext cx="1068780" cy="570016"/>
              </a:xfrm>
              <a:prstGeom prst="rtTriangl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rot="20021566">
                <a:off x="9779873" y="4361447"/>
                <a:ext cx="1077746" cy="539425"/>
              </a:xfrm>
              <a:prstGeom prst="rtTriangl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8" name="直角三角形 17"/>
            <p:cNvSpPr/>
            <p:nvPr/>
          </p:nvSpPr>
          <p:spPr>
            <a:xfrm rot="14559790">
              <a:off x="9165519" y="4933836"/>
              <a:ext cx="1068780" cy="570016"/>
            </a:xfrm>
            <a:prstGeom prst="rtTriangl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1" name="圆角矩形标注 20"/>
          <p:cNvSpPr/>
          <p:nvPr/>
        </p:nvSpPr>
        <p:spPr>
          <a:xfrm>
            <a:off x="7665842" y="4192173"/>
            <a:ext cx="3632613" cy="1420836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乘法公式：</a:t>
            </a:r>
            <a:endParaRPr lang="en-US" altLang="zh-CN" sz="24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+2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baseline="300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　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a-b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-2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MS Reference 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baseline="30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1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1348" y="1181686"/>
            <a:ext cx="102412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itchFamily="18" charset="0"/>
              </a:rPr>
              <a:t>如图，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在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中，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=90°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，点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D,E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分别是斜边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和直角边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上的点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把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△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沿直线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折叠，顶点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的对应点是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  <a:r>
              <a:rPr lang="en-US" altLang="zh-CN" sz="2400" b="1" i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 .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若点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和顶点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重合，求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的长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60057" y="2975210"/>
            <a:ext cx="4667536" cy="4524315"/>
            <a:chOff x="1160057" y="2975210"/>
            <a:chExt cx="4667536" cy="4524315"/>
          </a:xfrm>
        </p:grpSpPr>
        <p:sp>
          <p:nvSpPr>
            <p:cNvPr id="8" name="TextBox 7"/>
            <p:cNvSpPr txBox="1"/>
            <p:nvPr/>
          </p:nvSpPr>
          <p:spPr>
            <a:xfrm>
              <a:off x="1160057" y="2975210"/>
              <a:ext cx="466753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解：设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CE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，则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BE=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8-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zh-CN" altLang="en-US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endPara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由题意可知：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ADE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≌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BDE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∴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AE= BE=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8-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zh-CN" altLang="en-US" sz="2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endPara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在</a:t>
              </a:r>
              <a:r>
                <a:rPr lang="en-US" altLang="zh-CN" sz="24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△</a:t>
              </a:r>
              <a:r>
                <a:rPr lang="en-US" altLang="zh-CN" sz="24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ACE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中，根据勾股定理得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+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=(8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-x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2400" b="1" baseline="30000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 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 解得：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x=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  <a:cs typeface="Times New Roman" pitchFamily="18" charset="0"/>
                </a:rPr>
                <a:t>即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CE=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i="1" baseline="30000" dirty="0" smtClean="0">
                  <a:solidFill>
                    <a:schemeClr val="bg1"/>
                  </a:solidFill>
                  <a:latin typeface="+mn-ea"/>
                  <a:cs typeface="Times New Roman" pitchFamily="18" charset="0"/>
                </a:rPr>
                <a:t>   </a:t>
              </a:r>
            </a:p>
            <a:p>
              <a:pPr algn="ctr"/>
              <a:endPara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70056" y="5090587"/>
              <a:ext cx="628935" cy="777834"/>
              <a:chOff x="5775277" y="3016130"/>
              <a:chExt cx="628935" cy="77783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787788" y="3016130"/>
                <a:ext cx="616424" cy="777834"/>
                <a:chOff x="3439235" y="5131558"/>
                <a:chExt cx="616424" cy="777834"/>
              </a:xfrm>
            </p:grpSpPr>
            <p:sp>
              <p:nvSpPr>
                <p:cNvPr id="11" name="TextBox 8"/>
                <p:cNvSpPr txBox="1"/>
                <p:nvPr/>
              </p:nvSpPr>
              <p:spPr>
                <a:xfrm>
                  <a:off x="3439235" y="5131558"/>
                  <a:ext cx="614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441509" y="5447727"/>
                  <a:ext cx="614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3" name="直接连接符 12"/>
              <p:cNvCxnSpPr/>
              <p:nvPr/>
            </p:nvCxnSpPr>
            <p:spPr>
              <a:xfrm>
                <a:off x="5775277" y="3428205"/>
                <a:ext cx="395785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2256424" y="5638772"/>
              <a:ext cx="628935" cy="777834"/>
              <a:chOff x="5775277" y="3016130"/>
              <a:chExt cx="628935" cy="777834"/>
            </a:xfrm>
          </p:grpSpPr>
          <p:grpSp>
            <p:nvGrpSpPr>
              <p:cNvPr id="16" name="组合 9"/>
              <p:cNvGrpSpPr/>
              <p:nvPr/>
            </p:nvGrpSpPr>
            <p:grpSpPr>
              <a:xfrm>
                <a:off x="5787788" y="3016130"/>
                <a:ext cx="616424" cy="777834"/>
                <a:chOff x="3439235" y="5131558"/>
                <a:chExt cx="616424" cy="777834"/>
              </a:xfrm>
            </p:grpSpPr>
            <p:sp>
              <p:nvSpPr>
                <p:cNvPr id="18" name="TextBox 8"/>
                <p:cNvSpPr txBox="1"/>
                <p:nvPr/>
              </p:nvSpPr>
              <p:spPr>
                <a:xfrm>
                  <a:off x="3439235" y="5131558"/>
                  <a:ext cx="614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441509" y="5447727"/>
                  <a:ext cx="614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5775277" y="3428205"/>
                <a:ext cx="395785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pic>
        <p:nvPicPr>
          <p:cNvPr id="14337" name="Picture 1" descr="C:\Users\Administrator\Desktop\QQ图片202003082111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230" y="2321612"/>
            <a:ext cx="3406751" cy="2706550"/>
          </a:xfrm>
          <a:prstGeom prst="rect">
            <a:avLst/>
          </a:prstGeom>
          <a:noFill/>
        </p:spPr>
      </p:pic>
      <p:sp>
        <p:nvSpPr>
          <p:cNvPr id="46" name="圆角矩形标注 45"/>
          <p:cNvSpPr/>
          <p:nvPr/>
        </p:nvSpPr>
        <p:spPr>
          <a:xfrm>
            <a:off x="8461612" y="5150561"/>
            <a:ext cx="1774210" cy="772567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方程思想</a:t>
            </a:r>
            <a:endParaRPr lang="en-US" altLang="zh-CN" sz="24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baseline="30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85036" y="1124744"/>
            <a:ext cx="9903519" cy="231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4276" y="399723"/>
            <a:ext cx="2390899" cy="66710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735" b="1" dirty="0" smtClean="0">
                <a:ln w="6350">
                  <a:noFill/>
                </a:ln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典例分析</a:t>
            </a:r>
            <a:endParaRPr lang="zh-CN" altLang="en-US" sz="3735" b="1" dirty="0">
              <a:ln w="6350">
                <a:noFill/>
              </a:ln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1348" y="1181686"/>
            <a:ext cx="1024127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ctr"/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如图，甲、乙两艘客轮同时离开港口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，航行的速度都是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40m/min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，甲客轮用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到达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，乙客轮用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15min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到达点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，若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Q,R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两地的直线距离为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1000m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，甲客轮沿北偏东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43°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的方向航行，则乙客轮的航向是什么？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zh-CN" altLang="en-US" sz="2400" dirty="0" smtClean="0"/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1195" y="2332984"/>
            <a:ext cx="3640165" cy="29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28296" y="2292820"/>
            <a:ext cx="6469041" cy="72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解：由题意可知：</a:t>
            </a:r>
            <a:endParaRPr lang="en-US" altLang="zh-CN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40×20=800,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40×15=600</a:t>
            </a:r>
            <a:r>
              <a:rPr lang="zh-CN" alt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QR=1000</a:t>
            </a: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∵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800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+ 600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=1000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baseline="300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∴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PQ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RQ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∴ 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RPQ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90°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∵ 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SPQ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43°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∴ ∠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RPS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47°</a:t>
            </a: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∴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乙客轮的航向是北偏西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47°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方向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baseline="30000" dirty="0" smtClean="0">
              <a:solidFill>
                <a:schemeClr val="bg1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i="1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baseline="30000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   </a:t>
            </a:r>
          </a:p>
          <a:p>
            <a:pPr algn="ctr"/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773839" y="5186149"/>
            <a:ext cx="4954137" cy="1351129"/>
          </a:xfrm>
          <a:prstGeom prst="wedgeRoundRect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从实际问题中抽象出三角形模型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解决问题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3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回归实际问题</a:t>
            </a:r>
            <a:endParaRPr lang="en-US" altLang="zh-CN" sz="3600" b="1" baseline="300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1259</Words>
  <Application>WPS 演示</Application>
  <PresentationFormat>自定义</PresentationFormat>
  <Paragraphs>170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1_Office 主题​​</vt:lpstr>
      <vt:lpstr>2_Office 主题​​</vt:lpstr>
      <vt:lpstr>第十七章  勾股定理复习课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7.2.1 用坐标表示地理位置</dc:title>
  <dc:creator>Administrator</dc:creator>
  <cp:lastModifiedBy>微软用户</cp:lastModifiedBy>
  <cp:revision>445</cp:revision>
  <dcterms:created xsi:type="dcterms:W3CDTF">2020-02-25T02:15:00Z</dcterms:created>
  <dcterms:modified xsi:type="dcterms:W3CDTF">2020-03-31T14:36:59Z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