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0"/>
  </p:notesMasterIdLst>
  <p:sldIdLst>
    <p:sldId id="427" r:id="rId3"/>
    <p:sldId id="314" r:id="rId4"/>
    <p:sldId id="454" r:id="rId5"/>
    <p:sldId id="459" r:id="rId6"/>
    <p:sldId id="460" r:id="rId7"/>
    <p:sldId id="461" r:id="rId8"/>
    <p:sldId id="462" r:id="rId9"/>
    <p:sldId id="463" r:id="rId10"/>
    <p:sldId id="464" r:id="rId11"/>
    <p:sldId id="475" r:id="rId12"/>
    <p:sldId id="465" r:id="rId13"/>
    <p:sldId id="467" r:id="rId14"/>
    <p:sldId id="468" r:id="rId15"/>
    <p:sldId id="466" r:id="rId16"/>
    <p:sldId id="470" r:id="rId17"/>
    <p:sldId id="471" r:id="rId18"/>
    <p:sldId id="47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u ming" initials="zm" lastIdx="1" clrIdx="0">
    <p:extLst>
      <p:ext uri="{19B8F6BF-5375-455C-9EA6-DF929625EA0E}">
        <p15:presenceInfo xmlns:p15="http://schemas.microsoft.com/office/powerpoint/2012/main" userId="8486efbad00ef7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92"/>
      </p:cViewPr>
      <p:guideLst>
        <p:guide orient="horz" pos="2240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3T09:41:01.18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C241E-D134-4EC2-A939-871E892DC98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4C996AC-5F38-4BA8-928F-EC5819E6EFC6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     二次根式的乘法</a:t>
          </a:r>
        </a:p>
      </dgm:t>
    </dgm:pt>
    <dgm:pt modelId="{D5BC389E-ADA0-436D-B4A5-C313E456A490}" type="parTrans" cxnId="{E7F36558-3A02-451A-8361-A6A9D50626D9}">
      <dgm:prSet/>
      <dgm:spPr/>
      <dgm:t>
        <a:bodyPr/>
        <a:lstStyle/>
        <a:p>
          <a:endParaRPr lang="zh-CN" altLang="en-US"/>
        </a:p>
      </dgm:t>
    </dgm:pt>
    <dgm:pt modelId="{9F48ECE7-98A8-4121-970C-E60FBD4C9569}" type="sibTrans" cxnId="{E7F36558-3A02-451A-8361-A6A9D50626D9}">
      <dgm:prSet/>
      <dgm:spPr/>
      <dgm:t>
        <a:bodyPr/>
        <a:lstStyle/>
        <a:p>
          <a:endParaRPr lang="zh-CN" altLang="en-US"/>
        </a:p>
      </dgm:t>
    </dgm:pt>
    <dgm:pt modelId="{6D88EDDA-2528-4B27-BCF9-4580B7F8A647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     二次根式的加减</a:t>
          </a:r>
        </a:p>
      </dgm:t>
    </dgm:pt>
    <dgm:pt modelId="{FFE8C7AC-0F45-48C1-B61C-16A1EF06448A}" type="parTrans" cxnId="{B706E47B-82EA-465B-A622-7670B84F6587}">
      <dgm:prSet/>
      <dgm:spPr/>
      <dgm:t>
        <a:bodyPr/>
        <a:lstStyle/>
        <a:p>
          <a:endParaRPr lang="zh-CN" altLang="en-US"/>
        </a:p>
      </dgm:t>
    </dgm:pt>
    <dgm:pt modelId="{E02DFD37-A971-478B-A607-EDAFF01DB560}" type="sibTrans" cxnId="{B706E47B-82EA-465B-A622-7670B84F6587}">
      <dgm:prSet/>
      <dgm:spPr/>
      <dgm:t>
        <a:bodyPr/>
        <a:lstStyle/>
        <a:p>
          <a:endParaRPr lang="zh-CN" altLang="en-US"/>
        </a:p>
      </dgm:t>
    </dgm:pt>
    <dgm:pt modelId="{64264557-DD3F-459E-ADE4-1324C5796642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     二次根式的混合运算</a:t>
          </a:r>
        </a:p>
      </dgm:t>
    </dgm:pt>
    <dgm:pt modelId="{FD6FEFDA-4908-4B93-BED8-3A8DD1974F8A}" type="parTrans" cxnId="{25CC2E93-46AE-4E4C-B777-CAA6FBA909EC}">
      <dgm:prSet/>
      <dgm:spPr/>
      <dgm:t>
        <a:bodyPr/>
        <a:lstStyle/>
        <a:p>
          <a:endParaRPr lang="zh-CN" altLang="en-US"/>
        </a:p>
      </dgm:t>
    </dgm:pt>
    <dgm:pt modelId="{FB80286F-14FD-4352-AD3A-D5B347CBB5CB}" type="sibTrans" cxnId="{25CC2E93-46AE-4E4C-B777-CAA6FBA909EC}">
      <dgm:prSet/>
      <dgm:spPr/>
      <dgm:t>
        <a:bodyPr/>
        <a:lstStyle/>
        <a:p>
          <a:endParaRPr lang="zh-CN" altLang="en-US"/>
        </a:p>
      </dgm:t>
    </dgm:pt>
    <dgm:pt modelId="{F00E7E5E-9E65-4664-B0B1-508BA5B90DB6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rgbClr val="FF0000"/>
              </a:solidFill>
            </a:rPr>
            <a:t>     二次根式的除法</a:t>
          </a:r>
        </a:p>
      </dgm:t>
    </dgm:pt>
    <dgm:pt modelId="{A33F72C8-C149-4713-B36F-A3D35D5C5EF4}" type="parTrans" cxnId="{079D5F70-9A4E-4DF3-BD1C-4173AA01EEBA}">
      <dgm:prSet/>
      <dgm:spPr/>
      <dgm:t>
        <a:bodyPr/>
        <a:lstStyle/>
        <a:p>
          <a:endParaRPr lang="zh-CN" altLang="en-US"/>
        </a:p>
      </dgm:t>
    </dgm:pt>
    <dgm:pt modelId="{D9824F4B-84BA-48B3-8880-06315DDC25AF}" type="sibTrans" cxnId="{079D5F70-9A4E-4DF3-BD1C-4173AA01EEBA}">
      <dgm:prSet/>
      <dgm:spPr/>
      <dgm:t>
        <a:bodyPr/>
        <a:lstStyle/>
        <a:p>
          <a:endParaRPr lang="zh-CN" altLang="en-US"/>
        </a:p>
      </dgm:t>
    </dgm:pt>
    <dgm:pt modelId="{DD08C882-53C8-4D98-9C02-92767938AB4B}" type="pres">
      <dgm:prSet presAssocID="{D3FC241E-D134-4EC2-A939-871E892DC989}" presName="outerComposite" presStyleCnt="0">
        <dgm:presLayoutVars>
          <dgm:chMax val="5"/>
          <dgm:dir/>
          <dgm:resizeHandles val="exact"/>
        </dgm:presLayoutVars>
      </dgm:prSet>
      <dgm:spPr/>
    </dgm:pt>
    <dgm:pt modelId="{09B2DDB2-513A-42A7-BC66-4D55C37016CA}" type="pres">
      <dgm:prSet presAssocID="{D3FC241E-D134-4EC2-A939-871E892DC989}" presName="dummyMaxCanvas" presStyleCnt="0">
        <dgm:presLayoutVars/>
      </dgm:prSet>
      <dgm:spPr/>
    </dgm:pt>
    <dgm:pt modelId="{F50711CB-09CD-4A04-B0B8-954E99D14834}" type="pres">
      <dgm:prSet presAssocID="{D3FC241E-D134-4EC2-A939-871E892DC989}" presName="FourNodes_1" presStyleLbl="node1" presStyleIdx="0" presStyleCnt="4" custLinFactNeighborX="-1301" custLinFactNeighborY="-1685">
        <dgm:presLayoutVars>
          <dgm:bulletEnabled val="1"/>
        </dgm:presLayoutVars>
      </dgm:prSet>
      <dgm:spPr/>
    </dgm:pt>
    <dgm:pt modelId="{ED8EE5B0-0EF4-4A6C-8EE8-AA0859023593}" type="pres">
      <dgm:prSet presAssocID="{D3FC241E-D134-4EC2-A939-871E892DC989}" presName="FourNodes_2" presStyleLbl="node1" presStyleIdx="1" presStyleCnt="4">
        <dgm:presLayoutVars>
          <dgm:bulletEnabled val="1"/>
        </dgm:presLayoutVars>
      </dgm:prSet>
      <dgm:spPr/>
    </dgm:pt>
    <dgm:pt modelId="{D8338ED0-A759-4D92-B6F0-D2E85B4A6EE3}" type="pres">
      <dgm:prSet presAssocID="{D3FC241E-D134-4EC2-A939-871E892DC989}" presName="FourNodes_3" presStyleLbl="node1" presStyleIdx="2" presStyleCnt="4">
        <dgm:presLayoutVars>
          <dgm:bulletEnabled val="1"/>
        </dgm:presLayoutVars>
      </dgm:prSet>
      <dgm:spPr/>
    </dgm:pt>
    <dgm:pt modelId="{3BF4339B-549E-44D6-9798-E41D589D346B}" type="pres">
      <dgm:prSet presAssocID="{D3FC241E-D134-4EC2-A939-871E892DC989}" presName="FourNodes_4" presStyleLbl="node1" presStyleIdx="3" presStyleCnt="4">
        <dgm:presLayoutVars>
          <dgm:bulletEnabled val="1"/>
        </dgm:presLayoutVars>
      </dgm:prSet>
      <dgm:spPr/>
    </dgm:pt>
    <dgm:pt modelId="{D4F94979-55FE-4DEC-9A8E-E8533F5F6ACF}" type="pres">
      <dgm:prSet presAssocID="{D3FC241E-D134-4EC2-A939-871E892DC989}" presName="FourConn_1-2" presStyleLbl="fgAccFollowNode1" presStyleIdx="0" presStyleCnt="3">
        <dgm:presLayoutVars>
          <dgm:bulletEnabled val="1"/>
        </dgm:presLayoutVars>
      </dgm:prSet>
      <dgm:spPr/>
    </dgm:pt>
    <dgm:pt modelId="{00B9BA76-4F36-4164-9805-404F518412D2}" type="pres">
      <dgm:prSet presAssocID="{D3FC241E-D134-4EC2-A939-871E892DC989}" presName="FourConn_2-3" presStyleLbl="fgAccFollowNode1" presStyleIdx="1" presStyleCnt="3">
        <dgm:presLayoutVars>
          <dgm:bulletEnabled val="1"/>
        </dgm:presLayoutVars>
      </dgm:prSet>
      <dgm:spPr/>
    </dgm:pt>
    <dgm:pt modelId="{122CADEA-B70B-437A-8253-A8BDA310E20B}" type="pres">
      <dgm:prSet presAssocID="{D3FC241E-D134-4EC2-A939-871E892DC989}" presName="FourConn_3-4" presStyleLbl="fgAccFollowNode1" presStyleIdx="2" presStyleCnt="3">
        <dgm:presLayoutVars>
          <dgm:bulletEnabled val="1"/>
        </dgm:presLayoutVars>
      </dgm:prSet>
      <dgm:spPr/>
    </dgm:pt>
    <dgm:pt modelId="{8AB256F9-7D09-4F46-9C75-6282A95D5469}" type="pres">
      <dgm:prSet presAssocID="{D3FC241E-D134-4EC2-A939-871E892DC989}" presName="FourNodes_1_text" presStyleLbl="node1" presStyleIdx="3" presStyleCnt="4">
        <dgm:presLayoutVars>
          <dgm:bulletEnabled val="1"/>
        </dgm:presLayoutVars>
      </dgm:prSet>
      <dgm:spPr/>
    </dgm:pt>
    <dgm:pt modelId="{63BEE43D-540C-4553-B11A-60897C5B97EE}" type="pres">
      <dgm:prSet presAssocID="{D3FC241E-D134-4EC2-A939-871E892DC989}" presName="FourNodes_2_text" presStyleLbl="node1" presStyleIdx="3" presStyleCnt="4">
        <dgm:presLayoutVars>
          <dgm:bulletEnabled val="1"/>
        </dgm:presLayoutVars>
      </dgm:prSet>
      <dgm:spPr/>
    </dgm:pt>
    <dgm:pt modelId="{96A2DC5B-DD2F-464A-9715-721EFDBB4BB6}" type="pres">
      <dgm:prSet presAssocID="{D3FC241E-D134-4EC2-A939-871E892DC989}" presName="FourNodes_3_text" presStyleLbl="node1" presStyleIdx="3" presStyleCnt="4">
        <dgm:presLayoutVars>
          <dgm:bulletEnabled val="1"/>
        </dgm:presLayoutVars>
      </dgm:prSet>
      <dgm:spPr/>
    </dgm:pt>
    <dgm:pt modelId="{9AB5A224-E2DA-4ADB-AF4B-40F74EF23589}" type="pres">
      <dgm:prSet presAssocID="{D3FC241E-D134-4EC2-A939-871E892DC98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0CA431A-A8EC-43A7-AAEC-1902CEACA26E}" type="presOf" srcId="{D3FC241E-D134-4EC2-A939-871E892DC989}" destId="{DD08C882-53C8-4D98-9C02-92767938AB4B}" srcOrd="0" destOrd="0" presId="urn:microsoft.com/office/officeart/2005/8/layout/vProcess5"/>
    <dgm:cxn modelId="{36D8AD1C-AECC-4735-96DD-BBF41749F5A1}" type="presOf" srcId="{E02DFD37-A971-478B-A607-EDAFF01DB560}" destId="{122CADEA-B70B-437A-8253-A8BDA310E20B}" srcOrd="0" destOrd="0" presId="urn:microsoft.com/office/officeart/2005/8/layout/vProcess5"/>
    <dgm:cxn modelId="{A4046260-1DE3-4120-8286-2C9A5725B57C}" type="presOf" srcId="{9F48ECE7-98A8-4121-970C-E60FBD4C9569}" destId="{D4F94979-55FE-4DEC-9A8E-E8533F5F6ACF}" srcOrd="0" destOrd="0" presId="urn:microsoft.com/office/officeart/2005/8/layout/vProcess5"/>
    <dgm:cxn modelId="{94510963-FFBC-4B6C-AB35-60806757CD3D}" type="presOf" srcId="{64264557-DD3F-459E-ADE4-1324C5796642}" destId="{3BF4339B-549E-44D6-9798-E41D589D346B}" srcOrd="0" destOrd="0" presId="urn:microsoft.com/office/officeart/2005/8/layout/vProcess5"/>
    <dgm:cxn modelId="{AAF06E47-8C50-492A-8E48-92D42CC70238}" type="presOf" srcId="{F00E7E5E-9E65-4664-B0B1-508BA5B90DB6}" destId="{ED8EE5B0-0EF4-4A6C-8EE8-AA0859023593}" srcOrd="0" destOrd="0" presId="urn:microsoft.com/office/officeart/2005/8/layout/vProcess5"/>
    <dgm:cxn modelId="{F1E3C44E-040E-4B51-ABE0-7844816D171C}" type="presOf" srcId="{54C996AC-5F38-4BA8-928F-EC5819E6EFC6}" destId="{F50711CB-09CD-4A04-B0B8-954E99D14834}" srcOrd="0" destOrd="0" presId="urn:microsoft.com/office/officeart/2005/8/layout/vProcess5"/>
    <dgm:cxn modelId="{079D5F70-9A4E-4DF3-BD1C-4173AA01EEBA}" srcId="{D3FC241E-D134-4EC2-A939-871E892DC989}" destId="{F00E7E5E-9E65-4664-B0B1-508BA5B90DB6}" srcOrd="1" destOrd="0" parTransId="{A33F72C8-C149-4713-B36F-A3D35D5C5EF4}" sibTransId="{D9824F4B-84BA-48B3-8880-06315DDC25AF}"/>
    <dgm:cxn modelId="{1D60B553-CB77-4C81-AB7D-5A8545C4150A}" type="presOf" srcId="{6D88EDDA-2528-4B27-BCF9-4580B7F8A647}" destId="{D8338ED0-A759-4D92-B6F0-D2E85B4A6EE3}" srcOrd="0" destOrd="0" presId="urn:microsoft.com/office/officeart/2005/8/layout/vProcess5"/>
    <dgm:cxn modelId="{E7F36558-3A02-451A-8361-A6A9D50626D9}" srcId="{D3FC241E-D134-4EC2-A939-871E892DC989}" destId="{54C996AC-5F38-4BA8-928F-EC5819E6EFC6}" srcOrd="0" destOrd="0" parTransId="{D5BC389E-ADA0-436D-B4A5-C313E456A490}" sibTransId="{9F48ECE7-98A8-4121-970C-E60FBD4C9569}"/>
    <dgm:cxn modelId="{4A4BB159-76C2-49CE-8E4E-6BB56406CABD}" type="presOf" srcId="{D9824F4B-84BA-48B3-8880-06315DDC25AF}" destId="{00B9BA76-4F36-4164-9805-404F518412D2}" srcOrd="0" destOrd="0" presId="urn:microsoft.com/office/officeart/2005/8/layout/vProcess5"/>
    <dgm:cxn modelId="{BF6C027B-3A32-4CC7-9CC3-89A5CE2FEF74}" type="presOf" srcId="{64264557-DD3F-459E-ADE4-1324C5796642}" destId="{9AB5A224-E2DA-4ADB-AF4B-40F74EF23589}" srcOrd="1" destOrd="0" presId="urn:microsoft.com/office/officeart/2005/8/layout/vProcess5"/>
    <dgm:cxn modelId="{B706E47B-82EA-465B-A622-7670B84F6587}" srcId="{D3FC241E-D134-4EC2-A939-871E892DC989}" destId="{6D88EDDA-2528-4B27-BCF9-4580B7F8A647}" srcOrd="2" destOrd="0" parTransId="{FFE8C7AC-0F45-48C1-B61C-16A1EF06448A}" sibTransId="{E02DFD37-A971-478B-A607-EDAFF01DB560}"/>
    <dgm:cxn modelId="{25CC2E93-46AE-4E4C-B777-CAA6FBA909EC}" srcId="{D3FC241E-D134-4EC2-A939-871E892DC989}" destId="{64264557-DD3F-459E-ADE4-1324C5796642}" srcOrd="3" destOrd="0" parTransId="{FD6FEFDA-4908-4B93-BED8-3A8DD1974F8A}" sibTransId="{FB80286F-14FD-4352-AD3A-D5B347CBB5CB}"/>
    <dgm:cxn modelId="{39E4ADDD-4200-4C18-9459-CCA9F500A01C}" type="presOf" srcId="{54C996AC-5F38-4BA8-928F-EC5819E6EFC6}" destId="{8AB256F9-7D09-4F46-9C75-6282A95D5469}" srcOrd="1" destOrd="0" presId="urn:microsoft.com/office/officeart/2005/8/layout/vProcess5"/>
    <dgm:cxn modelId="{1C3372FA-B55A-492C-B02C-74458580A472}" type="presOf" srcId="{6D88EDDA-2528-4B27-BCF9-4580B7F8A647}" destId="{96A2DC5B-DD2F-464A-9715-721EFDBB4BB6}" srcOrd="1" destOrd="0" presId="urn:microsoft.com/office/officeart/2005/8/layout/vProcess5"/>
    <dgm:cxn modelId="{F9C915FF-2B18-4EB6-95A3-89120A0F996A}" type="presOf" srcId="{F00E7E5E-9E65-4664-B0B1-508BA5B90DB6}" destId="{63BEE43D-540C-4553-B11A-60897C5B97EE}" srcOrd="1" destOrd="0" presId="urn:microsoft.com/office/officeart/2005/8/layout/vProcess5"/>
    <dgm:cxn modelId="{D98AA0B8-0F69-4FB2-9405-144E22DAAFC5}" type="presParOf" srcId="{DD08C882-53C8-4D98-9C02-92767938AB4B}" destId="{09B2DDB2-513A-42A7-BC66-4D55C37016CA}" srcOrd="0" destOrd="0" presId="urn:microsoft.com/office/officeart/2005/8/layout/vProcess5"/>
    <dgm:cxn modelId="{F7E4F434-7B48-44FA-9FB5-91318CE4BD25}" type="presParOf" srcId="{DD08C882-53C8-4D98-9C02-92767938AB4B}" destId="{F50711CB-09CD-4A04-B0B8-954E99D14834}" srcOrd="1" destOrd="0" presId="urn:microsoft.com/office/officeart/2005/8/layout/vProcess5"/>
    <dgm:cxn modelId="{55456B5C-87E8-454D-B4ED-0F1D27F3C495}" type="presParOf" srcId="{DD08C882-53C8-4D98-9C02-92767938AB4B}" destId="{ED8EE5B0-0EF4-4A6C-8EE8-AA0859023593}" srcOrd="2" destOrd="0" presId="urn:microsoft.com/office/officeart/2005/8/layout/vProcess5"/>
    <dgm:cxn modelId="{4201CC52-200F-4980-8452-2B71B36C1BEA}" type="presParOf" srcId="{DD08C882-53C8-4D98-9C02-92767938AB4B}" destId="{D8338ED0-A759-4D92-B6F0-D2E85B4A6EE3}" srcOrd="3" destOrd="0" presId="urn:microsoft.com/office/officeart/2005/8/layout/vProcess5"/>
    <dgm:cxn modelId="{0128AA9A-ACB5-49AB-92EB-691B1686B489}" type="presParOf" srcId="{DD08C882-53C8-4D98-9C02-92767938AB4B}" destId="{3BF4339B-549E-44D6-9798-E41D589D346B}" srcOrd="4" destOrd="0" presId="urn:microsoft.com/office/officeart/2005/8/layout/vProcess5"/>
    <dgm:cxn modelId="{94D57028-D033-4479-89FE-F42942C2396E}" type="presParOf" srcId="{DD08C882-53C8-4D98-9C02-92767938AB4B}" destId="{D4F94979-55FE-4DEC-9A8E-E8533F5F6ACF}" srcOrd="5" destOrd="0" presId="urn:microsoft.com/office/officeart/2005/8/layout/vProcess5"/>
    <dgm:cxn modelId="{829993D1-213B-4BDB-ACDD-8A0CCD6E96EF}" type="presParOf" srcId="{DD08C882-53C8-4D98-9C02-92767938AB4B}" destId="{00B9BA76-4F36-4164-9805-404F518412D2}" srcOrd="6" destOrd="0" presId="urn:microsoft.com/office/officeart/2005/8/layout/vProcess5"/>
    <dgm:cxn modelId="{7A2AB0C7-2945-4299-BA9B-3EDFD0CBA6DE}" type="presParOf" srcId="{DD08C882-53C8-4D98-9C02-92767938AB4B}" destId="{122CADEA-B70B-437A-8253-A8BDA310E20B}" srcOrd="7" destOrd="0" presId="urn:microsoft.com/office/officeart/2005/8/layout/vProcess5"/>
    <dgm:cxn modelId="{9FEB4412-F4A1-4F39-8E1D-D3D9E859BC87}" type="presParOf" srcId="{DD08C882-53C8-4D98-9C02-92767938AB4B}" destId="{8AB256F9-7D09-4F46-9C75-6282A95D5469}" srcOrd="8" destOrd="0" presId="urn:microsoft.com/office/officeart/2005/8/layout/vProcess5"/>
    <dgm:cxn modelId="{B8714F32-40F2-42FE-9FC0-32F0AA6944B1}" type="presParOf" srcId="{DD08C882-53C8-4D98-9C02-92767938AB4B}" destId="{63BEE43D-540C-4553-B11A-60897C5B97EE}" srcOrd="9" destOrd="0" presId="urn:microsoft.com/office/officeart/2005/8/layout/vProcess5"/>
    <dgm:cxn modelId="{D8729B4F-EB0E-43C1-BE71-CC3B106B8210}" type="presParOf" srcId="{DD08C882-53C8-4D98-9C02-92767938AB4B}" destId="{96A2DC5B-DD2F-464A-9715-721EFDBB4BB6}" srcOrd="10" destOrd="0" presId="urn:microsoft.com/office/officeart/2005/8/layout/vProcess5"/>
    <dgm:cxn modelId="{F73094CA-C6A9-476C-A8AE-352E460449DD}" type="presParOf" srcId="{DD08C882-53C8-4D98-9C02-92767938AB4B}" destId="{9AB5A224-E2DA-4ADB-AF4B-40F74EF2358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711CB-09CD-4A04-B0B8-954E99D14834}">
      <dsp:nvSpPr>
        <dsp:cNvPr id="0" name=""/>
        <dsp:cNvSpPr/>
      </dsp:nvSpPr>
      <dsp:spPr>
        <a:xfrm>
          <a:off x="0" y="0"/>
          <a:ext cx="3444837" cy="5723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</a:rPr>
            <a:t>     二次根式的乘法</a:t>
          </a:r>
        </a:p>
      </dsp:txBody>
      <dsp:txXfrm>
        <a:off x="16762" y="16762"/>
        <a:ext cx="2778917" cy="538780"/>
      </dsp:txXfrm>
    </dsp:sp>
    <dsp:sp modelId="{ED8EE5B0-0EF4-4A6C-8EE8-AA0859023593}">
      <dsp:nvSpPr>
        <dsp:cNvPr id="0" name=""/>
        <dsp:cNvSpPr/>
      </dsp:nvSpPr>
      <dsp:spPr>
        <a:xfrm>
          <a:off x="288505" y="676359"/>
          <a:ext cx="3444837" cy="5723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</a:rPr>
            <a:t>     二次根式的除法</a:t>
          </a:r>
        </a:p>
      </dsp:txBody>
      <dsp:txXfrm>
        <a:off x="305267" y="693121"/>
        <a:ext cx="2750810" cy="538780"/>
      </dsp:txXfrm>
    </dsp:sp>
    <dsp:sp modelId="{D8338ED0-A759-4D92-B6F0-D2E85B4A6EE3}">
      <dsp:nvSpPr>
        <dsp:cNvPr id="0" name=""/>
        <dsp:cNvSpPr/>
      </dsp:nvSpPr>
      <dsp:spPr>
        <a:xfrm>
          <a:off x="572704" y="1352719"/>
          <a:ext cx="3444837" cy="5723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</a:rPr>
            <a:t>     二次根式的加减</a:t>
          </a:r>
        </a:p>
      </dsp:txBody>
      <dsp:txXfrm>
        <a:off x="589466" y="1369481"/>
        <a:ext cx="2755116" cy="538780"/>
      </dsp:txXfrm>
    </dsp:sp>
    <dsp:sp modelId="{3BF4339B-549E-44D6-9798-E41D589D346B}">
      <dsp:nvSpPr>
        <dsp:cNvPr id="0" name=""/>
        <dsp:cNvSpPr/>
      </dsp:nvSpPr>
      <dsp:spPr>
        <a:xfrm>
          <a:off x="861209" y="2029079"/>
          <a:ext cx="3444837" cy="5723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0000"/>
              </a:solidFill>
            </a:rPr>
            <a:t>     二次根式的混合运算</a:t>
          </a:r>
        </a:p>
      </dsp:txBody>
      <dsp:txXfrm>
        <a:off x="877971" y="2045841"/>
        <a:ext cx="2750810" cy="538780"/>
      </dsp:txXfrm>
    </dsp:sp>
    <dsp:sp modelId="{D4F94979-55FE-4DEC-9A8E-E8533F5F6ACF}">
      <dsp:nvSpPr>
        <dsp:cNvPr id="0" name=""/>
        <dsp:cNvSpPr/>
      </dsp:nvSpPr>
      <dsp:spPr>
        <a:xfrm>
          <a:off x="3072839" y="438333"/>
          <a:ext cx="371997" cy="371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156538" y="438333"/>
        <a:ext cx="204599" cy="279928"/>
      </dsp:txXfrm>
    </dsp:sp>
    <dsp:sp modelId="{00B9BA76-4F36-4164-9805-404F518412D2}">
      <dsp:nvSpPr>
        <dsp:cNvPr id="0" name=""/>
        <dsp:cNvSpPr/>
      </dsp:nvSpPr>
      <dsp:spPr>
        <a:xfrm>
          <a:off x="3361344" y="1114693"/>
          <a:ext cx="371997" cy="371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445043" y="1114693"/>
        <a:ext cx="204599" cy="279928"/>
      </dsp:txXfrm>
    </dsp:sp>
    <dsp:sp modelId="{122CADEA-B70B-437A-8253-A8BDA310E20B}">
      <dsp:nvSpPr>
        <dsp:cNvPr id="0" name=""/>
        <dsp:cNvSpPr/>
      </dsp:nvSpPr>
      <dsp:spPr>
        <a:xfrm>
          <a:off x="3645543" y="1791052"/>
          <a:ext cx="371997" cy="371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/>
        </a:p>
      </dsp:txBody>
      <dsp:txXfrm>
        <a:off x="3729242" y="1791052"/>
        <a:ext cx="204599" cy="279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457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.png"/><Relationship Id="rId5" Type="http://schemas.openxmlformats.org/officeDocument/2006/relationships/tags" Target="../tags/tag4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3508" y="127024"/>
            <a:ext cx="526373" cy="53032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10601" y="5940459"/>
            <a:ext cx="732164" cy="737656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3" cy="538890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ags" Target="../tags/tag32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3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ags" Target="../tags/tag3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37.xml"/><Relationship Id="rId10" Type="http://schemas.openxmlformats.org/officeDocument/2006/relationships/slideLayout" Target="../slideLayouts/slideLayout31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1.xml"/><Relationship Id="rId5" Type="http://schemas.openxmlformats.org/officeDocument/2006/relationships/image" Target="../media/image9.w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8.png"/><Relationship Id="rId1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15" y="-15240"/>
            <a:ext cx="12279313" cy="688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标题 1"/>
          <p:cNvSpPr txBox="1"/>
          <p:nvPr/>
        </p:nvSpPr>
        <p:spPr>
          <a:xfrm>
            <a:off x="1524000" y="738188"/>
            <a:ext cx="9144000" cy="6953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空中课堂</a:t>
            </a:r>
            <a:r>
              <a:rPr lang="en-US" altLang="zh-CN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r>
              <a:rPr lang="zh-CN" altLang="zh-CN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年级</a:t>
            </a: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</a:p>
        </p:txBody>
      </p:sp>
      <p:sp>
        <p:nvSpPr>
          <p:cNvPr id="25602" name="标题 1"/>
          <p:cNvSpPr>
            <a:spLocks noGrp="1"/>
          </p:cNvSpPr>
          <p:nvPr/>
        </p:nvSpPr>
        <p:spPr>
          <a:xfrm>
            <a:off x="1649413" y="2576513"/>
            <a:ext cx="8893175" cy="6953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Tx/>
              <a:buSzTx/>
              <a:buFontTx/>
            </a:pPr>
            <a:r>
              <a:rPr lang="en-US" altLang="zh-CN" sz="5000" kern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16.3 </a:t>
            </a:r>
            <a:r>
              <a:rPr lang="zh-CN" altLang="en-US" sz="5000" kern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二次根式的加减（</a:t>
            </a:r>
            <a:r>
              <a:rPr lang="en-US" altLang="zh-CN" sz="5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5000" kern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）</a:t>
            </a: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1524000" y="3675063"/>
            <a:ext cx="9144000" cy="485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>
            <a:normAutofit fontScale="97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000" b="0" i="0" u="none" strike="noStrike" kern="1200" cap="none" spc="0" normalizeH="0" baseline="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授课教师：董伟</a:t>
            </a:r>
            <a:endParaRPr kumimoji="0" lang="en-US" altLang="zh-CN" sz="3000" b="0" i="0" u="none" strike="noStrike" kern="1200" cap="none" spc="0" normalizeH="0" baseline="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5606" name="副标题 2"/>
          <p:cNvSpPr txBox="1"/>
          <p:nvPr/>
        </p:nvSpPr>
        <p:spPr>
          <a:xfrm>
            <a:off x="1327150" y="4580255"/>
            <a:ext cx="9942513" cy="10620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教师简介：中学一级教师，邯郸市优秀班主任，邯郸市数学优质课比赛一等奖，</a:t>
            </a: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河北省数学优质课比赛二等奖</a:t>
            </a:r>
          </a:p>
        </p:txBody>
      </p:sp>
      <p:sp>
        <p:nvSpPr>
          <p:cNvPr id="5" name="副标题 2"/>
          <p:cNvSpPr txBox="1"/>
          <p:nvPr/>
        </p:nvSpPr>
        <p:spPr>
          <a:xfrm>
            <a:off x="1524000" y="5484813"/>
            <a:ext cx="9144000" cy="4841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邯郸市第二十五中学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8"/>
          <p:cNvSpPr/>
          <p:nvPr/>
        </p:nvSpPr>
        <p:spPr>
          <a:xfrm>
            <a:off x="28893" y="1315296"/>
            <a:ext cx="99599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 eaLnBrk="0" fontAlgn="base" hangingPunct="0">
              <a:spcBef>
                <a:spcPct val="20000"/>
              </a:spcBef>
              <a:buClrTx/>
              <a:buSzTx/>
              <a:buFontTx/>
            </a:pPr>
            <a:r>
              <a:rPr lang="zh-CN" altLang="en-US" sz="2800" strike="noStrike" noProof="1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　　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宋体" panose="02010600030101010101" pitchFamily="2" charset="-122"/>
              </a:rPr>
              <a:t>练习</a:t>
            </a:r>
            <a:r>
              <a:rPr lang="en-US" altLang="zh-CN" sz="2800" b="1" strike="noStrike" noProof="1">
                <a:solidFill>
                  <a:schemeClr val="bg1"/>
                </a:solidFill>
                <a:latin typeface="+mn-ea"/>
                <a:cs typeface="+mn-cs"/>
                <a:sym typeface="宋体" panose="02010600030101010101" pitchFamily="2" charset="-122"/>
              </a:rPr>
              <a:t>2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Arial" panose="020B0604020202020204" pitchFamily="34" charset="0"/>
              </a:rPr>
              <a:t>　填空</a:t>
            </a:r>
            <a:endParaRPr lang="zh-CN" altLang="en-US" sz="2800" b="1" strike="noStrike" noProof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500888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kumimoji="0" lang="en-US" altLang="zh-CN" sz="3200" b="1" i="0" u="none" strike="noStrike" kern="1200" cap="none" spc="0" normalizeH="0" baseline="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9065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F47F0A8-5138-41E2-B74B-2DDD2B89F0DC}"/>
                  </a:ext>
                </a:extLst>
              </p:cNvPr>
              <p:cNvSpPr txBox="1"/>
              <p:nvPr/>
            </p:nvSpPr>
            <p:spPr>
              <a:xfrm>
                <a:off x="1140372" y="2197569"/>
                <a:ext cx="10212418" cy="3303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800" b="0" dirty="0">
                    <a:solidFill>
                      <a:schemeClr val="bg1"/>
                    </a:solidFill>
                  </a:rPr>
                  <a:t>              (1)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+___________________+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              (2)_____________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=5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              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_________________=4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+5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              (4)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zh-C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）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（</m:t>
                        </m:r>
                        <m:rad>
                          <m:radPr>
                            <m:degHide m:val="on"/>
                            <m:ctrlPr>
                              <a:rPr lang="zh-CN" alt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2015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=________.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F47F0A8-5138-41E2-B74B-2DDD2B89F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72" y="2197569"/>
                <a:ext cx="10212418" cy="3303790"/>
              </a:xfrm>
              <a:prstGeom prst="rect">
                <a:avLst/>
              </a:prstGeom>
              <a:blipFill>
                <a:blip r:embed="rId2"/>
                <a:stretch>
                  <a:fillRect b="-5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7AD3A01-F914-477F-896C-9A54BFE28127}"/>
                  </a:ext>
                </a:extLst>
              </p:cNvPr>
              <p:cNvSpPr txBox="1"/>
              <p:nvPr/>
            </p:nvSpPr>
            <p:spPr>
              <a:xfrm>
                <a:off x="6046921" y="2213648"/>
                <a:ext cx="2547620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(−2</m:t>
                      </m:r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7AD3A01-F914-477F-896C-9A54BFE2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921" y="2213648"/>
                <a:ext cx="2547620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22C368-D2B2-4EDF-BF09-14DE8BA24417}"/>
                  </a:ext>
                </a:extLst>
              </p:cNvPr>
              <p:cNvSpPr txBox="1"/>
              <p:nvPr/>
            </p:nvSpPr>
            <p:spPr>
              <a:xfrm>
                <a:off x="2974018" y="3134876"/>
                <a:ext cx="1952073" cy="475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(5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rgbClr val="FFFF00"/>
                    </a:solidFill>
                  </a:rPr>
                  <a:t>)</a:t>
                </a:r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D22C368-D2B2-4EDF-BF09-14DE8BA24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18" y="3134876"/>
                <a:ext cx="1952073" cy="475836"/>
              </a:xfrm>
              <a:prstGeom prst="rect">
                <a:avLst/>
              </a:prstGeom>
              <a:blipFill>
                <a:blip r:embed="rId4"/>
                <a:stretch>
                  <a:fillRect t="-12821" r="-10000" b="-4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124C89-C62D-4771-A6D6-B6BE2A6C3276}"/>
                  </a:ext>
                </a:extLst>
              </p:cNvPr>
              <p:cNvSpPr txBox="1"/>
              <p:nvPr/>
            </p:nvSpPr>
            <p:spPr>
              <a:xfrm>
                <a:off x="3720970" y="4015733"/>
                <a:ext cx="2073901" cy="490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2124C89-C62D-4771-A6D6-B6BE2A6C3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70" y="4015733"/>
                <a:ext cx="2073901" cy="490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2C86DF-1973-4124-9567-129C6DDC196C}"/>
                  </a:ext>
                </a:extLst>
              </p:cNvPr>
              <p:cNvSpPr txBox="1"/>
              <p:nvPr/>
            </p:nvSpPr>
            <p:spPr>
              <a:xfrm>
                <a:off x="8011217" y="4952008"/>
                <a:ext cx="7421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2C86DF-1973-4124-9567-129C6DDC1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217" y="4952008"/>
                <a:ext cx="74216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Text Box 28"/>
              <p:cNvSpPr/>
              <p:nvPr/>
            </p:nvSpPr>
            <p:spPr>
              <a:xfrm>
                <a:off x="488950" y="1524000"/>
                <a:ext cx="9959975" cy="16537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</a:pPr>
                <a:r>
                  <a:rPr lang="zh-CN" altLang="en-US" sz="2800" strike="noStrike" noProof="1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charset="-122"/>
                    <a:sym typeface="宋体" panose="02010600030101010101" pitchFamily="2" charset="-122"/>
                  </a:rPr>
                  <a:t>　　</a:t>
                </a:r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sym typeface="宋体" panose="02010600030101010101" pitchFamily="2" charset="-122"/>
                  </a:rPr>
                  <a:t>练习</a:t>
                </a:r>
                <a:r>
                  <a:rPr lang="en-US" altLang="zh-CN" sz="2800" b="1" strike="noStrike" noProof="1">
                    <a:solidFill>
                      <a:schemeClr val="bg1"/>
                    </a:solidFill>
                    <a:latin typeface="+mn-ea"/>
                    <a:sym typeface="宋体" panose="02010600030101010101" pitchFamily="2" charset="-122"/>
                  </a:rPr>
                  <a:t>3</a:t>
                </a:r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　已知</a:t>
                </a:r>
                <a14:m>
                  <m:oMath xmlns:m="http://schemas.openxmlformats.org/officeDocument/2006/math">
                    <m:r>
                      <a:rPr lang="en-US" altLang="zh-CN" sz="2800" b="1" i="1" strike="noStrike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altLang="zh-CN" sz="2800" b="1" strike="noStrike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800" b="1" strike="noStrike" noProof="1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sym typeface="Arial" panose="020B0604020202020204" pitchFamily="34" charset="0"/>
                  </a:rPr>
                  <a:t>+1,</a:t>
                </a:r>
                <a14:m>
                  <m:oMath xmlns:m="http://schemas.openxmlformats.org/officeDocument/2006/math">
                    <m:r>
                      <a:rPr lang="en-US" altLang="zh-CN" sz="2800" b="1" i="1" strike="noStrike" noProof="1" smtClean="0"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  <a:sym typeface="Arial" panose="020B0604020202020204" pitchFamily="34" charset="0"/>
                      </a:rPr>
                      <m:t>𝒚</m:t>
                    </m:r>
                    <m:r>
                      <a:rPr lang="en-US" altLang="zh-CN" sz="2800" b="1" i="1" strike="noStrike" noProof="1" smtClean="0"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宋体" panose="02010600030101010101" pitchFamily="2" charset="-122"/>
                        <a:sym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800" b="1" strike="noStrike" noProof="1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sym typeface="Arial" panose="020B0604020202020204" pitchFamily="34" charset="0"/>
                  </a:rPr>
                  <a:t>-1,</a:t>
                </a:r>
                <a:r>
                  <a:rPr lang="zh-CN" altLang="en-US" sz="2800" b="1" strike="noStrike" noProof="1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sym typeface="Arial" panose="020B0604020202020204" pitchFamily="34" charset="0"/>
                  </a:rPr>
                  <a:t>求下列各式的值：</a:t>
                </a:r>
                <a:endParaRPr lang="en-US" altLang="zh-CN" sz="2800" b="1" strike="noStrike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endParaRPr>
              </a:p>
              <a:p>
                <a:pPr eaLnBrk="0" fontAlgn="base" hangingPunct="0">
                  <a:spcBef>
                    <a:spcPct val="20000"/>
                  </a:spcBef>
                </a:pPr>
                <a:r>
                  <a:rPr lang="en-US" altLang="zh-CN" sz="2800" b="1" noProof="1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sym typeface="Arial" panose="020B0604020202020204" pitchFamily="34" charset="0"/>
                  </a:rPr>
                  <a:t>           (1)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800" b="1" i="1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strike="noStrike" noProof="1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sym typeface="Arial" panose="020B0604020202020204" pitchFamily="34" charset="0"/>
                  </a:rPr>
                  <a:t>+2xy+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noProof="1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sym typeface="Arial" panose="020B0604020202020204" pitchFamily="34" charset="0"/>
                  </a:rPr>
                  <a:t>            </a:t>
                </a:r>
              </a:p>
              <a:p>
                <a:pPr eaLnBrk="0" fontAlgn="base" hangingPunct="0">
                  <a:spcBef>
                    <a:spcPct val="20000"/>
                  </a:spcBef>
                </a:pPr>
                <a:r>
                  <a:rPr lang="en-US" altLang="zh-CN" sz="2800" b="1" strike="noStrike" noProof="1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sym typeface="Arial" panose="020B0604020202020204" pitchFamily="34" charset="0"/>
                  </a:rPr>
                  <a:t>           (2)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strike="noStrike" noProof="1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宋体" panose="02010600030101010101" pitchFamily="2" charset="-122"/>
                    <a:ea typeface="宋体" panose="02010600030101010101" pitchFamily="2" charset="-122"/>
                    <a:sym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宋体" panose="02010600030101010101" pitchFamily="2" charset="-122"/>
                            <a:sym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2800" b="1" strike="noStrike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626" name="Text Box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0" y="1524000"/>
                <a:ext cx="9959975" cy="1653786"/>
              </a:xfrm>
              <a:prstGeom prst="rect">
                <a:avLst/>
              </a:prstGeom>
              <a:blipFill>
                <a:blip r:embed="rId2"/>
                <a:stretch>
                  <a:fillRect t="-3690" b="-848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标题 1"/>
          <p:cNvSpPr txBox="1"/>
          <p:nvPr/>
        </p:nvSpPr>
        <p:spPr>
          <a:xfrm>
            <a:off x="505841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kumimoji="0" lang="en-US" altLang="zh-CN" sz="3200" b="1" i="0" u="none" strike="noStrike" kern="1200" cap="none" spc="0" normalizeH="0" baseline="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4018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A6B628A-A4F8-4889-90E5-56B3CCF364FB}"/>
                  </a:ext>
                </a:extLst>
              </p:cNvPr>
              <p:cNvSpPr txBox="1"/>
              <p:nvPr/>
            </p:nvSpPr>
            <p:spPr>
              <a:xfrm>
                <a:off x="1729325" y="3189550"/>
                <a:ext cx="5164875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zh-CN" altLang="en-US" sz="28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altLang="zh-CN" sz="28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altLang="zh-CN" sz="28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（</m:t>
                          </m:r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800" dirty="0">
                  <a:solidFill>
                    <a:srgbClr val="FFFF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A6B628A-A4F8-4889-90E5-56B3CCF36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325" y="3189550"/>
                <a:ext cx="5164875" cy="440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59C94B5-1D7C-4D9F-8566-F302F131F458}"/>
                  </a:ext>
                </a:extLst>
              </p:cNvPr>
              <p:cNvSpPr txBox="1"/>
              <p:nvPr/>
            </p:nvSpPr>
            <p:spPr>
              <a:xfrm>
                <a:off x="2458645" y="3620452"/>
                <a:ext cx="4248535" cy="912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800" dirty="0" smtClean="0">
                          <a:solidFill>
                            <a:srgbClr val="FFFF00"/>
                          </a:solidFill>
                        </a:rPr>
                        <m:t>将</m:t>
                      </m:r>
                      <m:r>
                        <a:rPr lang="en-US" altLang="zh-CN" sz="2800" b="1" i="1" noProof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sym typeface="Arial" panose="020B0604020202020204" pitchFamily="34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US" altLang="zh-CN" sz="2800" b="1" noProof="1">
                          <a:solidFill>
                            <a:srgbClr val="FFFF00"/>
                          </a:solidFill>
                          <a:latin typeface="+mn-ea"/>
                          <a:sym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800" b="1" i="1" noProof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1" i="1" noProof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altLang="zh-CN" sz="2800" b="1" noProof="1"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宋体" panose="02010600030101010101" pitchFamily="2" charset="-122"/>
                          <a:sym typeface="Arial" panose="020B0604020202020204" pitchFamily="34" charset="0"/>
                        </a:rPr>
                        <m:t>+1,</m:t>
                      </m:r>
                      <m:r>
                        <a:rPr lang="en-US" altLang="zh-CN" sz="2800" b="1" i="1" noProof="1"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sym typeface="Arial" panose="020B0604020202020204" pitchFamily="34" charset="0"/>
                        </a:rPr>
                        <m:t>𝒚</m:t>
                      </m:r>
                      <m:r>
                        <a:rPr lang="en-US" altLang="zh-CN" sz="2800" b="1" i="1" noProof="1"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sym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800" b="1" i="1" noProof="1">
                              <a:solidFill>
                                <a:srgbClr val="FFFF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1" i="1" noProof="1">
                              <a:solidFill>
                                <a:srgbClr val="FFFF0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sym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altLang="zh-CN" sz="2800" b="1" noProof="1"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宋体" panose="02010600030101010101" pitchFamily="2" charset="-122"/>
                          <a:sym typeface="Arial" panose="020B0604020202020204" pitchFamily="34" charset="0"/>
                        </a:rPr>
                        <m:t>−1</m:t>
                      </m:r>
                      <m:r>
                        <m:rPr>
                          <m:nor/>
                        </m:rPr>
                        <a:rPr lang="zh-CN" altLang="en-US" sz="2800" b="1" noProof="1"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宋体" panose="02010600030101010101" pitchFamily="2" charset="-122"/>
                          <a:sym typeface="Arial" panose="020B0604020202020204" pitchFamily="34" charset="0"/>
                        </a:rPr>
                        <m:t>代入</m:t>
                      </m:r>
                    </m:oMath>
                  </m:oMathPara>
                </a14:m>
                <a:endParaRPr lang="en-US" altLang="zh-CN" sz="2800" b="1" noProof="1"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sym typeface="Arial" panose="020B0604020202020204" pitchFamily="34" charset="0"/>
                </a:endParaRPr>
              </a:p>
              <a:p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59C94B5-1D7C-4D9F-8566-F302F131F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645" y="3620452"/>
                <a:ext cx="4248535" cy="912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18317C-58BC-4593-8ADF-F4C00567BE48}"/>
                  </a:ext>
                </a:extLst>
              </p:cNvPr>
              <p:cNvSpPr txBox="1"/>
              <p:nvPr/>
            </p:nvSpPr>
            <p:spPr>
              <a:xfrm>
                <a:off x="2335812" y="4078984"/>
                <a:ext cx="6463413" cy="902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（</m:t>
                        </m:r>
                        <m:r>
                          <a:rPr lang="en-US" altLang="zh-CN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zh-CN" alt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）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（</m:t>
                        </m:r>
                        <m:rad>
                          <m:radPr>
                            <m:degHide m:val="on"/>
                            <m:ctrlPr>
                              <a:rPr lang="zh-CN" altLang="en-US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+1+</m:t>
                        </m:r>
                        <m:rad>
                          <m:radPr>
                            <m:degHide m:val="on"/>
                            <m:ctrlPr>
                              <a:rPr lang="en-US" altLang="zh-CN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altLang="zh-CN" sz="28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800" dirty="0">
                  <a:solidFill>
                    <a:srgbClr val="FFFF00"/>
                  </a:solidFill>
                </a:endParaRPr>
              </a:p>
              <a:p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18317C-58BC-4593-8ADF-F4C00567B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12" y="4078984"/>
                <a:ext cx="6463413" cy="902298"/>
              </a:xfrm>
              <a:prstGeom prst="rect">
                <a:avLst/>
              </a:prstGeom>
              <a:blipFill>
                <a:blip r:embed="rId5"/>
                <a:stretch>
                  <a:fillRect l="-3302" t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5074F9-DE97-4D6E-898C-E0F7408DDC64}"/>
                  </a:ext>
                </a:extLst>
              </p:cNvPr>
              <p:cNvSpPr txBox="1"/>
              <p:nvPr/>
            </p:nvSpPr>
            <p:spPr>
              <a:xfrm>
                <a:off x="8103453" y="4089709"/>
                <a:ext cx="154792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5074F9-DE97-4D6E-898C-E0F7408DD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453" y="4089709"/>
                <a:ext cx="1547924" cy="4816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1A5BBE-A80A-42FD-A8FE-3097FDDCF605}"/>
                  </a:ext>
                </a:extLst>
              </p:cNvPr>
              <p:cNvSpPr txBox="1"/>
              <p:nvPr/>
            </p:nvSpPr>
            <p:spPr>
              <a:xfrm>
                <a:off x="9579521" y="4099246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11A5BBE-A80A-42FD-A8FE-3097FDDCF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521" y="4099246"/>
                <a:ext cx="8467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A9F5E29-7FE8-4D31-A16C-30BE1C374BE2}"/>
                  </a:ext>
                </a:extLst>
              </p:cNvPr>
              <p:cNvSpPr txBox="1"/>
              <p:nvPr/>
            </p:nvSpPr>
            <p:spPr>
              <a:xfrm>
                <a:off x="1736761" y="4548329"/>
                <a:ext cx="48476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∵</m:t>
                          </m:r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A9F5E29-7FE8-4D31-A16C-30BE1C374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761" y="4548329"/>
                <a:ext cx="484760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CF56FF8-9BCD-49A7-94DB-4CD177CE5DEB}"/>
                  </a:ext>
                </a:extLst>
              </p:cNvPr>
              <p:cNvSpPr txBox="1"/>
              <p:nvPr/>
            </p:nvSpPr>
            <p:spPr>
              <a:xfrm>
                <a:off x="2300370" y="4955541"/>
                <a:ext cx="5310813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FFF00"/>
                    </a:solidFill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+1+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−1=2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altLang="zh-CN" sz="2800" b="0" dirty="0">
                  <a:solidFill>
                    <a:srgbClr val="FFFF00"/>
                  </a:solidFill>
                </a:endParaRPr>
              </a:p>
              <a:p>
                <a:r>
                  <a:rPr lang="en-US" altLang="zh-CN" sz="2800" b="0" dirty="0">
                    <a:solidFill>
                      <a:srgbClr val="FFFF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rgbClr val="FFFF00"/>
                    </a:solidFill>
                  </a:rPr>
                  <a:t>+1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CF56FF8-9BCD-49A7-94DB-4CD177CE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370" y="4955541"/>
                <a:ext cx="5310813" cy="977383"/>
              </a:xfrm>
              <a:prstGeom prst="rect">
                <a:avLst/>
              </a:prstGeom>
              <a:blipFill>
                <a:blip r:embed="rId9"/>
                <a:stretch>
                  <a:fillRect l="-4014" t="-10000" b="-1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E9D261E-7564-4FA7-B25B-0CE7D9A622D2}"/>
                  </a:ext>
                </a:extLst>
              </p:cNvPr>
              <p:cNvSpPr txBox="1"/>
              <p:nvPr/>
            </p:nvSpPr>
            <p:spPr>
              <a:xfrm>
                <a:off x="2288475" y="5881672"/>
                <a:ext cx="5334602" cy="471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FFFF00"/>
                    </a:solidFill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×2=4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E9D261E-7564-4FA7-B25B-0CE7D9A62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75" y="5881672"/>
                <a:ext cx="5334602" cy="471411"/>
              </a:xfrm>
              <a:prstGeom prst="rect">
                <a:avLst/>
              </a:prstGeom>
              <a:blipFill>
                <a:blip r:embed="rId10"/>
                <a:stretch>
                  <a:fillRect l="-3995" t="-15584" b="-44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8ED25059-185F-4AFE-B26E-C266D8662149}"/>
              </a:ext>
            </a:extLst>
          </p:cNvPr>
          <p:cNvSpPr txBox="1"/>
          <p:nvPr/>
        </p:nvSpPr>
        <p:spPr>
          <a:xfrm>
            <a:off x="1038625" y="3098482"/>
            <a:ext cx="905736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解：</a:t>
            </a:r>
            <a:endParaRPr lang="zh-CN" altLang="en-US" sz="28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28"/>
              <p:cNvSpPr/>
              <p:nvPr/>
            </p:nvSpPr>
            <p:spPr>
              <a:xfrm>
                <a:off x="628612" y="1165545"/>
                <a:ext cx="10370821" cy="18946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</a:pPr>
                <a:r>
                  <a:rPr lang="zh-CN" altLang="en-US" sz="2800" strike="noStrike" noProof="1">
                    <a:solidFill>
                      <a:srgbClr val="000000"/>
                    </a:solidFill>
                    <a:latin typeface="宋体" panose="02010600030101010101" pitchFamily="2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　</a:t>
                </a:r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cs typeface="+mn-cs"/>
                    <a:sym typeface="宋体" panose="02010600030101010101" pitchFamily="2" charset="-122"/>
                  </a:rPr>
                  <a:t>练习</a:t>
                </a:r>
                <a:r>
                  <a:rPr lang="en-US" altLang="zh-CN" sz="2800" b="1" strike="noStrike" noProof="1">
                    <a:solidFill>
                      <a:schemeClr val="bg1"/>
                    </a:solidFill>
                    <a:latin typeface="+mn-ea"/>
                    <a:cs typeface="+mn-cs"/>
                    <a:sym typeface="宋体" panose="02010600030101010101" pitchFamily="2" charset="-122"/>
                  </a:rPr>
                  <a:t>4</a:t>
                </a:r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　如图，在数学课上，老师用</a:t>
                </a:r>
                <a:r>
                  <a:rPr lang="en-US" altLang="zh-CN" sz="2800" b="1" strike="noStrike" noProof="1">
                    <a:solidFill>
                      <a:schemeClr val="bg1"/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5</a:t>
                </a:r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个完全相同的小长方形在无重叠的情况下拼成了一个大长方形，已知小长方形的长为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 strike="noStrike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+mn-cs"/>
                            <a:sym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2</m:t>
                        </m:r>
                        <m:r>
                          <a:rPr lang="en-US" altLang="zh-CN" sz="2800" b="1" i="1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、宽为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 strike="noStrike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1</m:t>
                        </m:r>
                        <m:r>
                          <a:rPr lang="en-US" altLang="zh-CN" sz="2800" b="1" i="1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，下列是四位同学对该大长方形的判断，其中不正确的是</a:t>
                </a:r>
                <a:r>
                  <a:rPr lang="en-US" altLang="zh-CN" sz="2800" b="1" strike="noStrike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(      )</a:t>
                </a:r>
                <a:endParaRPr lang="zh-CN" altLang="en-US" sz="2800" b="1" strike="noStrike" noProof="1">
                  <a:solidFill>
                    <a:schemeClr val="bg1"/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12" y="1165545"/>
                <a:ext cx="10370821" cy="1894684"/>
              </a:xfrm>
              <a:prstGeom prst="rect">
                <a:avLst/>
              </a:prstGeom>
              <a:blipFill>
                <a:blip r:embed="rId3"/>
                <a:stretch>
                  <a:fillRect l="-1176" t="-4180" b="-836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77" name="对象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219450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r:id="rId4" imgW="914400" imgH="419100" progId="Equation.KSEE3">
                  <p:embed/>
                </p:oleObj>
              </mc:Choice>
              <mc:Fallback>
                <p:oleObj r:id="rId4" imgW="914400" imgH="419100" progId="Equation.KSEE3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219450"/>
                        <a:ext cx="914400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 txBox="1"/>
          <p:nvPr/>
        </p:nvSpPr>
        <p:spPr>
          <a:xfrm>
            <a:off x="505841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kumimoji="0" lang="en-US" altLang="zh-CN" sz="3200" b="1" i="0" u="none" strike="noStrike" kern="1200" cap="none" spc="0" normalizeH="0" baseline="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4018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67EE18C-8E92-46F6-AFFA-BBE791E427CE}"/>
                  </a:ext>
                </a:extLst>
              </p:cNvPr>
              <p:cNvSpPr txBox="1"/>
              <p:nvPr/>
            </p:nvSpPr>
            <p:spPr>
              <a:xfrm>
                <a:off x="702364" y="3116511"/>
                <a:ext cx="6347536" cy="1937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A.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大长方形的长为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B.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大长方形的宽为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C.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大长方形的周长为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ad>
                      <m:radPr>
                        <m:degHide m:val="on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D.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大长方形的面积为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90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67EE18C-8E92-46F6-AFFA-BBE791E42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4" y="3116511"/>
                <a:ext cx="6347536" cy="1937453"/>
              </a:xfrm>
              <a:prstGeom prst="rect">
                <a:avLst/>
              </a:prstGeom>
              <a:blipFill>
                <a:blip r:embed="rId6"/>
                <a:stretch>
                  <a:fillRect l="-1921" t="-2516" b="-8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0C5FB990-C5EE-438B-A557-7B81EC6A4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35460"/>
              </p:ext>
            </p:extLst>
          </p:nvPr>
        </p:nvGraphicFramePr>
        <p:xfrm>
          <a:off x="9452346" y="2812874"/>
          <a:ext cx="2429870" cy="1960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57">
                  <a:extLst>
                    <a:ext uri="{9D8B030D-6E8A-4147-A177-3AD203B41FA5}">
                      <a16:colId xmlns:a16="http://schemas.microsoft.com/office/drawing/2014/main" val="828762482"/>
                    </a:ext>
                  </a:extLst>
                </a:gridCol>
                <a:gridCol w="404978">
                  <a:extLst>
                    <a:ext uri="{9D8B030D-6E8A-4147-A177-3AD203B41FA5}">
                      <a16:colId xmlns:a16="http://schemas.microsoft.com/office/drawing/2014/main" val="2089026711"/>
                    </a:ext>
                  </a:extLst>
                </a:gridCol>
                <a:gridCol w="404978">
                  <a:extLst>
                    <a:ext uri="{9D8B030D-6E8A-4147-A177-3AD203B41FA5}">
                      <a16:colId xmlns:a16="http://schemas.microsoft.com/office/drawing/2014/main" val="883146745"/>
                    </a:ext>
                  </a:extLst>
                </a:gridCol>
                <a:gridCol w="809957">
                  <a:extLst>
                    <a:ext uri="{9D8B030D-6E8A-4147-A177-3AD203B41FA5}">
                      <a16:colId xmlns:a16="http://schemas.microsoft.com/office/drawing/2014/main" val="3974056206"/>
                    </a:ext>
                  </a:extLst>
                </a:gridCol>
              </a:tblGrid>
              <a:tr h="131408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05673"/>
                  </a:ext>
                </a:extLst>
              </a:tr>
              <a:tr h="646856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80402"/>
                  </a:ext>
                </a:extLst>
              </a:tr>
            </a:tbl>
          </a:graphicData>
        </a:graphic>
      </p:graphicFrame>
      <p:sp>
        <p:nvSpPr>
          <p:cNvPr id="28" name="文本框 27">
            <a:extLst>
              <a:ext uri="{FF2B5EF4-FFF2-40B4-BE49-F238E27FC236}">
                <a16:creationId xmlns:a16="http://schemas.microsoft.com/office/drawing/2014/main" id="{606CFA1B-3667-427B-810E-AB959047E3B3}"/>
              </a:ext>
            </a:extLst>
          </p:cNvPr>
          <p:cNvSpPr txBox="1"/>
          <p:nvPr/>
        </p:nvSpPr>
        <p:spPr>
          <a:xfrm>
            <a:off x="1971047" y="2537009"/>
            <a:ext cx="50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C</a:t>
            </a:r>
            <a:endParaRPr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Text Box 28"/>
              <p:cNvSpPr/>
              <p:nvPr/>
            </p:nvSpPr>
            <p:spPr>
              <a:xfrm>
                <a:off x="0" y="1237449"/>
                <a:ext cx="11667881" cy="5651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</a:pPr>
                <a:r>
                  <a:rPr lang="zh-CN" altLang="en-US" sz="2800" strike="noStrike" noProof="1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  <a:sym typeface="宋体" panose="02010600030101010101" pitchFamily="2" charset="-122"/>
                  </a:rPr>
                  <a:t>　　</a:t>
                </a:r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cs typeface="+mn-cs"/>
                    <a:sym typeface="宋体" panose="02010600030101010101" pitchFamily="2" charset="-122"/>
                  </a:rPr>
                  <a:t>练习5</a:t>
                </a:r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cs typeface="+mn-cs"/>
                    <a:sym typeface="Arial" panose="020B0604020202020204" pitchFamily="34" charset="0"/>
                  </a:rPr>
                  <a:t>　若</a:t>
                </a:r>
                <a14:m>
                  <m:oMath xmlns:m="http://schemas.openxmlformats.org/officeDocument/2006/math">
                    <m:r>
                      <a:rPr lang="en-US" altLang="zh-CN" sz="2800" b="1" i="1" strike="noStrike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+mn-cs"/>
                        <a:sym typeface="Arial" panose="020B0604020202020204" pitchFamily="34" charset="0"/>
                      </a:rPr>
                      <m:t>𝒂</m:t>
                    </m:r>
                    <m:r>
                      <a:rPr lang="zh-CN" altLang="en-US" sz="2800" b="1" i="1" noProof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是</m:t>
                    </m:r>
                    <m:rad>
                      <m:radPr>
                        <m:degHide m:val="on"/>
                        <m:ctrlPr>
                          <a:rPr lang="zh-CN" altLang="en-US" sz="2800" b="1" i="1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1</m:t>
                        </m:r>
                        <m:r>
                          <a:rPr lang="en-US" altLang="zh-CN" sz="2800" b="1" i="1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的整数部分</a:t>
                </a:r>
                <a:r>
                  <a:rPr lang="en-US" altLang="zh-CN" sz="2800" b="1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800" b="1" i="1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是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b="1" i="1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1" i="1" noProof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的小数部分，求</a:t>
                </a:r>
                <a14:m>
                  <m:oMath xmlns:m="http://schemas.openxmlformats.org/officeDocument/2006/math">
                    <m:r>
                      <a:rPr lang="en-US" altLang="zh-CN" sz="2800" b="1" i="1" strike="noStrike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𝟑</m:t>
                    </m:r>
                    <m:r>
                      <a:rPr lang="en-US" altLang="zh-CN" sz="2800" b="1" i="1" strike="noStrike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𝒂</m:t>
                    </m:r>
                    <m:r>
                      <a:rPr lang="en-US" altLang="zh-CN" sz="2800" b="1" i="1" strike="noStrike" noProof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altLang="zh-CN" sz="2800" b="1" i="1" strike="noStrike" noProof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zh-CN" altLang="en-US" sz="2800" b="1" i="1" noProof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Arial" panose="020B0604020202020204" pitchFamily="34" charset="0"/>
                      </a:rPr>
                      <m:t>的</m:t>
                    </m:r>
                  </m:oMath>
                </a14:m>
                <a:r>
                  <a:rPr lang="zh-CN" altLang="en-US" sz="2800" b="1" strike="noStrike" noProof="1">
                    <a:solidFill>
                      <a:schemeClr val="bg1"/>
                    </a:solidFill>
                    <a:latin typeface="+mn-ea"/>
                    <a:sym typeface="Arial" panose="020B0604020202020204" pitchFamily="34" charset="0"/>
                  </a:rPr>
                  <a:t>值</a:t>
                </a:r>
              </a:p>
            </p:txBody>
          </p:sp>
        </mc:Choice>
        <mc:Fallback xmlns="">
          <p:sp>
            <p:nvSpPr>
              <p:cNvPr id="16386" name="Text Box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37449"/>
                <a:ext cx="11667881" cy="565155"/>
              </a:xfrm>
              <a:prstGeom prst="rect">
                <a:avLst/>
              </a:prstGeom>
              <a:blipFill>
                <a:blip r:embed="rId2"/>
                <a:stretch>
                  <a:fillRect t="-7527" b="-2580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 txBox="1"/>
          <p:nvPr/>
        </p:nvSpPr>
        <p:spPr>
          <a:xfrm>
            <a:off x="505841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kumimoji="0" lang="en-US" altLang="zh-CN" sz="3200" b="1" i="0" u="none" strike="noStrike" kern="1200" cap="none" spc="0" normalizeH="0" baseline="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4018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EFDF6B3D-724F-47B7-8AB0-37883773A5A7}"/>
              </a:ext>
            </a:extLst>
          </p:cNvPr>
          <p:cNvSpPr txBox="1"/>
          <p:nvPr/>
        </p:nvSpPr>
        <p:spPr>
          <a:xfrm>
            <a:off x="1536448" y="2238912"/>
            <a:ext cx="63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解：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/>
          <p:nvPr/>
        </p:nvSpPr>
        <p:spPr>
          <a:xfrm>
            <a:off x="505841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kumimoji="0" lang="en-US" altLang="zh-CN" sz="3200" b="1" i="0" u="none" strike="noStrike" kern="1200" cap="none" spc="0" normalizeH="0" baseline="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018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CCDE0D-31D2-4358-A4B3-7380F07C2563}"/>
                  </a:ext>
                </a:extLst>
              </p:cNvPr>
              <p:cNvSpPr txBox="1"/>
              <p:nvPr/>
            </p:nvSpPr>
            <p:spPr>
              <a:xfrm>
                <a:off x="740183" y="1207363"/>
                <a:ext cx="10303638" cy="598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/>
                    </a:solidFill>
                  </a:rPr>
                  <a:t>练习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6  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,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求代数式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的值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CCDE0D-31D2-4358-A4B3-7380F07C2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3" y="1207363"/>
                <a:ext cx="10303638" cy="598305"/>
              </a:xfrm>
              <a:prstGeom prst="rect">
                <a:avLst/>
              </a:prstGeom>
              <a:blipFill>
                <a:blip r:embed="rId2"/>
                <a:stretch>
                  <a:fillRect l="-1183" t="-6122" b="-25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FEF9C3AB-A058-4A2F-8557-617A46CC6879}"/>
              </a:ext>
            </a:extLst>
          </p:cNvPr>
          <p:cNvSpPr txBox="1"/>
          <p:nvPr/>
        </p:nvSpPr>
        <p:spPr>
          <a:xfrm>
            <a:off x="1757717" y="2227420"/>
            <a:ext cx="905736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解：</a:t>
            </a:r>
            <a:endParaRPr lang="zh-CN" altLang="en-US" sz="28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2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31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 txBox="1"/>
          <p:nvPr/>
        </p:nvSpPr>
        <p:spPr>
          <a:xfrm>
            <a:off x="505841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总结提升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4018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3EC8517-13FA-44C0-93A5-BA61004C4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684760"/>
              </p:ext>
            </p:extLst>
          </p:nvPr>
        </p:nvGraphicFramePr>
        <p:xfrm>
          <a:off x="1198282" y="1404943"/>
          <a:ext cx="4306047" cy="260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4754A5FB-6D59-482C-B728-516744CE09A3}"/>
              </a:ext>
            </a:extLst>
          </p:cNvPr>
          <p:cNvSpPr txBox="1"/>
          <p:nvPr/>
        </p:nvSpPr>
        <p:spPr>
          <a:xfrm>
            <a:off x="6624917" y="1625675"/>
            <a:ext cx="3765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先观察，后运算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r>
              <a:rPr lang="zh-CN" altLang="en-US" sz="2800" b="1" dirty="0">
                <a:solidFill>
                  <a:srgbClr val="FFFF00"/>
                </a:solidFill>
              </a:rPr>
              <a:t>先化简，再运算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r>
              <a:rPr lang="zh-CN" altLang="en-US" sz="2800" b="1" dirty="0">
                <a:solidFill>
                  <a:srgbClr val="FFFF00"/>
                </a:solidFill>
              </a:rPr>
              <a:t>用乘法公式简便运算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/>
          <p:nvPr/>
        </p:nvSpPr>
        <p:spPr>
          <a:xfrm>
            <a:off x="3962400" y="2117725"/>
            <a:ext cx="42672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课本第1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9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页    </a:t>
            </a:r>
          </a:p>
          <a:p>
            <a:endParaRPr lang="zh-CN" altLang="en-US" sz="28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题，第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题，第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题</a:t>
            </a:r>
          </a:p>
        </p:txBody>
      </p:sp>
      <p:sp>
        <p:nvSpPr>
          <p:cNvPr id="3" name="标题 1"/>
          <p:cNvSpPr txBox="1"/>
          <p:nvPr/>
        </p:nvSpPr>
        <p:spPr>
          <a:xfrm>
            <a:off x="505841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作业布置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74018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2813050" y="2056130"/>
            <a:ext cx="6565900" cy="119887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7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同学们，再见！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3" name="矩形 4"/>
          <p:cNvSpPr/>
          <p:nvPr/>
        </p:nvSpPr>
        <p:spPr>
          <a:xfrm>
            <a:off x="4512837" y="471046"/>
            <a:ext cx="2745105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知识回顾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4515" y="1481454"/>
            <a:ext cx="4839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noProof="1">
                <a:solidFill>
                  <a:schemeClr val="bg1"/>
                </a:solidFill>
                <a:latin typeface="+mn-ea"/>
                <a:cs typeface="+mn-cs"/>
              </a:rPr>
              <a:t>二次根式的加减运算法则：</a:t>
            </a:r>
            <a:endParaRPr lang="zh-CN" altLang="en-US" sz="2800" b="1" spc="15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7556" y="2040890"/>
            <a:ext cx="885332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</a:pPr>
            <a:r>
              <a:rPr lang="zh-CN" altLang="en-US" sz="2800" b="1" noProof="1">
                <a:solidFill>
                  <a:srgbClr val="FFFF00"/>
                </a:solidFill>
                <a:latin typeface="+mn-ea"/>
                <a:sym typeface="华文新魏" panose="02010800040101010101" pitchFamily="2" charset="-122"/>
              </a:rPr>
              <a:t>    二次根式加减时，可以先将二次根式化成最简</a:t>
            </a:r>
          </a:p>
          <a:p>
            <a:pPr fontAlgn="base">
              <a:spcBef>
                <a:spcPct val="20000"/>
              </a:spcBef>
            </a:pPr>
            <a:r>
              <a:rPr lang="zh-CN" altLang="en-US" sz="2800" b="1" noProof="1">
                <a:solidFill>
                  <a:srgbClr val="FFFF00"/>
                </a:solidFill>
                <a:latin typeface="+mn-ea"/>
                <a:sym typeface="华文新魏" panose="02010800040101010101" pitchFamily="2" charset="-122"/>
              </a:rPr>
              <a:t>二次根式，再将被开方数相同的二次根式进行合并.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65800" y="3346450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r:id="rId3" imgW="914400" imgH="419100" progId="Equation.KSEE3">
                  <p:embed/>
                </p:oleObj>
              </mc:Choice>
              <mc:Fallback>
                <p:oleObj r:id="rId3" imgW="914400" imgH="4191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5800" y="3346450"/>
                        <a:ext cx="914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8">
            <a:extLst>
              <a:ext uri="{FF2B5EF4-FFF2-40B4-BE49-F238E27FC236}">
                <a16:creationId xmlns:a16="http://schemas.microsoft.com/office/drawing/2014/main" id="{8BB86D88-CA08-413A-A321-125A0C9A8E63}"/>
              </a:ext>
            </a:extLst>
          </p:cNvPr>
          <p:cNvSpPr/>
          <p:nvPr/>
        </p:nvSpPr>
        <p:spPr>
          <a:xfrm>
            <a:off x="-184025" y="3302132"/>
            <a:ext cx="6706269" cy="207441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spcBef>
                <a:spcPct val="20000"/>
              </a:spcBef>
            </a:pPr>
            <a:r>
              <a:rPr lang="zh-CN" altLang="en-US" sz="2800" strike="noStrike" noProof="1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　　</a:t>
            </a:r>
            <a:r>
              <a:rPr lang="zh-CN" altLang="en-US" sz="2800" b="1" noProof="1">
                <a:solidFill>
                  <a:schemeClr val="bg1"/>
                </a:solidFill>
                <a:latin typeface="+mn-ea"/>
                <a:sym typeface="宋体" panose="02010600030101010101" pitchFamily="2" charset="-122"/>
              </a:rPr>
              <a:t>二次根式的加减运算步骤：</a:t>
            </a:r>
          </a:p>
          <a:p>
            <a:pPr eaLnBrk="0" fontAlgn="base" hangingPunct="0">
              <a:spcBef>
                <a:spcPct val="20000"/>
              </a:spcBef>
            </a:pPr>
            <a:r>
              <a:rPr lang="en-US" altLang="zh-CN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    </a:t>
            </a:r>
            <a:r>
              <a:rPr lang="zh-CN" altLang="en-US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</a:p>
          <a:p>
            <a:pPr eaLnBrk="0" fontAlgn="base" hangingPunct="0">
              <a:spcBef>
                <a:spcPct val="20000"/>
              </a:spcBef>
            </a:pPr>
            <a:r>
              <a:rPr lang="zh-CN" altLang="en-US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        </a:t>
            </a:r>
          </a:p>
          <a:p>
            <a:pPr eaLnBrk="0" fontAlgn="base" hangingPunct="0">
              <a:spcBef>
                <a:spcPct val="20000"/>
              </a:spcBef>
            </a:pPr>
            <a:r>
              <a:rPr lang="zh-CN" altLang="en-US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   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132DA5-078D-4472-9D59-7556073B6BBA}"/>
              </a:ext>
            </a:extLst>
          </p:cNvPr>
          <p:cNvSpPr txBox="1"/>
          <p:nvPr/>
        </p:nvSpPr>
        <p:spPr>
          <a:xfrm>
            <a:off x="1486262" y="3955195"/>
            <a:ext cx="770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  <a:sym typeface="Arial" panose="020B0604020202020204" pitchFamily="34" charset="0"/>
              </a:rPr>
              <a:t>一、化简       二、判断        三、合并      </a:t>
            </a:r>
            <a:endParaRPr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2" grpId="0"/>
      <p:bldP spid="2" grpId="1"/>
      <p:bldP spid="12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935" y="1687830"/>
            <a:ext cx="8933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b="1" noProof="1">
                <a:solidFill>
                  <a:schemeClr val="bg1"/>
                </a:solidFill>
                <a:latin typeface="+mn-ea"/>
                <a:cs typeface="+mn-cs"/>
              </a:rPr>
              <a:t>练习：下列运算正确的有（      ）个</a:t>
            </a:r>
            <a:endParaRPr lang="zh-CN" altLang="en-US" sz="2800" b="1" spc="150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3" name="矩形 4"/>
          <p:cNvSpPr/>
          <p:nvPr/>
        </p:nvSpPr>
        <p:spPr>
          <a:xfrm>
            <a:off x="4512837" y="471046"/>
            <a:ext cx="2745105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知识回顾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DAC8FFE-45EC-4CDF-9E65-B96DA0F8B06C}"/>
                  </a:ext>
                </a:extLst>
              </p:cNvPr>
              <p:cNvSpPr txBox="1"/>
              <p:nvPr/>
            </p:nvSpPr>
            <p:spPr>
              <a:xfrm>
                <a:off x="643754" y="2635321"/>
                <a:ext cx="11548246" cy="1776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     ②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+2=2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  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   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③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         </a:t>
                </a:r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zh-CN" altLang="en-US" sz="2800" dirty="0">
                    <a:solidFill>
                      <a:schemeClr val="bg1"/>
                    </a:solidFill>
                  </a:rPr>
                  <a:t>④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=3          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⑤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     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DAC8FFE-45EC-4CDF-9E65-B96DA0F8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54" y="2635321"/>
                <a:ext cx="11548246" cy="1776897"/>
              </a:xfrm>
              <a:prstGeom prst="rect">
                <a:avLst/>
              </a:prstGeom>
              <a:blipFill>
                <a:blip r:embed="rId2"/>
                <a:stretch>
                  <a:fillRect l="-1901" t="-5479" b="-11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366DFB81-7D1A-4548-8B08-09E1C1730EBB}"/>
              </a:ext>
            </a:extLst>
          </p:cNvPr>
          <p:cNvSpPr txBox="1"/>
          <p:nvPr/>
        </p:nvSpPr>
        <p:spPr>
          <a:xfrm>
            <a:off x="832273" y="5101052"/>
            <a:ext cx="966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A.1           B.2           C.3            D.4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2C1F97-5762-4DFC-9AFC-6CEC8A0E0F3E}"/>
              </a:ext>
            </a:extLst>
          </p:cNvPr>
          <p:cNvSpPr txBox="1"/>
          <p:nvPr/>
        </p:nvSpPr>
        <p:spPr>
          <a:xfrm>
            <a:off x="5344560" y="1657664"/>
            <a:ext cx="1766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B</a:t>
            </a:r>
            <a:endParaRPr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8"/>
          <p:cNvSpPr/>
          <p:nvPr/>
        </p:nvSpPr>
        <p:spPr>
          <a:xfrm>
            <a:off x="287973" y="1193519"/>
            <a:ext cx="46720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fontAlgn="base" hangingPunct="0">
              <a:spcBef>
                <a:spcPct val="50000"/>
              </a:spcBef>
            </a:pPr>
            <a:r>
              <a:rPr lang="zh-CN" altLang="en-US" sz="2800" strike="noStrike" noProof="1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　　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宋体" panose="02010600030101010101" pitchFamily="2" charset="-122"/>
              </a:rPr>
              <a:t>例1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Arial" panose="020B0604020202020204" pitchFamily="34" charset="0"/>
              </a:rPr>
              <a:t>　计算：</a:t>
            </a:r>
            <a:endParaRPr lang="zh-CN" altLang="en-US" sz="2800" b="1" strike="noStrike" noProof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959986" y="46815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典例精析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385E87F-03B7-4DF0-809C-EE3D3FFFEC34}"/>
                  </a:ext>
                </a:extLst>
              </p:cNvPr>
              <p:cNvSpPr txBox="1"/>
              <p:nvPr/>
            </p:nvSpPr>
            <p:spPr>
              <a:xfrm>
                <a:off x="1695635" y="2080953"/>
                <a:ext cx="2478435" cy="471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800" b="0" dirty="0">
                    <a:solidFill>
                      <a:schemeClr val="bg1"/>
                    </a:solidFill>
                  </a:rPr>
                  <a:t>(1)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385E87F-03B7-4DF0-809C-EE3D3FFFE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635" y="2080953"/>
                <a:ext cx="2478435" cy="471411"/>
              </a:xfrm>
              <a:prstGeom prst="rect">
                <a:avLst/>
              </a:prstGeom>
              <a:blipFill>
                <a:blip r:embed="rId2"/>
                <a:stretch>
                  <a:fillRect l="-8600" t="-12821" b="-4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6A30CC1-DE64-4D4D-B66F-1751FE6D33D3}"/>
                  </a:ext>
                </a:extLst>
              </p:cNvPr>
              <p:cNvSpPr txBox="1"/>
              <p:nvPr/>
            </p:nvSpPr>
            <p:spPr>
              <a:xfrm>
                <a:off x="6455546" y="2080953"/>
                <a:ext cx="3333670" cy="472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800" b="0" dirty="0">
                    <a:solidFill>
                      <a:schemeClr val="bg1"/>
                    </a:solidFill>
                  </a:rPr>
                  <a:t>(2)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(4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6A30CC1-DE64-4D4D-B66F-1751FE6D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546" y="2080953"/>
                <a:ext cx="3333670" cy="472822"/>
              </a:xfrm>
              <a:prstGeom prst="rect">
                <a:avLst/>
              </a:prstGeom>
              <a:blipFill>
                <a:blip r:embed="rId3"/>
                <a:stretch>
                  <a:fillRect l="-6581" t="-12821" b="-4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2">
            <a:extLst>
              <a:ext uri="{FF2B5EF4-FFF2-40B4-BE49-F238E27FC236}">
                <a16:creationId xmlns:a16="http://schemas.microsoft.com/office/drawing/2014/main" id="{310706E4-ACA5-49F7-A481-6581C011B02E}"/>
              </a:ext>
            </a:extLst>
          </p:cNvPr>
          <p:cNvSpPr txBox="1"/>
          <p:nvPr/>
        </p:nvSpPr>
        <p:spPr>
          <a:xfrm>
            <a:off x="964545" y="2058243"/>
            <a:ext cx="809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noProof="1">
                <a:solidFill>
                  <a:schemeClr val="bg1"/>
                </a:solidFill>
                <a:latin typeface="+mn-ea"/>
                <a:cs typeface="+mn-cs"/>
              </a:rPr>
              <a:t>解：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8DBC7A5-1F0E-47AB-AA56-1A85C40D82EF}"/>
              </a:ext>
            </a:extLst>
          </p:cNvPr>
          <p:cNvGrpSpPr/>
          <p:nvPr/>
        </p:nvGrpSpPr>
        <p:grpSpPr>
          <a:xfrm>
            <a:off x="959549" y="5025959"/>
            <a:ext cx="3607851" cy="762141"/>
            <a:chOff x="1319249" y="5286459"/>
            <a:chExt cx="3607851" cy="76214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2" name="流程图: 可选过程 21">
              <a:extLst>
                <a:ext uri="{FF2B5EF4-FFF2-40B4-BE49-F238E27FC236}">
                  <a16:creationId xmlns:a16="http://schemas.microsoft.com/office/drawing/2014/main" id="{340B4F5A-00C2-44E2-98DA-7B5EFF155028}"/>
                </a:ext>
              </a:extLst>
            </p:cNvPr>
            <p:cNvSpPr/>
            <p:nvPr/>
          </p:nvSpPr>
          <p:spPr>
            <a:xfrm>
              <a:off x="1319249" y="5286459"/>
              <a:ext cx="3607851" cy="762141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D693DB89-A4D5-4CE6-BA74-3807E8EC9AE4}"/>
                    </a:ext>
                  </a:extLst>
                </p:cNvPr>
                <p:cNvSpPr txBox="1"/>
                <p:nvPr/>
              </p:nvSpPr>
              <p:spPr>
                <a:xfrm>
                  <a:off x="1563326" y="5449037"/>
                  <a:ext cx="3266982" cy="430887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800" b="0" dirty="0"/>
                    <a:t>(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a14:m>
                  <a:endParaRPr lang="zh-CN" altLang="en-US" sz="2800" dirty="0"/>
                </a:p>
              </p:txBody>
            </p:sp>
          </mc:Choice>
          <mc:Fallback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D693DB89-A4D5-4CE6-BA74-3807E8EC9A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326" y="5449037"/>
                  <a:ext cx="3266982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6530" t="-23944" b="-507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A412B8-4D7A-47DF-B4B4-D01806B8B5DB}"/>
              </a:ext>
            </a:extLst>
          </p:cNvPr>
          <p:cNvGrpSpPr/>
          <p:nvPr/>
        </p:nvGrpSpPr>
        <p:grpSpPr>
          <a:xfrm>
            <a:off x="6455546" y="4994443"/>
            <a:ext cx="5008573" cy="734845"/>
            <a:chOff x="6455546" y="4994443"/>
            <a:chExt cx="5008573" cy="734845"/>
          </a:xfrm>
        </p:grpSpPr>
        <p:sp>
          <p:nvSpPr>
            <p:cNvPr id="14" name="流程图: 可选过程 13">
              <a:extLst>
                <a:ext uri="{FF2B5EF4-FFF2-40B4-BE49-F238E27FC236}">
                  <a16:creationId xmlns:a16="http://schemas.microsoft.com/office/drawing/2014/main" id="{77160EA1-5307-4FDB-9E40-FB1B6199751C}"/>
                </a:ext>
              </a:extLst>
            </p:cNvPr>
            <p:cNvSpPr/>
            <p:nvPr/>
          </p:nvSpPr>
          <p:spPr>
            <a:xfrm>
              <a:off x="6455546" y="4994443"/>
              <a:ext cx="5008573" cy="734845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8356E30-BD5C-4F9E-99E0-848095420FB0}"/>
                    </a:ext>
                  </a:extLst>
                </p:cNvPr>
                <p:cNvSpPr txBox="1"/>
                <p:nvPr/>
              </p:nvSpPr>
              <p:spPr>
                <a:xfrm>
                  <a:off x="6541366" y="5131385"/>
                  <a:ext cx="488703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zh-CN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8356E30-BD5C-4F9E-99E0-848095420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366" y="5131385"/>
                  <a:ext cx="4887033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8"/>
          <p:cNvSpPr/>
          <p:nvPr/>
        </p:nvSpPr>
        <p:spPr>
          <a:xfrm>
            <a:off x="601663" y="1525270"/>
            <a:ext cx="46720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fontAlgn="base" hangingPunct="0">
              <a:spcBef>
                <a:spcPct val="50000"/>
              </a:spcBef>
            </a:pPr>
            <a:r>
              <a:rPr lang="zh-CN" altLang="en-US" sz="2800" strike="noStrike" noProof="1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　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Arial" panose="020B0604020202020204" pitchFamily="34" charset="0"/>
              </a:rPr>
              <a:t>计算：</a:t>
            </a:r>
            <a:endParaRPr lang="zh-CN" altLang="en-US" sz="2800" b="1" strike="noStrike" noProof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500888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小试牛刀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69065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"/>
          <p:cNvSpPr txBox="1"/>
          <p:nvPr/>
        </p:nvSpPr>
        <p:spPr>
          <a:xfrm>
            <a:off x="1431462" y="2357228"/>
            <a:ext cx="809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noProof="1">
                <a:solidFill>
                  <a:schemeClr val="bg1"/>
                </a:solidFill>
                <a:latin typeface="+mn-ea"/>
                <a:cs typeface="+mn-cs"/>
              </a:rPr>
              <a:t>解：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B048F4E-5E64-4121-8F94-8BAF9BECD3F1}"/>
                  </a:ext>
                </a:extLst>
              </p:cNvPr>
              <p:cNvSpPr txBox="1"/>
              <p:nvPr/>
            </p:nvSpPr>
            <p:spPr>
              <a:xfrm>
                <a:off x="2334827" y="2357228"/>
                <a:ext cx="2429961" cy="475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B048F4E-5E64-4121-8F94-8BAF9BECD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827" y="2357228"/>
                <a:ext cx="2429961" cy="475836"/>
              </a:xfrm>
              <a:prstGeom prst="rect">
                <a:avLst/>
              </a:prstGeom>
              <a:blipFill>
                <a:blip r:embed="rId2"/>
                <a:stretch>
                  <a:fillRect l="-8772" t="-12821" b="-44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41C479-E365-447C-B1FE-65503128BDC5}"/>
                  </a:ext>
                </a:extLst>
              </p:cNvPr>
              <p:cNvSpPr txBox="1"/>
              <p:nvPr/>
            </p:nvSpPr>
            <p:spPr>
              <a:xfrm>
                <a:off x="1827397" y="3019649"/>
                <a:ext cx="3446906" cy="490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941C479-E365-447C-B1FE-65503128B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397" y="3019649"/>
                <a:ext cx="3446906" cy="490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1C9CA4B-E5F0-4616-9FA9-FF6A02BEA15E}"/>
                  </a:ext>
                </a:extLst>
              </p:cNvPr>
              <p:cNvSpPr txBox="1"/>
              <p:nvPr/>
            </p:nvSpPr>
            <p:spPr>
              <a:xfrm>
                <a:off x="1836275" y="3657383"/>
                <a:ext cx="1944443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1C9CA4B-E5F0-4616-9FA9-FF6A02BEA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75" y="3657383"/>
                <a:ext cx="1944443" cy="4816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6E2D56-97FB-42DF-A062-3FB03095F064}"/>
                  </a:ext>
                </a:extLst>
              </p:cNvPr>
              <p:cNvSpPr txBox="1"/>
              <p:nvPr/>
            </p:nvSpPr>
            <p:spPr>
              <a:xfrm>
                <a:off x="5885895" y="2340512"/>
                <a:ext cx="3432543" cy="490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6E2D56-97FB-42DF-A062-3FB03095F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895" y="2340512"/>
                <a:ext cx="3432543" cy="490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2D6550-7E54-4C2E-89EF-5877EFC92A09}"/>
                  </a:ext>
                </a:extLst>
              </p:cNvPr>
              <p:cNvSpPr txBox="1"/>
              <p:nvPr/>
            </p:nvSpPr>
            <p:spPr>
              <a:xfrm>
                <a:off x="5637320" y="2965139"/>
                <a:ext cx="3866892" cy="490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2D6550-7E54-4C2E-89EF-5877EFC92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320" y="2965139"/>
                <a:ext cx="3866892" cy="490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DC733FF-70FD-4C4D-9962-88EEF23D14FA}"/>
                  </a:ext>
                </a:extLst>
              </p:cNvPr>
              <p:cNvSpPr txBox="1"/>
              <p:nvPr/>
            </p:nvSpPr>
            <p:spPr>
              <a:xfrm>
                <a:off x="5638985" y="3630912"/>
                <a:ext cx="1944443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DC733FF-70FD-4C4D-9962-88EEF23D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985" y="3630912"/>
                <a:ext cx="1944443" cy="4816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AC1D197-B062-43FE-9812-64A1E9730E72}"/>
                  </a:ext>
                </a:extLst>
              </p:cNvPr>
              <p:cNvSpPr txBox="1"/>
              <p:nvPr/>
            </p:nvSpPr>
            <p:spPr>
              <a:xfrm>
                <a:off x="5655076" y="4281912"/>
                <a:ext cx="1708609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=4+2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AC1D197-B062-43FE-9812-64A1E9730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076" y="4281912"/>
                <a:ext cx="1708609" cy="4816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8"/>
          <p:cNvSpPr/>
          <p:nvPr/>
        </p:nvSpPr>
        <p:spPr>
          <a:xfrm>
            <a:off x="209936" y="1206751"/>
            <a:ext cx="46720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 eaLnBrk="0" fontAlgn="base" hangingPunct="0">
              <a:spcBef>
                <a:spcPct val="50000"/>
              </a:spcBef>
              <a:buClrTx/>
              <a:buSzTx/>
              <a:buFontTx/>
            </a:pPr>
            <a:r>
              <a:rPr lang="zh-CN" altLang="en-US" sz="2800" strike="noStrike" noProof="1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　　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宋体" panose="02010600030101010101" pitchFamily="2" charset="-122"/>
              </a:rPr>
              <a:t>例2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Arial" panose="020B0604020202020204" pitchFamily="34" charset="0"/>
              </a:rPr>
              <a:t>　计算：</a:t>
            </a:r>
            <a:endParaRPr lang="zh-CN" altLang="en-US" sz="2800" b="1" strike="noStrike" noProof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832744" y="2016306"/>
            <a:ext cx="809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noProof="1">
                <a:solidFill>
                  <a:schemeClr val="bg1"/>
                </a:solidFill>
                <a:latin typeface="+mn-ea"/>
                <a:cs typeface="+mn-cs"/>
              </a:rPr>
              <a:t>解：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500888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典例精析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69065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728D3B-C4E1-4380-A014-B063A4B91AC9}"/>
                  </a:ext>
                </a:extLst>
              </p:cNvPr>
              <p:cNvSpPr txBox="1"/>
              <p:nvPr/>
            </p:nvSpPr>
            <p:spPr>
              <a:xfrm>
                <a:off x="1642369" y="2016306"/>
                <a:ext cx="3134191" cy="472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728D3B-C4E1-4380-A014-B063A4B9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369" y="2016306"/>
                <a:ext cx="3134191" cy="472822"/>
              </a:xfrm>
              <a:prstGeom prst="rect">
                <a:avLst/>
              </a:prstGeom>
              <a:blipFill>
                <a:blip r:embed="rId2"/>
                <a:stretch>
                  <a:fillRect t="-12987" b="-46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5F1BA95-2EBE-41CD-B545-9AECCDFDF8CC}"/>
                  </a:ext>
                </a:extLst>
              </p:cNvPr>
              <p:cNvSpPr txBox="1"/>
              <p:nvPr/>
            </p:nvSpPr>
            <p:spPr>
              <a:xfrm>
                <a:off x="7408121" y="2001271"/>
                <a:ext cx="3549883" cy="475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(2)(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5F1BA95-2EBE-41CD-B545-9AECCDFD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121" y="2001271"/>
                <a:ext cx="3549883" cy="475836"/>
              </a:xfrm>
              <a:prstGeom prst="rect">
                <a:avLst/>
              </a:prstGeom>
              <a:blipFill>
                <a:blip r:embed="rId9"/>
                <a:stretch>
                  <a:fillRect l="-6003" t="-12821" b="-46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>
            <a:extLst>
              <a:ext uri="{FF2B5EF4-FFF2-40B4-BE49-F238E27FC236}">
                <a16:creationId xmlns:a16="http://schemas.microsoft.com/office/drawing/2014/main" id="{2854B7F1-7D1A-47DF-90B9-3D42D75E6ECB}"/>
              </a:ext>
            </a:extLst>
          </p:cNvPr>
          <p:cNvGrpSpPr/>
          <p:nvPr/>
        </p:nvGrpSpPr>
        <p:grpSpPr>
          <a:xfrm>
            <a:off x="939455" y="5277299"/>
            <a:ext cx="4188896" cy="970766"/>
            <a:chOff x="1216813" y="5066470"/>
            <a:chExt cx="3996427" cy="123919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流程图: 可选过程 30">
              <a:extLst>
                <a:ext uri="{FF2B5EF4-FFF2-40B4-BE49-F238E27FC236}">
                  <a16:creationId xmlns:a16="http://schemas.microsoft.com/office/drawing/2014/main" id="{576AE978-8BD2-4558-A6BF-3338956B5273}"/>
                </a:ext>
              </a:extLst>
            </p:cNvPr>
            <p:cNvSpPr/>
            <p:nvPr/>
          </p:nvSpPr>
          <p:spPr>
            <a:xfrm>
              <a:off x="1216813" y="5066470"/>
              <a:ext cx="3996427" cy="1239194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D42CD5D1-E5E2-42A1-B97C-1F21DC6EE844}"/>
                    </a:ext>
                  </a:extLst>
                </p:cNvPr>
                <p:cNvSpPr txBox="1"/>
                <p:nvPr/>
              </p:nvSpPr>
              <p:spPr>
                <a:xfrm>
                  <a:off x="1424128" y="5198488"/>
                  <a:ext cx="3240011" cy="975157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800" b="0" dirty="0"/>
                    <a:t>     (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a14:m>
                  <a:endParaRPr lang="en-US" altLang="zh-CN" sz="28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D42CD5D1-E5E2-42A1-B97C-1F21DC6EE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128" y="5198488"/>
                  <a:ext cx="3240011" cy="975157"/>
                </a:xfrm>
                <a:prstGeom prst="rect">
                  <a:avLst/>
                </a:prstGeom>
                <a:blipFill>
                  <a:blip r:embed="rId13"/>
                  <a:stretch>
                    <a:fillRect t="-13600" b="-16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D40864D-A8B4-4950-8AB6-ECDC868E676A}"/>
              </a:ext>
            </a:extLst>
          </p:cNvPr>
          <p:cNvGrpSpPr/>
          <p:nvPr/>
        </p:nvGrpSpPr>
        <p:grpSpPr>
          <a:xfrm>
            <a:off x="6889816" y="5298055"/>
            <a:ext cx="4290153" cy="846588"/>
            <a:chOff x="1216813" y="5066470"/>
            <a:chExt cx="4290153" cy="84658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5" name="流程图: 可选过程 34">
              <a:extLst>
                <a:ext uri="{FF2B5EF4-FFF2-40B4-BE49-F238E27FC236}">
                  <a16:creationId xmlns:a16="http://schemas.microsoft.com/office/drawing/2014/main" id="{AF45CC20-86A6-4D2E-9EDF-329ACEB46201}"/>
                </a:ext>
              </a:extLst>
            </p:cNvPr>
            <p:cNvSpPr/>
            <p:nvPr/>
          </p:nvSpPr>
          <p:spPr>
            <a:xfrm>
              <a:off x="1216813" y="5066470"/>
              <a:ext cx="4290153" cy="846588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6C678A1A-0EBC-4364-BE36-5900E1AD23D1}"/>
                    </a:ext>
                  </a:extLst>
                </p:cNvPr>
                <p:cNvSpPr txBox="1"/>
                <p:nvPr/>
              </p:nvSpPr>
              <p:spPr>
                <a:xfrm>
                  <a:off x="1364174" y="5264533"/>
                  <a:ext cx="3998070" cy="430887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800" b="0" dirty="0"/>
                    <a:t>(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6C678A1A-0EBC-4364-BE36-5900E1AD23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174" y="5264533"/>
                  <a:ext cx="3998070" cy="430887"/>
                </a:xfrm>
                <a:prstGeom prst="rect">
                  <a:avLst/>
                </a:prstGeom>
                <a:blipFill>
                  <a:blip r:embed="rId14"/>
                  <a:stretch>
                    <a:fillRect l="-5335" t="-24286" b="-5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748531" y="324008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典例精析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430303" y="88005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62AA48B-4EB2-4ED9-AD37-AFA5D990F201}"/>
                  </a:ext>
                </a:extLst>
              </p:cNvPr>
              <p:cNvSpPr txBox="1"/>
              <p:nvPr/>
            </p:nvSpPr>
            <p:spPr>
              <a:xfrm>
                <a:off x="1304393" y="2953164"/>
                <a:ext cx="2972801" cy="475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3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（</m:t>
                        </m:r>
                        <m: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zh-CN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）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62AA48B-4EB2-4ED9-AD37-AFA5D990F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93" y="2953164"/>
                <a:ext cx="2972801" cy="475836"/>
              </a:xfrm>
              <a:prstGeom prst="rect">
                <a:avLst/>
              </a:prstGeom>
              <a:blipFill>
                <a:blip r:embed="rId2"/>
                <a:stretch>
                  <a:fillRect t="-20253" r="-7787" b="-44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378BAD05-C3AC-403D-B60D-3D26F9C26D39}"/>
              </a:ext>
            </a:extLst>
          </p:cNvPr>
          <p:cNvGrpSpPr/>
          <p:nvPr/>
        </p:nvGrpSpPr>
        <p:grpSpPr>
          <a:xfrm>
            <a:off x="1086930" y="1233368"/>
            <a:ext cx="4648599" cy="1150233"/>
            <a:chOff x="983067" y="5159902"/>
            <a:chExt cx="4258293" cy="1476548"/>
          </a:xfrm>
        </p:grpSpPr>
        <p:sp>
          <p:nvSpPr>
            <p:cNvPr id="19" name="流程图: 可选过程 18">
              <a:extLst>
                <a:ext uri="{FF2B5EF4-FFF2-40B4-BE49-F238E27FC236}">
                  <a16:creationId xmlns:a16="http://schemas.microsoft.com/office/drawing/2014/main" id="{EB996585-6070-431F-9F1E-0B8A5FFB7D98}"/>
                </a:ext>
              </a:extLst>
            </p:cNvPr>
            <p:cNvSpPr/>
            <p:nvPr/>
          </p:nvSpPr>
          <p:spPr>
            <a:xfrm>
              <a:off x="1233077" y="5159902"/>
              <a:ext cx="3878167" cy="1476548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2DAB82C3-CDC3-4DB0-B6D4-4AFD55E4A7AF}"/>
                    </a:ext>
                  </a:extLst>
                </p:cNvPr>
                <p:cNvSpPr txBox="1"/>
                <p:nvPr/>
              </p:nvSpPr>
              <p:spPr>
                <a:xfrm>
                  <a:off x="983067" y="5354579"/>
                  <a:ext cx="4258293" cy="11062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zh-CN" sz="2800" b="0" dirty="0"/>
                    <a:t>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altLang="zh-CN" sz="28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2DAB82C3-CDC3-4DB0-B6D4-4AFD55E4A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067" y="5354579"/>
                  <a:ext cx="4258293" cy="11062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2CD0B2F-D4AA-4F12-95E0-7BB7B2C81B09}"/>
              </a:ext>
            </a:extLst>
          </p:cNvPr>
          <p:cNvGrpSpPr/>
          <p:nvPr/>
        </p:nvGrpSpPr>
        <p:grpSpPr>
          <a:xfrm>
            <a:off x="7632616" y="1973814"/>
            <a:ext cx="3472454" cy="2566273"/>
            <a:chOff x="7171872" y="2351298"/>
            <a:chExt cx="3472454" cy="2566273"/>
          </a:xfrm>
        </p:grpSpPr>
        <p:sp>
          <p:nvSpPr>
            <p:cNvPr id="10" name="对话气泡: 圆角矩形 9">
              <a:extLst>
                <a:ext uri="{FF2B5EF4-FFF2-40B4-BE49-F238E27FC236}">
                  <a16:creationId xmlns:a16="http://schemas.microsoft.com/office/drawing/2014/main" id="{170D6E9C-0E6D-4A8A-825D-097028CA5EBF}"/>
                </a:ext>
              </a:extLst>
            </p:cNvPr>
            <p:cNvSpPr/>
            <p:nvPr/>
          </p:nvSpPr>
          <p:spPr>
            <a:xfrm rot="5400000">
              <a:off x="7624962" y="1898208"/>
              <a:ext cx="2566273" cy="3472454"/>
            </a:xfrm>
            <a:prstGeom prst="wedgeRoundRectCallou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C501EFE-58CC-4EEC-BF36-406FEF6ADEF6}"/>
                </a:ext>
              </a:extLst>
            </p:cNvPr>
            <p:cNvSpPr txBox="1"/>
            <p:nvPr/>
          </p:nvSpPr>
          <p:spPr>
            <a:xfrm>
              <a:off x="7390015" y="2639341"/>
              <a:ext cx="308943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+mn-ea"/>
                </a:rPr>
                <a:t>在二次根式的运算中，多项式乘法法则和乘法公式仍然适用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8"/>
          <p:cNvSpPr/>
          <p:nvPr/>
        </p:nvSpPr>
        <p:spPr>
          <a:xfrm>
            <a:off x="690653" y="1108966"/>
            <a:ext cx="26155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fontAlgn="base" hangingPunct="0">
              <a:spcBef>
                <a:spcPct val="20000"/>
              </a:spcBef>
            </a:pP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宋体" panose="02010600030101010101" pitchFamily="2" charset="-122"/>
              </a:rPr>
              <a:t>计算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Arial" panose="020B0604020202020204" pitchFamily="34" charset="0"/>
              </a:rPr>
              <a:t>　</a:t>
            </a:r>
            <a:endParaRPr lang="zh-CN" altLang="en-US" sz="2800" b="1" strike="noStrike" noProof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7785" y="1899214"/>
            <a:ext cx="905736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解：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500888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endParaRPr kumimoji="0" lang="zh-CN" altLang="en-US" sz="3200" b="1" i="0" u="none" strike="noStrike" kern="1200" cap="none" spc="0" normalizeH="0" baseline="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9065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B0B0044-73FB-4908-AAFC-C6A504ED17AD}"/>
                  </a:ext>
                </a:extLst>
              </p:cNvPr>
              <p:cNvSpPr txBox="1"/>
              <p:nvPr/>
            </p:nvSpPr>
            <p:spPr>
              <a:xfrm>
                <a:off x="5660656" y="1859203"/>
                <a:ext cx="4571444" cy="644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B0B0044-73FB-4908-AAFC-C6A504ED1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656" y="1859203"/>
                <a:ext cx="4571444" cy="6448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814ED5D-88F9-45AF-8CF1-DCEEFD3AC9F0}"/>
                  </a:ext>
                </a:extLst>
              </p:cNvPr>
              <p:cNvSpPr txBox="1"/>
              <p:nvPr/>
            </p:nvSpPr>
            <p:spPr>
              <a:xfrm>
                <a:off x="1015681" y="1903526"/>
                <a:ext cx="3855992" cy="513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(−4−</m:t>
                      </m:r>
                      <m:rad>
                        <m:radPr>
                          <m:degHide m:val="on"/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814ED5D-88F9-45AF-8CF1-DCEEFD3AC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1" y="1903526"/>
                <a:ext cx="3855992" cy="513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8"/>
          <p:cNvSpPr/>
          <p:nvPr/>
        </p:nvSpPr>
        <p:spPr>
          <a:xfrm>
            <a:off x="396081" y="1305182"/>
            <a:ext cx="99599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 eaLnBrk="0" fontAlgn="base" hangingPunct="0">
              <a:spcBef>
                <a:spcPct val="20000"/>
              </a:spcBef>
              <a:buClrTx/>
              <a:buSzTx/>
              <a:buFontTx/>
            </a:pPr>
            <a:r>
              <a:rPr lang="zh-CN" altLang="en-US" sz="2800" strike="noStrike" noProof="1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　　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宋体" panose="02010600030101010101" pitchFamily="2" charset="-122"/>
              </a:rPr>
              <a:t>练习</a:t>
            </a:r>
            <a:r>
              <a:rPr lang="en-US" altLang="zh-CN" sz="2800" b="1" strike="noStrike" noProof="1">
                <a:solidFill>
                  <a:schemeClr val="bg1"/>
                </a:solidFill>
                <a:latin typeface="+mn-ea"/>
                <a:cs typeface="+mn-cs"/>
                <a:sym typeface="宋体" panose="02010600030101010101" pitchFamily="2" charset="-122"/>
              </a:rPr>
              <a:t>1</a:t>
            </a:r>
            <a:r>
              <a:rPr lang="zh-CN" altLang="en-US" sz="2800" b="1" strike="noStrike" noProof="1">
                <a:solidFill>
                  <a:schemeClr val="bg1"/>
                </a:solidFill>
                <a:latin typeface="+mn-ea"/>
                <a:cs typeface="+mn-cs"/>
                <a:sym typeface="Arial" panose="020B0604020202020204" pitchFamily="34" charset="0"/>
              </a:rPr>
              <a:t>　</a:t>
            </a:r>
            <a:r>
              <a:rPr lang="zh-CN" altLang="en-US" sz="2800" b="1" noProof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下列运算正确的是（     ）</a:t>
            </a:r>
            <a:endParaRPr lang="zh-CN" altLang="en-US" sz="2800" b="1" strike="noStrike" noProof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5008881" y="539273"/>
            <a:ext cx="2173816" cy="776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kumimoji="0" lang="en-US" altLang="zh-CN" sz="3200" b="1" i="0" u="none" strike="noStrike" kern="1200" cap="none" spc="0" normalizeH="0" baseline="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90653" y="1095318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D65CACC-326F-4C31-9832-F17F12C49B37}"/>
                  </a:ext>
                </a:extLst>
              </p:cNvPr>
              <p:cNvSpPr txBox="1"/>
              <p:nvPr/>
            </p:nvSpPr>
            <p:spPr>
              <a:xfrm>
                <a:off x="1846555" y="2289396"/>
                <a:ext cx="9959974" cy="37047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800" b="0" dirty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（</m:t>
                    </m:r>
                    <m:rad>
                      <m:radPr>
                        <m:degHide m:val="on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1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(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zh-CN" altLang="en-US" sz="2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altLang="zh-CN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solidFill>
                      <a:schemeClr val="bg1"/>
                    </a:solidFill>
                  </a:rPr>
                  <a:t>3+6=9</a:t>
                </a:r>
              </a:p>
              <a:p>
                <a:endParaRPr lang="en-US" altLang="zh-CN" sz="280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C. </a:t>
                </a:r>
                <a:r>
                  <a:rPr lang="zh-CN" altLang="en-US" sz="2800" dirty="0">
                    <a:solidFill>
                      <a:schemeClr val="bg1"/>
                    </a:solidFill>
                  </a:rPr>
                  <a:t>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zh-CN" alt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</a:rPr>
                  <a:t>）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zh-CN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altLang="zh-CN" sz="2800" b="0" dirty="0">
                  <a:solidFill>
                    <a:schemeClr val="bg1"/>
                  </a:solidFill>
                </a:endParaRPr>
              </a:p>
              <a:p>
                <a:endParaRPr lang="en-US" altLang="zh-CN" sz="2800" b="0" dirty="0">
                  <a:solidFill>
                    <a:schemeClr val="bg1"/>
                  </a:solidFill>
                </a:endParaRPr>
              </a:p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D.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÷1=</m:t>
                    </m:r>
                    <m:rad>
                      <m:radPr>
                        <m:degHide m:val="on"/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D65CACC-326F-4C31-9832-F17F12C49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555" y="2289396"/>
                <a:ext cx="9959974" cy="3704797"/>
              </a:xfrm>
              <a:prstGeom prst="rect">
                <a:avLst/>
              </a:prstGeom>
              <a:blipFill>
                <a:blip r:embed="rId2"/>
                <a:stretch>
                  <a:fillRect l="-2203" t="-2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BEE521C5-AEB0-46B0-8B44-BA26B7D8A831}"/>
              </a:ext>
            </a:extLst>
          </p:cNvPr>
          <p:cNvSpPr txBox="1"/>
          <p:nvPr/>
        </p:nvSpPr>
        <p:spPr>
          <a:xfrm>
            <a:off x="5914256" y="1305182"/>
            <a:ext cx="1766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C</a:t>
            </a:r>
            <a:endParaRPr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2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4、8、9、10、11、13、14、15"/>
  <p:tag name="KSO_WM_TEMPLATE_SUBCATEGORY" val="0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1912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1204">
      <a:dk1>
        <a:srgbClr val="000000"/>
      </a:dk1>
      <a:lt1>
        <a:srgbClr val="FFFFFF"/>
      </a:lt1>
      <a:dk2>
        <a:srgbClr val="768394"/>
      </a:dk2>
      <a:lt2>
        <a:srgbClr val="9BD0FC"/>
      </a:lt2>
      <a:accent1>
        <a:srgbClr val="001E4C"/>
      </a:accent1>
      <a:accent2>
        <a:srgbClr val="2B66AA"/>
      </a:accent2>
      <a:accent3>
        <a:srgbClr val="4C7DFF"/>
      </a:accent3>
      <a:accent4>
        <a:srgbClr val="9BD0FC"/>
      </a:accent4>
      <a:accent5>
        <a:srgbClr val="001E4C"/>
      </a:accent5>
      <a:accent6>
        <a:srgbClr val="2B66AA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870</Words>
  <Application>Microsoft Office PowerPoint</Application>
  <PresentationFormat>宽屏</PresentationFormat>
  <Paragraphs>121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Cambria Math</vt:lpstr>
      <vt:lpstr>Office 主题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祝铭</dc:creator>
  <cp:lastModifiedBy>zhu ming</cp:lastModifiedBy>
  <cp:revision>152</cp:revision>
  <dcterms:created xsi:type="dcterms:W3CDTF">2020-02-01T14:56:00Z</dcterms:created>
  <dcterms:modified xsi:type="dcterms:W3CDTF">2020-02-19T00:33:06Z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