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5" r:id="rId2"/>
  </p:sldMasterIdLst>
  <p:notesMasterIdLst>
    <p:notesMasterId r:id="rId19"/>
  </p:notesMasterIdLst>
  <p:sldIdLst>
    <p:sldId id="608" r:id="rId3"/>
    <p:sldId id="612" r:id="rId4"/>
    <p:sldId id="616" r:id="rId5"/>
    <p:sldId id="591" r:id="rId6"/>
    <p:sldId id="593" r:id="rId7"/>
    <p:sldId id="620" r:id="rId8"/>
    <p:sldId id="594" r:id="rId9"/>
    <p:sldId id="601" r:id="rId10"/>
    <p:sldId id="582" r:id="rId11"/>
    <p:sldId id="590" r:id="rId12"/>
    <p:sldId id="617" r:id="rId13"/>
    <p:sldId id="607" r:id="rId14"/>
    <p:sldId id="609" r:id="rId15"/>
    <p:sldId id="615" r:id="rId16"/>
    <p:sldId id="610" r:id="rId17"/>
    <p:sldId id="614" r:id="rId18"/>
  </p:sldIdLst>
  <p:sldSz cx="9144000" cy="5143500" type="screen16x9"/>
  <p:notesSz cx="6858000" cy="9144000"/>
  <p:defaultTextStyle>
    <a:defPPr>
      <a:defRPr lang="zh-CN"/>
    </a:defPPr>
    <a:lvl1pPr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342900" indent="1143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685800" indent="2286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028700" indent="3429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371600" indent="4572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34E"/>
    <a:srgbClr val="0099FF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3970" autoAdjust="0"/>
  </p:normalViewPr>
  <p:slideViewPr>
    <p:cSldViewPr snapToGrid="0">
      <p:cViewPr>
        <p:scale>
          <a:sx n="72" d="100"/>
          <a:sy n="72" d="100"/>
        </p:scale>
        <p:origin x="1088" y="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0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FA49C73-39B9-4C5D-A041-D1B33FDE1D61}" type="datetimeFigureOut">
              <a:rPr lang="zh-CN" altLang="en-US"/>
              <a:pPr>
                <a:defRPr/>
              </a:pPr>
              <a:t>2020/2/7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1FB12FB-E557-488F-80D8-360A9BE706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E5C17B-09B3-4B11-ACC1-259FD741158B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5097463"/>
            <a:ext cx="9144000" cy="460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zh-CN" altLang="en-US" sz="1800">
              <a:solidFill>
                <a:prstClr val="white"/>
              </a:solidFill>
            </a:endParaRPr>
          </a:p>
        </p:txBody>
      </p: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74738" y="1276350"/>
            <a:ext cx="6994525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DDB4B66-5B0C-4465-9BFB-BF3B58F47BD1}" type="datetimeFigureOut">
              <a:rPr lang="zh-CN" altLang="en-US"/>
              <a:pPr>
                <a:defRPr/>
              </a:pPr>
              <a:t>2020/2/7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5E909C-0419-4EE2-9B5E-6A031E3853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B0FAFD0-9367-40C9-8E2F-DE5F7C260FBF}" type="datetimeFigureOut">
              <a:rPr lang="zh-CN" altLang="en-US"/>
              <a:pPr>
                <a:defRPr/>
              </a:pPr>
              <a:t>2020/2/7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37AF645-EC8A-4405-B818-F95FD67C0C7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BBEA48-167D-4055-8D0A-CB0825031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97CF16F-EC5B-4C9E-9B9E-051301791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BF44EF-2244-47BE-B881-F754102F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92F8D3-21EA-468C-A454-ABE68368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C0496D-4350-4B45-B77B-8B521F93E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3622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80C75B-CEE4-4F66-A920-94AA9573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F38D9B-B465-4F38-ACF6-40158F808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09B2ED-1A6E-4992-9A9C-5B99266BC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A11D6C-F121-44BE-BA65-8D3D65B62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635CBC-75F8-4EEA-9890-D3A23F04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6974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16297D-87F2-4179-AF3B-FC4303EB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468AAE-2149-4609-A67D-754E6FE60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D8D8D0-2AA2-417D-88F8-9C397C7ED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A25D46-F0FB-483A-AF03-CFFF8030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9DC1E2-BC74-4CAA-8647-72AA61CC5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146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76DACF-8F26-458B-8BC8-673D7899E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091EC7-4CCA-49BB-A731-4B2A931D4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04018AF-574E-4098-9950-0F3FCBA28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1DB8201-BAB5-4849-AEED-534C5C09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7103144-E696-4A0F-806C-F5C0E347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B9108E9-C408-4CC7-81CF-8880EB90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209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89CBB1-85C6-4ADA-ADCE-74403ADDA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A64B93-2D39-42BD-8381-E6600014C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39E163E-007C-4569-A602-CD6945C9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FA74B10-3B39-4942-98FE-F330C67A4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FE9217E-17A9-4FC5-9AEB-23A69E1AA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8B82409-118C-4B14-89CF-F151BB040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B56FA4C-5711-456C-AD63-BBECF6C9B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785D60B-D0BC-420E-8E4E-77C36A34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433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1D7047-D1DE-4FC5-8653-51221FD8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84EF975-FC45-4888-A62E-4D34DE0E7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6A474A-2350-49B2-B1EE-B2D763B4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DB71895-B24E-402E-BEC4-F87B47C6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388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C4240D-63D0-4FA1-A06E-35B5064B7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F2B5E2B-B4A6-4989-9DDF-837B8596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C00158-BE5C-4E38-A34E-032F85A0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24171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B95D33-C2BB-4E37-BAB3-12A99538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DDA15F-93F7-4E0B-A5BB-AE2456D12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C982D1B-7250-4FA4-A4B3-0BB4E11AB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668C3B-9EF4-4F53-B1D1-7AA477BC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B680E6F-E722-4F1D-851B-AFC27A59E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F452E3-F27A-4635-819A-498FB20BE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99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34F9AD-5069-415C-860A-9BFDD3BC9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64E8368-7956-4D8F-8DF6-C492CCBFD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0726129-6DB4-4A09-B435-EAB7981F2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16A8D9-5446-4B84-9807-DBA1488DD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2C1C8D-2F02-49FA-9F6E-93E9AA3E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B9561C-09B9-4278-A742-BDED3B19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7718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302B11-DBC6-43AD-9061-E34F075D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6F9559-B227-4659-ABBB-95DE66105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3A6FF3-1FCF-4451-9D0E-FACAED69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C3C9C5-9250-4883-8F2B-BE7B2C6F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621EB2-B8E9-4E98-8B1A-68EBFDDE3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524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99A387C-4A59-42CB-BF02-D8A14BA8D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46DF9FB-F0EA-4F76-A656-973C7B8D7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8EB37E-2158-403A-8CDA-E9935499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979844-E7CA-47BA-B5AF-DABF8C4B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A0CE44-610F-4321-9C1F-0417C1C2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13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B26527-98CD-4D8E-8C71-7833F0D90FF3}" type="datetimeFigureOut">
              <a:rPr lang="zh-CN" altLang="en-US"/>
              <a:pPr>
                <a:defRPr/>
              </a:pPr>
              <a:t>2020/2/7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81FDA4-A67B-413F-9DCF-2678B58C1E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E657C-9836-4558-8747-DDA7C8F27FA4}" type="datetimeFigureOut">
              <a:rPr lang="zh-CN" altLang="en-US"/>
              <a:pPr>
                <a:defRPr/>
              </a:pPr>
              <a:t>2020/2/7 Friday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5281D3-3583-4511-9B02-0961B0A57F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C5A851C-A1EA-4EDF-9E79-8E5D9EED51E0}" type="datetimeFigureOut">
              <a:rPr lang="zh-CN" altLang="en-US"/>
              <a:pPr>
                <a:defRPr/>
              </a:pPr>
              <a:t>2020/2/7 Friday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719687-C9D2-42E4-AAD7-D448567CC2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C51604-1155-4233-8012-30FCE6ACBDA4}" type="datetimeFigureOut">
              <a:rPr lang="zh-CN" altLang="en-US"/>
              <a:pPr>
                <a:defRPr/>
              </a:pPr>
              <a:t>2020/2/7 Friday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7F5B06-BCD9-4C8C-BDFC-71F95463F21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29B039-0669-40DC-9401-80807B4FA17A}" type="datetimeFigureOut">
              <a:rPr lang="zh-CN" altLang="en-US"/>
              <a:pPr>
                <a:defRPr/>
              </a:pPr>
              <a:t>2020/2/7 Friday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9A7A5DC-AA7C-4DB6-82E9-429FC248230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4655D4-C3DE-473C-8F6B-31E3F202D816}" type="datetimeFigureOut">
              <a:rPr lang="zh-CN" altLang="en-US"/>
              <a:pPr>
                <a:defRPr/>
              </a:pPr>
              <a:t>2020/2/7 Friday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A19E191-4667-4369-8BF9-82C3681106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A547A3-9A07-4FA0-A5AB-BAB126A019FD}" type="datetimeFigureOut">
              <a:rPr lang="zh-CN" altLang="en-US"/>
              <a:pPr>
                <a:defRPr/>
              </a:pPr>
              <a:t>2020/2/7 Friday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B18D38-14BB-49F8-9EA2-65740954FBB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F5AC183-0F8F-46AB-A255-AB58E845267C}" type="datetimeFigureOut">
              <a:rPr lang="zh-CN" altLang="en-US"/>
              <a:pPr>
                <a:defRPr/>
              </a:pPr>
              <a:t>2020/2/7 Friday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F905132-81A6-449A-A9D1-A2825EA42A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40B99C0-E905-4844-A576-F338F4145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B1BD12A-648C-4E43-89F2-2A2258564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D6D688-F2F1-4A92-8FAF-44B5C947A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28C4-AED0-4210-AB61-D1A26E75D1BF}" type="datetimeFigureOut">
              <a:rPr lang="zh-CN" altLang="en-US" smtClean="0"/>
              <a:pPr/>
              <a:t>2020/2/7 Friday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6622F1-09DE-46FF-843D-8003EFC4A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DE3FC7-4449-4BDB-BF18-8B68305B4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34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6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5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pn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oleObject" Target="../embeddings/oleObject2.bin"/><Relationship Id="rId18" Type="http://schemas.openxmlformats.org/officeDocument/2006/relationships/image" Target="../media/image13.wmf"/><Relationship Id="rId3" Type="http://schemas.openxmlformats.org/officeDocument/2006/relationships/image" Target="../media/image17.png"/><Relationship Id="rId21" Type="http://schemas.openxmlformats.org/officeDocument/2006/relationships/oleObject" Target="../embeddings/oleObject6.bin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16.wmf"/><Relationship Id="rId5" Type="http://schemas.openxmlformats.org/officeDocument/2006/relationships/image" Target="../media/image19.png"/><Relationship Id="rId15" Type="http://schemas.openxmlformats.org/officeDocument/2006/relationships/oleObject" Target="../embeddings/oleObject3.bin"/><Relationship Id="rId23" Type="http://schemas.openxmlformats.org/officeDocument/2006/relationships/oleObject" Target="../embeddings/oleObject7.bin"/><Relationship Id="rId10" Type="http://schemas.openxmlformats.org/officeDocument/2006/relationships/image" Target="../media/image24.png"/><Relationship Id="rId19" Type="http://schemas.openxmlformats.org/officeDocument/2006/relationships/oleObject" Target="../embeddings/oleObject5.bin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10.wmf"/><Relationship Id="rId22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3.png"/><Relationship Id="rId4" Type="http://schemas.openxmlformats.org/officeDocument/2006/relationships/image" Target="../media/image29.png"/><Relationship Id="rId9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7.pn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4.wmf"/><Relationship Id="rId10" Type="http://schemas.openxmlformats.org/officeDocument/2006/relationships/image" Target="../media/image40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4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3.wmf"/><Relationship Id="rId10" Type="http://schemas.openxmlformats.org/officeDocument/2006/relationships/image" Target="../media/image49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8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C21F5C-0DA1-4796-BFE2-DA7E26410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6890" y="1556574"/>
            <a:ext cx="6670222" cy="521663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16.1 </a:t>
            </a:r>
            <a:r>
              <a:rPr lang="zh-CN" altLang="en-US" sz="3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二次根式性质</a:t>
            </a:r>
            <a:endParaRPr lang="zh-CN" altLang="en-US" sz="3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BB6F5A-24B3-4472-A255-F72F4A680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56848"/>
            <a:ext cx="6858000" cy="36373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zh-CN" altLang="en-US" sz="23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授课教师</a:t>
            </a:r>
            <a:r>
              <a:rPr lang="zh-CN" altLang="en-US" sz="23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：孙燕慧</a:t>
            </a:r>
            <a:endParaRPr lang="en-US" altLang="zh-CN" sz="23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18880E89-7A0B-4F55-AAED-42E758F308D1}"/>
              </a:ext>
            </a:extLst>
          </p:cNvPr>
          <p:cNvSpPr txBox="1">
            <a:spLocks/>
          </p:cNvSpPr>
          <p:nvPr/>
        </p:nvSpPr>
        <p:spPr>
          <a:xfrm>
            <a:off x="1143000" y="553812"/>
            <a:ext cx="6858000" cy="521663"/>
          </a:xfrm>
          <a:prstGeom prst="rect">
            <a:avLst/>
          </a:prstGeom>
        </p:spPr>
        <p:txBody>
          <a:bodyPr vert="horz" lIns="68579" tIns="34289" rIns="68579" bIns="34289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空中</a:t>
            </a:r>
            <a:r>
              <a:rPr lang="zh-CN" altLang="en-US" sz="20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课堂</a:t>
            </a:r>
            <a:r>
              <a:rPr lang="en-US" altLang="zh-CN" sz="20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20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八年级数学（下）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副标题 2">
            <a:extLst>
              <a:ext uri="{FF2B5EF4-FFF2-40B4-BE49-F238E27FC236}">
                <a16:creationId xmlns:a16="http://schemas.microsoft.com/office/drawing/2014/main" id="{F644E132-CD8F-4165-9284-3D3E725BF547}"/>
              </a:ext>
            </a:extLst>
          </p:cNvPr>
          <p:cNvSpPr txBox="1">
            <a:spLocks/>
          </p:cNvSpPr>
          <p:nvPr/>
        </p:nvSpPr>
        <p:spPr>
          <a:xfrm>
            <a:off x="1143000" y="4113354"/>
            <a:ext cx="6858000" cy="363737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20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邯郸市第二十五中学</a:t>
            </a:r>
            <a:endParaRPr lang="en-US" altLang="zh-CN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7" name="副标题 2">
            <a:extLst>
              <a:ext uri="{FF2B5EF4-FFF2-40B4-BE49-F238E27FC236}">
                <a16:creationId xmlns:a16="http://schemas.microsoft.com/office/drawing/2014/main" id="{A2E913FF-0997-405A-B904-0CBB513B3717}"/>
              </a:ext>
            </a:extLst>
          </p:cNvPr>
          <p:cNvSpPr txBox="1">
            <a:spLocks/>
          </p:cNvSpPr>
          <p:nvPr/>
        </p:nvSpPr>
        <p:spPr>
          <a:xfrm>
            <a:off x="1189946" y="3334387"/>
            <a:ext cx="6764110" cy="796742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sz="15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教师简介</a:t>
            </a:r>
            <a:r>
              <a:rPr lang="zh-CN" altLang="en-US" sz="15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：中学高级</a:t>
            </a:r>
            <a:r>
              <a:rPr lang="zh-CN" altLang="en-US" sz="150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教师，</a:t>
            </a:r>
            <a:r>
              <a:rPr lang="zh-CN" altLang="en-US" sz="150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邯郸市教师基本功大赛教学能手，</a:t>
            </a:r>
            <a:r>
              <a:rPr lang="zh-CN" altLang="en-US" sz="150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邯郸</a:t>
            </a:r>
            <a:r>
              <a:rPr lang="zh-CN" altLang="en-US" sz="15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市优质课比赛一等奖，河北省讲课比赛一等奖</a:t>
            </a:r>
            <a:endParaRPr lang="en-US" altLang="zh-CN" sz="15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22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/>
          </p:cNvPr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表格 7">
            <a:extLst/>
          </p:cNvPr>
          <p:cNvGraphicFramePr>
            <a:graphicFrameLocks noGrp="1"/>
          </p:cNvGraphicFramePr>
          <p:nvPr/>
        </p:nvGraphicFramePr>
        <p:xfrm>
          <a:off x="1008450" y="1017758"/>
          <a:ext cx="6720408" cy="33038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40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347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</a:rPr>
                        <a:t>从运算顺序看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</a:rPr>
                        <a:t>从取值范围看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</a:rPr>
                        <a:t>从运算结果看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</a:rPr>
                        <a:t>意义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470275" y="1836738"/>
            <a:ext cx="1568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先开方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, </a:t>
            </a:r>
            <a:r>
              <a:rPr lang="zh-CN" altLang="en-US" sz="16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后平方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772606" y="1847626"/>
            <a:ext cx="15700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先平方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, </a:t>
            </a:r>
            <a:r>
              <a:rPr lang="zh-CN" altLang="en-US" sz="16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后开方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927475" y="2465388"/>
            <a:ext cx="582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a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≥0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5857426" y="2475366"/>
            <a:ext cx="166460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b="1" i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a</a:t>
            </a:r>
            <a:r>
              <a:rPr lang="zh-CN" altLang="en-US" sz="16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取任何实数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035425" y="3068184"/>
            <a:ext cx="365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a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5443992" y="3074535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|a|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3332390" y="3709080"/>
            <a:ext cx="1822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表示一个非负数</a:t>
            </a:r>
            <a:r>
              <a:rPr lang="en-US" altLang="zh-CN" sz="1400" b="1" i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a </a:t>
            </a:r>
          </a:p>
          <a:p>
            <a:pPr algn="ctr"/>
            <a:r>
              <a:rPr lang="zh-CN" altLang="en-US" sz="14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的算术平方根的平方</a:t>
            </a: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5504543" y="3687309"/>
            <a:ext cx="1916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表示一个实数 </a:t>
            </a:r>
            <a:r>
              <a:rPr lang="en-US" altLang="zh-CN" sz="1400" b="1" i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a</a:t>
            </a:r>
          </a:p>
          <a:p>
            <a:pPr algn="ctr"/>
            <a:r>
              <a:rPr lang="zh-CN" altLang="en-US" sz="14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的平方的算术平方根</a:t>
            </a: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" name="TextBox 6">
            <a:extLst/>
          </p:cNvPr>
          <p:cNvSpPr txBox="1"/>
          <p:nvPr/>
        </p:nvSpPr>
        <p:spPr>
          <a:xfrm>
            <a:off x="3973286" y="303892"/>
            <a:ext cx="1611087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归纳小结</a:t>
            </a:r>
            <a:endParaRPr lang="zh-CN" altLang="en-US" sz="2800" b="1" dirty="0">
              <a:ln w="6350">
                <a:noFill/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" name="Picture 2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8442" y="1136821"/>
            <a:ext cx="561975" cy="457200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8810" y="1112108"/>
            <a:ext cx="1143000" cy="523875"/>
          </a:xfrm>
          <a:prstGeom prst="rect">
            <a:avLst/>
          </a:prstGeom>
          <a:noFill/>
        </p:spPr>
      </p:pic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/>
          </p:cNvPr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/>
          </p:cNvPr>
          <p:cNvSpPr txBox="1"/>
          <p:nvPr/>
        </p:nvSpPr>
        <p:spPr>
          <a:xfrm>
            <a:off x="3973286" y="303892"/>
            <a:ext cx="1611087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归纳小结</a:t>
            </a:r>
            <a:endParaRPr lang="zh-CN" altLang="en-US" sz="2800" b="1" dirty="0">
              <a:ln w="6350">
                <a:noFill/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93763" y="1268585"/>
            <a:ext cx="1123950" cy="514350"/>
          </a:xfrm>
          <a:prstGeom prst="rect">
            <a:avLst/>
          </a:prstGeom>
          <a:noFill/>
        </p:spPr>
      </p:pic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3771" y="1338943"/>
            <a:ext cx="542925" cy="457200"/>
          </a:xfrm>
          <a:prstGeom prst="rect">
            <a:avLst/>
          </a:prstGeom>
          <a:noFill/>
        </p:spPr>
      </p:pic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45720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812181" y="1192384"/>
            <a:ext cx="7673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在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条件下，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与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运算顺序不同，所表示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的意义不同，但是结果却都等于</a:t>
            </a:r>
            <a:r>
              <a:rPr kumimoji="0" lang="en-US" altLang="zh-CN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，有什么奥妙吗？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8943" y="1360715"/>
            <a:ext cx="771525" cy="361950"/>
          </a:xfrm>
          <a:prstGeom prst="rect">
            <a:avLst/>
          </a:prstGeom>
          <a:noFill/>
        </p:spPr>
      </p:pic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1859864" y="2656380"/>
            <a:ext cx="523124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乘方与开方互为逆运算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653144" y="3472543"/>
            <a:ext cx="81642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用基本的运算符号把数或者表示数的字母连接而成的式子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叫做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代数式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9" name="Rectangle 2"/>
          <p:cNvSpPr>
            <a:spLocks noGrp="1"/>
          </p:cNvSpPr>
          <p:nvPr>
            <p:ph type="title" idx="4294967295"/>
          </p:nvPr>
        </p:nvSpPr>
        <p:spPr>
          <a:xfrm>
            <a:off x="3374572" y="152404"/>
            <a:ext cx="2590800" cy="838653"/>
          </a:xfrm>
        </p:spPr>
        <p:txBody>
          <a:bodyPr/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拓展练习</a:t>
            </a:r>
          </a:p>
        </p:txBody>
      </p:sp>
      <p:sp>
        <p:nvSpPr>
          <p:cNvPr id="38941" name="Rectangle 8"/>
          <p:cNvSpPr>
            <a:spLocks noChangeArrowheads="1"/>
          </p:cNvSpPr>
          <p:nvPr/>
        </p:nvSpPr>
        <p:spPr bwMode="auto">
          <a:xfrm>
            <a:off x="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8944" name="Rectangle 11"/>
          <p:cNvSpPr>
            <a:spLocks noChangeArrowheads="1"/>
          </p:cNvSpPr>
          <p:nvPr/>
        </p:nvSpPr>
        <p:spPr bwMode="auto">
          <a:xfrm>
            <a:off x="0" y="3184525"/>
            <a:ext cx="209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700"/>
              <a:t> </a:t>
            </a:r>
            <a:endParaRPr lang="zh-CN" altLang="en-US"/>
          </a:p>
        </p:txBody>
      </p:sp>
      <p:sp>
        <p:nvSpPr>
          <p:cNvPr id="38945" name="Rectangle 12"/>
          <p:cNvSpPr>
            <a:spLocks noChangeArrowheads="1"/>
          </p:cNvSpPr>
          <p:nvPr/>
        </p:nvSpPr>
        <p:spPr bwMode="auto">
          <a:xfrm>
            <a:off x="569147" y="1192441"/>
            <a:ext cx="715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400" dirty="0" smtClean="0"/>
              <a:t>. </a:t>
            </a:r>
            <a:endParaRPr lang="en-US" altLang="zh-CN" sz="2400" dirty="0"/>
          </a:p>
        </p:txBody>
      </p:sp>
      <p:sp>
        <p:nvSpPr>
          <p:cNvPr id="38946" name="Rectangle 14"/>
          <p:cNvSpPr>
            <a:spLocks noChangeArrowheads="1"/>
          </p:cNvSpPr>
          <p:nvPr/>
        </p:nvSpPr>
        <p:spPr bwMode="auto">
          <a:xfrm>
            <a:off x="493896" y="2805114"/>
            <a:ext cx="28905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已知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正方形边长为</a:t>
            </a:r>
            <a:endParaRPr lang="zh-CN" altLang="en-US" sz="2400" b="1" dirty="0"/>
          </a:p>
        </p:txBody>
      </p:sp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3333935" y="2841173"/>
          <a:ext cx="762453" cy="446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2" name="公式" r:id="rId3" imgW="393529" imgH="228501" progId="Equation.3">
                  <p:embed/>
                </p:oleObj>
              </mc:Choice>
              <mc:Fallback>
                <p:oleObj name="公式" r:id="rId3" imgW="393529" imgH="228501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935" y="2841173"/>
                        <a:ext cx="762453" cy="446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47" name="Rectangle 15"/>
          <p:cNvSpPr>
            <a:spLocks noChangeArrowheads="1"/>
          </p:cNvSpPr>
          <p:nvPr/>
        </p:nvSpPr>
        <p:spPr bwMode="auto">
          <a:xfrm>
            <a:off x="4009261" y="2819176"/>
            <a:ext cx="51347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733425" algn="l"/>
              </a:tabLst>
            </a:pPr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，求与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正方形面积相等的圆的半径。</a:t>
            </a:r>
            <a:endParaRPr lang="zh-CN" altLang="en-US" sz="2400" b="1" dirty="0"/>
          </a:p>
        </p:txBody>
      </p:sp>
      <p:sp>
        <p:nvSpPr>
          <p:cNvPr id="38956" name="Rectangle 44"/>
          <p:cNvSpPr>
            <a:spLocks noChangeArrowheads="1"/>
          </p:cNvSpPr>
          <p:nvPr/>
        </p:nvSpPr>
        <p:spPr bwMode="auto">
          <a:xfrm>
            <a:off x="0" y="2386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8955" name="Object 43"/>
          <p:cNvGraphicFramePr>
            <a:graphicFrameLocks noChangeAspect="1"/>
          </p:cNvGraphicFramePr>
          <p:nvPr/>
        </p:nvGraphicFramePr>
        <p:xfrm>
          <a:off x="1019621" y="1143000"/>
          <a:ext cx="3198393" cy="556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3" name="公式" r:id="rId5" imgW="1549080" imgH="291960" progId="Equation.3">
                  <p:embed/>
                </p:oleObj>
              </mc:Choice>
              <mc:Fallback>
                <p:oleObj name="公式" r:id="rId5" imgW="1549080" imgH="29196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621" y="1143000"/>
                        <a:ext cx="3198393" cy="556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0" y="2395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cxnSp>
        <p:nvCxnSpPr>
          <p:cNvPr id="26" name="直接连接符 25">
            <a:extLst/>
          </p:cNvPr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4"/>
          <p:cNvGraphicFramePr>
            <a:graphicFrameLocks noChangeAspect="1"/>
          </p:cNvGraphicFramePr>
          <p:nvPr/>
        </p:nvGraphicFramePr>
        <p:xfrm>
          <a:off x="1806901" y="2638924"/>
          <a:ext cx="2685147" cy="550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7" name="Equation" r:id="rId3" imgW="799920" imgH="253800" progId="Equation.3">
                  <p:embed/>
                </p:oleObj>
              </mc:Choice>
              <mc:Fallback>
                <p:oleObj name="Equation" r:id="rId3" imgW="79992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901" y="2638924"/>
                        <a:ext cx="2685147" cy="5505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3"/>
          <p:cNvGraphicFramePr>
            <a:graphicFrameLocks noChangeAspect="1"/>
          </p:cNvGraphicFramePr>
          <p:nvPr/>
        </p:nvGraphicFramePr>
        <p:xfrm>
          <a:off x="4474536" y="2730722"/>
          <a:ext cx="1519528" cy="458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Equation" r:id="rId5" imgW="444240" imgH="203040" progId="Equation.3">
                  <p:embed/>
                </p:oleObj>
              </mc:Choice>
              <mc:Fallback>
                <p:oleObj name="Equation" r:id="rId5" imgW="4442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4536" y="2730722"/>
                        <a:ext cx="1519528" cy="4587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851796" y="1024391"/>
            <a:ext cx="724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若</a:t>
            </a:r>
            <a:endParaRPr lang="zh-CN" altLang="en-US" sz="2400" b="1" dirty="0"/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2241082" y="1051153"/>
            <a:ext cx="53244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是正整数，则</a:t>
            </a:r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最小正整数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的值是多少？</a:t>
            </a:r>
            <a:endParaRPr lang="zh-CN" altLang="en-US" sz="2400" b="1" dirty="0"/>
          </a:p>
          <a:p>
            <a:pPr eaLnBrk="0" hangingPunct="0"/>
            <a:endParaRPr lang="zh-CN" altLang="en-US" sz="2400" dirty="0"/>
          </a:p>
        </p:txBody>
      </p:sp>
      <p:sp>
        <p:nvSpPr>
          <p:cNvPr id="7" name="Rectangle 29"/>
          <p:cNvSpPr>
            <a:spLocks noChangeArrowheads="1"/>
          </p:cNvSpPr>
          <p:nvPr/>
        </p:nvSpPr>
        <p:spPr bwMode="auto">
          <a:xfrm>
            <a:off x="881743" y="2643868"/>
            <a:ext cx="1290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化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简</a:t>
            </a:r>
            <a:endParaRPr lang="zh-CN" altLang="en-US" sz="2400" b="1" dirty="0"/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1513114" y="141061"/>
            <a:ext cx="5431972" cy="83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              拓展练习</a:t>
            </a:r>
          </a:p>
        </p:txBody>
      </p:sp>
      <p:cxnSp>
        <p:nvCxnSpPr>
          <p:cNvPr id="9" name="直接连接符 8">
            <a:extLst/>
          </p:cNvPr>
          <p:cNvCxnSpPr/>
          <p:nvPr/>
        </p:nvCxnSpPr>
        <p:spPr>
          <a:xfrm>
            <a:off x="812798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2238" y="1087395"/>
            <a:ext cx="714375" cy="409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1309817" y="617838"/>
            <a:ext cx="19152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课堂回顾：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445740" y="1272746"/>
            <a:ext cx="339810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一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二次根式的性质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1865870" y="1853514"/>
            <a:ext cx="55605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1.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7476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33350" cy="361950"/>
          </a:xfrm>
          <a:prstGeom prst="rect">
            <a:avLst/>
          </a:prstGeom>
          <a:noFill/>
        </p:spPr>
      </p:pic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1841158" y="2570207"/>
            <a:ext cx="35340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2.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4766" name="Object 14"/>
          <p:cNvGraphicFramePr>
            <a:graphicFrameLocks noChangeAspect="1"/>
          </p:cNvGraphicFramePr>
          <p:nvPr/>
        </p:nvGraphicFramePr>
        <p:xfrm>
          <a:off x="2339846" y="2548796"/>
          <a:ext cx="2496571" cy="565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0" name="公式" r:id="rId4" imgW="1066680" imgH="241200" progId="Equation.3">
                  <p:embed/>
                </p:oleObj>
              </mc:Choice>
              <mc:Fallback>
                <p:oleObj name="公式" r:id="rId4" imgW="1066680" imgH="241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846" y="2548796"/>
                        <a:ext cx="2496571" cy="5651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4775" name="Picture 2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0140" y="1927655"/>
            <a:ext cx="506627" cy="457472"/>
          </a:xfrm>
          <a:prstGeom prst="rect">
            <a:avLst/>
          </a:prstGeom>
          <a:noFill/>
        </p:spPr>
      </p:pic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2891481" y="1902941"/>
            <a:ext cx="30026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的双重非负性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4783" name="Rectangle 31"/>
          <p:cNvSpPr>
            <a:spLocks noChangeArrowheads="1"/>
          </p:cNvSpPr>
          <p:nvPr/>
        </p:nvSpPr>
        <p:spPr bwMode="auto">
          <a:xfrm>
            <a:off x="1348357" y="3529914"/>
            <a:ext cx="354638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二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代数式概念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62" grpId="0"/>
      <p:bldP spid="74763" grpId="1"/>
      <p:bldP spid="74777" grpId="1"/>
      <p:bldP spid="747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95400" y="1276755"/>
            <a:ext cx="63790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zh-CN" altLang="en-US" sz="2800" b="1" dirty="0" smtClean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作业：</a:t>
            </a:r>
            <a:endParaRPr lang="en-US" altLang="zh-CN" sz="2800" b="1" dirty="0" smtClean="0">
              <a:solidFill>
                <a:prstClr val="black"/>
              </a:solidFill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lvl="0" defTabSz="914400"/>
            <a:endParaRPr lang="en-US" altLang="zh-CN" sz="2800" b="1" dirty="0" smtClean="0">
              <a:solidFill>
                <a:prstClr val="black"/>
              </a:solidFill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lvl="0" defTabSz="914400"/>
            <a:r>
              <a:rPr lang="zh-CN" altLang="en-US" sz="2800" b="1" dirty="0" smtClean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课本第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lang="zh-CN" altLang="en-US" sz="2800" b="1" dirty="0" smtClean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页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2800" b="1" dirty="0" smtClean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题、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</a:t>
            </a:r>
            <a:r>
              <a:rPr lang="zh-CN" altLang="en-US" sz="2800" b="1" dirty="0" smtClean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题、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lang="zh-CN" altLang="en-US" sz="2800" b="1" dirty="0" smtClean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题、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9</a:t>
            </a:r>
            <a:r>
              <a:rPr lang="zh-CN" altLang="en-US" sz="2800" b="1" dirty="0" smtClean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题、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10</a:t>
            </a:r>
            <a:r>
              <a:rPr lang="en-US" altLang="zh-CN" sz="2800" b="1" dirty="0" smtClean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800" b="1" dirty="0" smtClean="0">
                <a:solidFill>
                  <a:prstClr val="black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题</a:t>
            </a:r>
            <a:endParaRPr lang="zh-CN" altLang="en-US" sz="2800" b="1" dirty="0" smtClean="0">
              <a:solidFill>
                <a:prstClr val="black"/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420314" y="1331609"/>
            <a:ext cx="5128328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谢谢观看</a:t>
            </a:r>
            <a:endParaRPr lang="zh-CN" altLang="en-US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52164" y="310366"/>
            <a:ext cx="1931944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复习定义</a:t>
            </a:r>
            <a:endParaRPr lang="zh-CN" altLang="en-US" sz="2800" b="1" dirty="0">
              <a:ln w="6350">
                <a:noFill/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7766" y="4009130"/>
            <a:ext cx="6971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练习：已知：                                   ，求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400" i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400" dirty="0" smtClean="0"/>
              <a:t>的值 </a:t>
            </a:r>
            <a:endParaRPr lang="zh-CN" altLang="en-US" sz="2400" dirty="0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1735343" y="3491926"/>
            <a:ext cx="4738798" cy="461665"/>
            <a:chOff x="1612945" y="2269539"/>
            <a:chExt cx="4738798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1612945" y="2269539"/>
              <a:ext cx="4738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 smtClean="0"/>
                <a:t>总结：                    都具有非负性</a:t>
              </a:r>
              <a:r>
                <a:rPr lang="en-US" altLang="zh-CN" sz="2400" dirty="0" smtClean="0"/>
                <a:t>.</a:t>
              </a:r>
              <a:endParaRPr lang="zh-CN" altLang="en-US" sz="2400" dirty="0"/>
            </a:p>
          </p:txBody>
        </p:sp>
        <p:pic>
          <p:nvPicPr>
            <p:cNvPr id="74765" name="Picture 1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70358" y="2280691"/>
              <a:ext cx="1590675" cy="438150"/>
            </a:xfrm>
            <a:prstGeom prst="rect">
              <a:avLst/>
            </a:prstGeom>
            <a:noFill/>
          </p:spPr>
        </p:pic>
      </p:grp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2799631" y="1740507"/>
            <a:ext cx="2956665" cy="461665"/>
            <a:chOff x="2799631" y="1740507"/>
            <a:chExt cx="2956665" cy="461665"/>
          </a:xfrm>
        </p:grpSpPr>
        <p:grpSp>
          <p:nvGrpSpPr>
            <p:cNvPr id="52" name="组合 51"/>
            <p:cNvGrpSpPr/>
            <p:nvPr/>
          </p:nvGrpSpPr>
          <p:grpSpPr>
            <a:xfrm>
              <a:off x="2799631" y="1740507"/>
              <a:ext cx="2166257" cy="461665"/>
              <a:chOff x="2799631" y="1740507"/>
              <a:chExt cx="2166257" cy="461665"/>
            </a:xfrm>
          </p:grpSpPr>
          <p:sp>
            <p:nvSpPr>
              <p:cNvPr id="29707" name="Rectangle 11"/>
              <p:cNvSpPr>
                <a:spLocks noChangeArrowheads="1"/>
              </p:cNvSpPr>
              <p:nvPr/>
            </p:nvSpPr>
            <p:spPr bwMode="auto">
              <a:xfrm>
                <a:off x="2799631" y="1740507"/>
                <a:ext cx="216625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当            时</a:t>
                </a:r>
                <a:endParaRPr kumimoji="0" lang="zh-CN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  <a:cs typeface="宋体" pitchFamily="2" charset="-122"/>
                </a:endParaRPr>
              </a:p>
            </p:txBody>
          </p:sp>
          <p:pic>
            <p:nvPicPr>
              <p:cNvPr id="29706" name="Picture 10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42615" y="1785789"/>
                <a:ext cx="742950" cy="361950"/>
              </a:xfrm>
              <a:prstGeom prst="rect">
                <a:avLst/>
              </a:prstGeom>
              <a:noFill/>
            </p:spPr>
          </p:pic>
        </p:grpSp>
        <p:pic>
          <p:nvPicPr>
            <p:cNvPr id="29705" name="Picture 9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13321" y="1784893"/>
              <a:ext cx="942975" cy="390525"/>
            </a:xfrm>
            <a:prstGeom prst="rect">
              <a:avLst/>
            </a:prstGeom>
            <a:noFill/>
          </p:spPr>
        </p:pic>
      </p:grpSp>
      <p:grpSp>
        <p:nvGrpSpPr>
          <p:cNvPr id="55" name="组合 54"/>
          <p:cNvGrpSpPr/>
          <p:nvPr/>
        </p:nvGrpSpPr>
        <p:grpSpPr>
          <a:xfrm>
            <a:off x="2791787" y="2306178"/>
            <a:ext cx="2935061" cy="461665"/>
            <a:chOff x="2791787" y="2306178"/>
            <a:chExt cx="2935061" cy="461665"/>
          </a:xfrm>
        </p:grpSpPr>
        <p:grpSp>
          <p:nvGrpSpPr>
            <p:cNvPr id="54" name="组合 53"/>
            <p:cNvGrpSpPr/>
            <p:nvPr/>
          </p:nvGrpSpPr>
          <p:grpSpPr>
            <a:xfrm>
              <a:off x="2791787" y="2306178"/>
              <a:ext cx="2661159" cy="461665"/>
              <a:chOff x="2791787" y="2306178"/>
              <a:chExt cx="2661159" cy="461665"/>
            </a:xfrm>
          </p:grpSpPr>
          <p:sp>
            <p:nvSpPr>
              <p:cNvPr id="29712" name="Rectangle 16"/>
              <p:cNvSpPr>
                <a:spLocks noChangeArrowheads="1"/>
              </p:cNvSpPr>
              <p:nvPr/>
            </p:nvSpPr>
            <p:spPr bwMode="auto">
              <a:xfrm>
                <a:off x="2791787" y="2306178"/>
                <a:ext cx="266115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当            时</a:t>
                </a:r>
                <a:endParaRPr kumimoji="0" lang="zh-CN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  <a:cs typeface="宋体" pitchFamily="2" charset="-122"/>
                </a:endParaRPr>
              </a:p>
            </p:txBody>
          </p:sp>
          <p:pic>
            <p:nvPicPr>
              <p:cNvPr id="29711" name="Picture 15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56156" y="2375210"/>
                <a:ext cx="742950" cy="361950"/>
              </a:xfrm>
              <a:prstGeom prst="rect">
                <a:avLst/>
              </a:prstGeom>
              <a:noFill/>
            </p:spPr>
          </p:pic>
        </p:grpSp>
        <p:pic>
          <p:nvPicPr>
            <p:cNvPr id="29710" name="Picture 14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3873" y="2369169"/>
              <a:ext cx="942975" cy="390525"/>
            </a:xfrm>
            <a:prstGeom prst="rect">
              <a:avLst/>
            </a:prstGeom>
            <a:noFill/>
          </p:spPr>
        </p:pic>
      </p:grp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752475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56" name="组合 55"/>
          <p:cNvGrpSpPr/>
          <p:nvPr/>
        </p:nvGrpSpPr>
        <p:grpSpPr>
          <a:xfrm>
            <a:off x="753762" y="983720"/>
            <a:ext cx="7957371" cy="819734"/>
            <a:chOff x="753762" y="983720"/>
            <a:chExt cx="7957371" cy="819734"/>
          </a:xfrm>
        </p:grpSpPr>
        <p:sp>
          <p:nvSpPr>
            <p:cNvPr id="5" name="内容占位符 2"/>
            <p:cNvSpPr txBox="1">
              <a:spLocks/>
            </p:cNvSpPr>
            <p:nvPr/>
          </p:nvSpPr>
          <p:spPr>
            <a:xfrm>
              <a:off x="753762" y="1028187"/>
              <a:ext cx="7957371" cy="775267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itchFamily="2" charset="-122"/>
                  <a:ea typeface="宋体" pitchFamily="2" charset="-122"/>
                  <a:cs typeface="+mn-cs"/>
                </a:rPr>
                <a:t>二次根式</a:t>
              </a:r>
              <a:r>
                <a:rPr kumimoji="0" lang="zh-CN" altLang="en-US" sz="24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华文宋体" pitchFamily="2" charset="-122"/>
                  <a:ea typeface="华文宋体" pitchFamily="2" charset="-122"/>
                  <a:cs typeface="+mn-cs"/>
                </a:rPr>
                <a:t>定义</a:t>
              </a:r>
              <a:r>
                <a:rPr kumimoji="0" lang="zh-CN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itchFamily="2" charset="-122"/>
                  <a:ea typeface="宋体" pitchFamily="2" charset="-122"/>
                  <a:cs typeface="+mn-cs"/>
                </a:rPr>
                <a:t>：形如             的式子叫做二次根式</a:t>
              </a:r>
              <a:r>
                <a:rPr kumimoji="0" lang="en-US" altLang="zh-CN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itchFamily="2" charset="-122"/>
                  <a:ea typeface="宋体" pitchFamily="2" charset="-122"/>
                  <a:cs typeface="+mn-cs"/>
                </a:rPr>
                <a:t>.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+mn-cs"/>
              </a:endParaRPr>
            </a:p>
          </p:txBody>
        </p:sp>
        <p:pic>
          <p:nvPicPr>
            <p:cNvPr id="29718" name="Picture 22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37768" y="983720"/>
              <a:ext cx="1952625" cy="476250"/>
            </a:xfrm>
            <a:prstGeom prst="rect">
              <a:avLst/>
            </a:prstGeom>
            <a:noFill/>
          </p:spPr>
        </p:pic>
      </p:grp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9722" name="Picture 2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888165"/>
            <a:ext cx="1228725" cy="390525"/>
          </a:xfrm>
          <a:prstGeom prst="rect">
            <a:avLst/>
          </a:prstGeom>
          <a:noFill/>
        </p:spPr>
      </p:pic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6032809" y="2888166"/>
            <a:ext cx="28993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651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双重非负性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9725" name="Picture 2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0270" y="4028303"/>
            <a:ext cx="2933700" cy="4191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97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547258" y="2288721"/>
            <a:ext cx="52033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中含有哪些运算？运算顺序呢？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cxnSp>
        <p:nvCxnSpPr>
          <p:cNvPr id="5" name="直接连接符 4">
            <a:extLst/>
          </p:cNvPr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>
            <a:extLst/>
          </p:cNvPr>
          <p:cNvSpPr txBox="1"/>
          <p:nvPr/>
        </p:nvSpPr>
        <p:spPr>
          <a:xfrm>
            <a:off x="2329544" y="388559"/>
            <a:ext cx="2503713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思考</a:t>
            </a:r>
            <a:endParaRPr lang="zh-CN" altLang="en-US" sz="2400" b="1" dirty="0">
              <a:ln w="6350">
                <a:noFill/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2906940" y="1208768"/>
          <a:ext cx="28384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4" name="公式" r:id="rId3" imgW="1041120" imgH="241200" progId="Equation.3">
                  <p:embed/>
                </p:oleObj>
              </mc:Choice>
              <mc:Fallback>
                <p:oleObj name="公式" r:id="rId3" imgW="10411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940" y="1208768"/>
                        <a:ext cx="283845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4256" y="2198914"/>
            <a:ext cx="1306287" cy="59871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/>
          </p:cNvPr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/>
          </p:cNvPr>
          <p:cNvSpPr txBox="1"/>
          <p:nvPr/>
        </p:nvSpPr>
        <p:spPr>
          <a:xfrm>
            <a:off x="2318659" y="323245"/>
            <a:ext cx="2503713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zh-CN" altLang="en-US" sz="2400" b="1" dirty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与思考</a:t>
            </a:r>
          </a:p>
        </p:txBody>
      </p:sp>
      <p:sp>
        <p:nvSpPr>
          <p:cNvPr id="6" name="文本框 5">
            <a:extLst/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88777" y="876605"/>
            <a:ext cx="4106805" cy="3648563"/>
          </a:xfrm>
          <a:prstGeom prst="rect">
            <a:avLst/>
          </a:prstGeom>
          <a:blipFill>
            <a:blip r:embed="rId3"/>
            <a:stretch>
              <a:fillRect l="-1634" t="-1505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 dirty="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14" name="文本框 13">
            <a:extLst/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34414" y="876605"/>
            <a:ext cx="4106805" cy="3738459"/>
          </a:xfrm>
          <a:prstGeom prst="rect">
            <a:avLst/>
          </a:prstGeom>
          <a:blipFill>
            <a:blip r:embed="rId4"/>
            <a:stretch>
              <a:fillRect l="-1632" t="-146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7" name="矩形 6">
            <a:extLst/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78378" y="1363404"/>
            <a:ext cx="753861" cy="429605"/>
          </a:xfrm>
          <a:prstGeom prst="rect">
            <a:avLst/>
          </a:prstGeom>
          <a:blipFill>
            <a:blip r:embed="rId5"/>
            <a:stretch>
              <a:fillRect t="-1429" r="-7258" b="-2571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16" name="矩形 15">
            <a:extLst/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2805" y="2014710"/>
            <a:ext cx="553485" cy="436402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17" name="矩形 16">
            <a:extLst/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03261" y="2631834"/>
            <a:ext cx="904094" cy="718658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18" name="矩形 17">
            <a:extLst/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9523" y="3473213"/>
            <a:ext cx="811569" cy="429092"/>
          </a:xfrm>
          <a:prstGeom prst="rect">
            <a:avLst/>
          </a:prstGeom>
          <a:blipFill>
            <a:blip r:embed="rId8"/>
            <a:stretch>
              <a:fillRect t="-1429" r="-7519" b="-2571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19" name="矩形 18">
            <a:extLst/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02568" y="2014710"/>
            <a:ext cx="508473" cy="461665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20" name="矩形 19">
            <a:extLst/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02569" y="1363404"/>
            <a:ext cx="508473" cy="46166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21" name="矩形 20">
            <a:extLst/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8967" y="3687759"/>
            <a:ext cx="508473" cy="46166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22" name="矩形 21">
            <a:extLst/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8968" y="2758213"/>
            <a:ext cx="508473" cy="786177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4136467" y="174624"/>
          <a:ext cx="28384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公式" r:id="rId13" imgW="1041120" imgH="241200" progId="Equation.3">
                  <p:embed/>
                </p:oleObj>
              </mc:Choice>
              <mc:Fallback>
                <p:oleObj name="公式" r:id="rId13" imgW="1041120" imgH="241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6467" y="174624"/>
                        <a:ext cx="283845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平行四边形 24"/>
          <p:cNvSpPr/>
          <p:nvPr/>
        </p:nvSpPr>
        <p:spPr>
          <a:xfrm>
            <a:off x="6607674" y="1284514"/>
            <a:ext cx="1371555" cy="566057"/>
          </a:xfrm>
          <a:prstGeom prst="parallelogra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输入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 rot="16200000" flipH="1">
            <a:off x="6977732" y="2100943"/>
            <a:ext cx="533400" cy="108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391393" y="1905000"/>
            <a:ext cx="15022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算术平方根</a:t>
            </a:r>
            <a:endParaRPr lang="zh-CN" alt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683817" y="2416624"/>
            <a:ext cx="1317172" cy="6924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cxnSp>
        <p:nvCxnSpPr>
          <p:cNvPr id="32" name="直接箭头连接符 31"/>
          <p:cNvCxnSpPr/>
          <p:nvPr/>
        </p:nvCxnSpPr>
        <p:spPr>
          <a:xfrm rot="16200000" flipH="1">
            <a:off x="7053930" y="3385487"/>
            <a:ext cx="533400" cy="108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69614" y="3146000"/>
            <a:ext cx="936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平方</a:t>
            </a:r>
            <a:endParaRPr lang="zh-CN" alt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716470" y="3668513"/>
            <a:ext cx="1317172" cy="6924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7282504" y="134982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4</a:t>
            </a:r>
            <a:endParaRPr lang="zh-CN" alt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151871" y="256905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2</a:t>
            </a:r>
            <a:endParaRPr lang="zh-CN" altLang="en-U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184530" y="37665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4</a:t>
            </a:r>
            <a:endParaRPr lang="zh-CN" alt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304253" y="137159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2</a:t>
            </a:r>
            <a:endParaRPr lang="zh-CN" alt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228051" y="37665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2</a:t>
            </a:r>
            <a:endParaRPr lang="zh-CN" altLang="en-US" sz="2000" b="1" dirty="0"/>
          </a:p>
        </p:txBody>
      </p:sp>
      <p:graphicFrame>
        <p:nvGraphicFramePr>
          <p:cNvPr id="51" name="对象 50"/>
          <p:cNvGraphicFramePr>
            <a:graphicFrameLocks noChangeAspect="1"/>
          </p:cNvGraphicFramePr>
          <p:nvPr/>
        </p:nvGraphicFramePr>
        <p:xfrm>
          <a:off x="7074746" y="2529113"/>
          <a:ext cx="468993" cy="4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公式" r:id="rId15" imgW="241200" imgH="215640" progId="Equation.3">
                  <p:embed/>
                </p:oleObj>
              </mc:Choice>
              <mc:Fallback>
                <p:oleObj name="公式" r:id="rId15" imgW="2412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4746" y="2529113"/>
                        <a:ext cx="468993" cy="41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对象 54"/>
          <p:cNvGraphicFramePr>
            <a:graphicFrameLocks noChangeAspect="1"/>
          </p:cNvGraphicFramePr>
          <p:nvPr/>
        </p:nvGraphicFramePr>
        <p:xfrm>
          <a:off x="7288860" y="1219199"/>
          <a:ext cx="385537" cy="67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公式" r:id="rId17" imgW="139680" imgH="393480" progId="Equation.3">
                  <p:embed/>
                </p:oleObj>
              </mc:Choice>
              <mc:Fallback>
                <p:oleObj name="公式" r:id="rId17" imgW="139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8860" y="1219199"/>
                        <a:ext cx="385537" cy="671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6934392" y="2383520"/>
          <a:ext cx="7016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公式" r:id="rId19" imgW="253800" imgH="444240" progId="Equation.3">
                  <p:embed/>
                </p:oleObj>
              </mc:Choice>
              <mc:Fallback>
                <p:oleObj name="公式" r:id="rId19" imgW="25380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392" y="2383520"/>
                        <a:ext cx="701675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7176713" y="3656069"/>
          <a:ext cx="385763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公式" r:id="rId21" imgW="139680" imgH="393480" progId="Equation.3">
                  <p:embed/>
                </p:oleObj>
              </mc:Choice>
              <mc:Fallback>
                <p:oleObj name="公式" r:id="rId21" imgW="1396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6713" y="3656069"/>
                        <a:ext cx="385763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7293361" y="136070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0</a:t>
            </a:r>
            <a:endParaRPr lang="zh-CN" altLang="en-U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206274" y="376650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0</a:t>
            </a:r>
            <a:endParaRPr lang="zh-CN" altLang="en-US" sz="2000" b="1" dirty="0"/>
          </a:p>
        </p:txBody>
      </p:sp>
      <p:graphicFrame>
        <p:nvGraphicFramePr>
          <p:cNvPr id="58" name="对象 57"/>
          <p:cNvGraphicFramePr>
            <a:graphicFrameLocks noChangeAspect="1"/>
          </p:cNvGraphicFramePr>
          <p:nvPr/>
        </p:nvGraphicFramePr>
        <p:xfrm>
          <a:off x="7251715" y="2587623"/>
          <a:ext cx="24606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公式" r:id="rId23" imgW="126720" imgH="177480" progId="Equation.3">
                  <p:embed/>
                </p:oleObj>
              </mc:Choice>
              <mc:Fallback>
                <p:oleObj name="公式" r:id="rId23" imgW="1267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715" y="2587623"/>
                        <a:ext cx="246063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5" grpId="0"/>
      <p:bldP spid="35" grpId="2"/>
      <p:bldP spid="39" grpId="0"/>
      <p:bldP spid="39" grpId="2"/>
      <p:bldP spid="40" grpId="0"/>
      <p:bldP spid="40" grpId="2"/>
      <p:bldP spid="48" grpId="0"/>
      <p:bldP spid="48" grpId="1"/>
      <p:bldP spid="50" grpId="0"/>
      <p:bldP spid="50" grpId="1"/>
      <p:bldP spid="56" grpId="0"/>
      <p:bldP spid="56" grpId="1"/>
      <p:bldP spid="57" grpId="0"/>
      <p:bldP spid="5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/>
          </p:cNvPr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/>
          </p:cNvPr>
          <p:cNvSpPr txBox="1"/>
          <p:nvPr/>
        </p:nvSpPr>
        <p:spPr>
          <a:xfrm>
            <a:off x="3313793" y="390979"/>
            <a:ext cx="3533321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2800" b="1" dirty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次根式的性质一</a:t>
            </a:r>
          </a:p>
        </p:txBody>
      </p:sp>
      <p:sp>
        <p:nvSpPr>
          <p:cNvPr id="11" name="文本框 10">
            <a:extLst/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8398" y="1695612"/>
            <a:ext cx="2018420" cy="1752275"/>
          </a:xfrm>
          <a:prstGeom prst="rect">
            <a:avLst/>
          </a:prstGeom>
          <a:blipFill>
            <a:blip r:embed="rId3"/>
            <a:stretch>
              <a:fillRect l="-3012" b="-416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14" name="矩形 13">
            <a:extLst/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7546" y="2340916"/>
            <a:ext cx="740908" cy="46166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60170" y="2960915"/>
            <a:ext cx="1285875" cy="419100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22916" y="2982686"/>
            <a:ext cx="1743075" cy="419100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9946" y="3015345"/>
            <a:ext cx="1733550" cy="400050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3377438" y="1121227"/>
          <a:ext cx="2903619" cy="656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公式" r:id="rId8" imgW="1066680" imgH="241200" progId="Equation.3">
                  <p:embed/>
                </p:oleObj>
              </mc:Choice>
              <mc:Fallback>
                <p:oleObj name="公式" r:id="rId8" imgW="106668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7438" y="1121227"/>
                        <a:ext cx="2903619" cy="656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0342" y="3418115"/>
            <a:ext cx="1552575" cy="990600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143691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57538" y="3690257"/>
            <a:ext cx="5854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3</a:t>
            </a:r>
            <a:r>
              <a:rPr lang="zh-CN" altLang="en-US" sz="2000" b="1" dirty="0" smtClean="0"/>
              <a:t>）</a:t>
            </a:r>
            <a:endParaRPr lang="zh-CN" alt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547258" y="2288721"/>
            <a:ext cx="52033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中含有哪些运算？运算顺序呢？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cxnSp>
        <p:nvCxnSpPr>
          <p:cNvPr id="5" name="直接连接符 4">
            <a:extLst/>
          </p:cNvPr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>
            <a:extLst/>
          </p:cNvPr>
          <p:cNvSpPr txBox="1"/>
          <p:nvPr/>
        </p:nvSpPr>
        <p:spPr>
          <a:xfrm>
            <a:off x="2329544" y="388559"/>
            <a:ext cx="2503713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思考</a:t>
            </a:r>
            <a:endParaRPr lang="zh-CN" altLang="en-US" sz="2400" b="1" dirty="0">
              <a:ln w="6350">
                <a:noFill/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2643" name="Object 3"/>
          <p:cNvGraphicFramePr>
            <a:graphicFrameLocks noChangeAspect="1"/>
          </p:cNvGraphicFramePr>
          <p:nvPr/>
        </p:nvGraphicFramePr>
        <p:xfrm>
          <a:off x="3309485" y="1251404"/>
          <a:ext cx="255905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7" name="公式" r:id="rId3" imgW="939600" imgH="266400" progId="Equation.3">
                  <p:embed/>
                </p:oleObj>
              </mc:Choice>
              <mc:Fallback>
                <p:oleObj name="公式" r:id="rId3" imgW="93960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485" y="1251404"/>
                        <a:ext cx="255905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1264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8984" y="2209800"/>
            <a:ext cx="709159" cy="576943"/>
          </a:xfrm>
          <a:prstGeom prst="rect">
            <a:avLst/>
          </a:prstGeom>
          <a:noFill/>
        </p:spPr>
      </p:pic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/>
          </p:cNvPr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/>
          </p:cNvPr>
          <p:cNvSpPr txBox="1"/>
          <p:nvPr/>
        </p:nvSpPr>
        <p:spPr>
          <a:xfrm>
            <a:off x="2617108" y="293007"/>
            <a:ext cx="2020207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探索</a:t>
            </a:r>
            <a:r>
              <a:rPr lang="zh-CN" altLang="en-US" sz="2400" b="1" dirty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与思考</a:t>
            </a:r>
          </a:p>
        </p:txBody>
      </p:sp>
      <p:graphicFrame>
        <p:nvGraphicFramePr>
          <p:cNvPr id="7" name="表格 7">
            <a:extLst/>
          </p:cNvPr>
          <p:cNvGraphicFramePr>
            <a:graphicFrameLocks noGrp="1"/>
          </p:cNvGraphicFramePr>
          <p:nvPr/>
        </p:nvGraphicFramePr>
        <p:xfrm>
          <a:off x="1055913" y="957941"/>
          <a:ext cx="7260771" cy="29759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20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0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0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287">
                <a:tc>
                  <a:txBody>
                    <a:bodyPr/>
                    <a:lstStyle/>
                    <a:p>
                      <a:endParaRPr lang="zh-C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599" t="-7042" r="-200299" b="-59436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00901" t="-7042" r="-100901" b="-59436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200299" t="-7042" r="-599" b="-59436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</a:rPr>
                        <a:t>0.1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</a:rPr>
                        <a:t>0.9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414838" y="1392238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zh-CN" altLang="en-U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732361" y="1403124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zh-CN" alt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252913" y="1812925"/>
            <a:ext cx="638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alibri" pitchFamily="34" charset="0"/>
              </a:rPr>
              <a:t>0.01</a:t>
            </a:r>
            <a:endParaRPr lang="zh-CN" altLang="en-U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612164" y="1802039"/>
            <a:ext cx="509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rgbClr val="FF0000"/>
                </a:solidFill>
                <a:latin typeface="Calibri" pitchFamily="34" charset="0"/>
              </a:rPr>
              <a:t>0.1</a:t>
            </a:r>
            <a:endParaRPr lang="zh-CN" alt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252913" y="2235200"/>
            <a:ext cx="638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alibri" pitchFamily="34" charset="0"/>
              </a:rPr>
              <a:t>0.81</a:t>
            </a:r>
            <a:endParaRPr lang="zh-CN" altLang="en-U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601278" y="2263549"/>
            <a:ext cx="509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rgbClr val="FF0000"/>
                </a:solidFill>
                <a:latin typeface="Calibri" pitchFamily="34" charset="0"/>
              </a:rPr>
              <a:t>0.9</a:t>
            </a:r>
            <a:endParaRPr lang="zh-CN" alt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410075" y="2657475"/>
            <a:ext cx="315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zh-CN" altLang="en-U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6677937" y="2692400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zh-CN" alt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4410075" y="3078163"/>
            <a:ext cx="315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alibri" pitchFamily="34" charset="0"/>
              </a:rPr>
              <a:t>9</a:t>
            </a:r>
            <a:endParaRPr lang="zh-CN" altLang="en-U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667051" y="3090863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zh-CN" alt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4281488" y="3500438"/>
            <a:ext cx="573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alibri" pitchFamily="34" charset="0"/>
              </a:rPr>
              <a:t>100</a:t>
            </a:r>
            <a:endParaRPr lang="zh-CN" altLang="en-U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6580192" y="3514725"/>
            <a:ext cx="44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rgbClr val="FF0000"/>
                </a:solidFill>
                <a:latin typeface="Calibri" pitchFamily="34" charset="0"/>
              </a:rPr>
              <a:t>10</a:t>
            </a:r>
            <a:endParaRPr lang="zh-CN" alt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箭头: 下弧形 25">
            <a:extLst/>
          </p:cNvPr>
          <p:cNvSpPr/>
          <p:nvPr/>
        </p:nvSpPr>
        <p:spPr>
          <a:xfrm>
            <a:off x="2728913" y="3968750"/>
            <a:ext cx="3987800" cy="18959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9057" y="968830"/>
            <a:ext cx="104502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354055" y="130633"/>
          <a:ext cx="255905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公式" r:id="rId4" imgW="939600" imgH="266400" progId="Equation.3">
                  <p:embed/>
                </p:oleObj>
              </mc:Choice>
              <mc:Fallback>
                <p:oleObj name="公式" r:id="rId4" imgW="93960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055" y="130633"/>
                        <a:ext cx="2559050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289300" y="4198938"/>
          <a:ext cx="259397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公式" r:id="rId6" imgW="952200" imgH="266400" progId="Equation.3">
                  <p:embed/>
                </p:oleObj>
              </mc:Choice>
              <mc:Fallback>
                <p:oleObj name="公式" r:id="rId6" imgW="952200" imgH="266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4198938"/>
                        <a:ext cx="2593975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6724" y="945292"/>
            <a:ext cx="561975" cy="457200"/>
          </a:xfrm>
          <a:prstGeom prst="rect">
            <a:avLst/>
          </a:prstGeom>
          <a:noFill/>
        </p:spPr>
      </p:pic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48432" y="963827"/>
            <a:ext cx="333375" cy="371475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6532311" y="985306"/>
            <a:ext cx="104502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2330" y="988540"/>
            <a:ext cx="809625" cy="390525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221597" y="976184"/>
            <a:ext cx="104502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76" name="Picture 2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51962" y="1000897"/>
            <a:ext cx="333375" cy="371475"/>
          </a:xfrm>
          <a:prstGeom prst="rect">
            <a:avLst/>
          </a:prstGeom>
          <a:noFill/>
        </p:spPr>
      </p:pic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6724" y="963827"/>
            <a:ext cx="561975" cy="457200"/>
          </a:xfrm>
          <a:prstGeom prst="rect">
            <a:avLst/>
          </a:prstGeom>
          <a:noFill/>
        </p:spPr>
      </p:pic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/>
          </p:cNvPr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519363" y="1412875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zh-CN" altLang="en-U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428875" y="1989138"/>
            <a:ext cx="509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alibri" pitchFamily="34" charset="0"/>
              </a:rPr>
              <a:t>0.1</a:t>
            </a:r>
            <a:endParaRPr lang="zh-CN" altLang="en-U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矩形 16">
            <a:extLst/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38788" y="2622371"/>
            <a:ext cx="385042" cy="67050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519363" y="3411538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zh-CN" altLang="en-US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" name="文本框 26">
            <a:extLst/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1522" y="855632"/>
            <a:ext cx="1873430" cy="3474990"/>
          </a:xfrm>
          <a:prstGeom prst="rect">
            <a:avLst/>
          </a:prstGeom>
          <a:blipFill>
            <a:blip r:embed="rId4"/>
            <a:stretch>
              <a:fillRect l="-325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08545" name="Object 1"/>
          <p:cNvGraphicFramePr>
            <a:graphicFrameLocks noChangeAspect="1"/>
          </p:cNvGraphicFramePr>
          <p:nvPr/>
        </p:nvGraphicFramePr>
        <p:xfrm>
          <a:off x="4747986" y="1401309"/>
          <a:ext cx="259397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9" name="公式" r:id="rId5" imgW="952200" imgH="266400" progId="Equation.3">
                  <p:embed/>
                </p:oleObj>
              </mc:Choice>
              <mc:Fallback>
                <p:oleObj name="公式" r:id="rId5" imgW="952200" imgH="266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7986" y="1401309"/>
                        <a:ext cx="2593975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/>
          <p:cNvSpPr/>
          <p:nvPr/>
        </p:nvSpPr>
        <p:spPr>
          <a:xfrm>
            <a:off x="3685320" y="447548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二次根式的性质二</a:t>
            </a:r>
            <a:endParaRPr lang="zh-CN" altLang="en-US" sz="2400" b="1" dirty="0">
              <a:ln w="6350">
                <a:noFill/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/>
          </p:cNvPr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/>
          </p:cNvPr>
          <p:cNvSpPr txBox="1"/>
          <p:nvPr/>
        </p:nvSpPr>
        <p:spPr>
          <a:xfrm>
            <a:off x="4124927" y="390388"/>
            <a:ext cx="1323522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  <a:endParaRPr lang="zh-CN" altLang="en-US" sz="2800" b="1" dirty="0">
              <a:ln w="6350">
                <a:noFill/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/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38220" y="762783"/>
            <a:ext cx="2624444" cy="2591350"/>
          </a:xfrm>
          <a:prstGeom prst="rect">
            <a:avLst/>
          </a:prstGeom>
          <a:blipFill>
            <a:blip r:embed="rId3"/>
            <a:stretch>
              <a:fillRect l="-255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333500" y="2979738"/>
          <a:ext cx="5683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公式" r:id="rId4" imgW="457200" imgH="317160" progId="Equation.3">
                  <p:embed/>
                </p:oleObj>
              </mc:Choice>
              <mc:Fallback>
                <p:oleObj name="公式" r:id="rId4" imgW="457200" imgH="3171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2979738"/>
                        <a:ext cx="5683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904875" y="3008313"/>
            <a:ext cx="487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600" b="1"/>
              <a:t>4</a:t>
            </a:r>
            <a:r>
              <a:rPr lang="zh-CN" altLang="en-US" sz="1600" b="1"/>
              <a:t>）</a:t>
            </a:r>
            <a:r>
              <a:rPr lang="zh-CN" altLang="en-US"/>
              <a:t> 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1927225" y="3071813"/>
            <a:ext cx="255588" cy="3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610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altLang="zh-CN" sz="1610" dirty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8463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70715" y="2471057"/>
            <a:ext cx="1611085" cy="408141"/>
          </a:xfrm>
          <a:prstGeom prst="rect">
            <a:avLst/>
          </a:prstGeom>
          <a:noFill/>
        </p:spPr>
      </p:pic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22" name="Picture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1515" y="3037116"/>
            <a:ext cx="1034143" cy="392974"/>
          </a:xfrm>
          <a:prstGeom prst="rect">
            <a:avLst/>
          </a:prstGeom>
          <a:noFill/>
        </p:spPr>
      </p:pic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24" name="Picture 2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1314" y="1382485"/>
            <a:ext cx="533400" cy="457200"/>
          </a:xfrm>
          <a:prstGeom prst="rect">
            <a:avLst/>
          </a:prstGeom>
          <a:noFill/>
        </p:spPr>
      </p:pic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26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1943" y="1894114"/>
            <a:ext cx="533400" cy="457200"/>
          </a:xfrm>
          <a:prstGeom prst="rect">
            <a:avLst/>
          </a:prstGeom>
          <a:noFill/>
        </p:spPr>
      </p:pic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28" name="Picture 2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15343" y="1447800"/>
            <a:ext cx="485775" cy="361950"/>
          </a:xfrm>
          <a:prstGeom prst="rect">
            <a:avLst/>
          </a:prstGeom>
          <a:noFill/>
        </p:spPr>
      </p:pic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30" name="Picture 2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5086" y="1981200"/>
            <a:ext cx="485775" cy="361950"/>
          </a:xfrm>
          <a:prstGeom prst="rect">
            <a:avLst/>
          </a:prstGeom>
          <a:noFill/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0057" y="2906486"/>
            <a:ext cx="1502228" cy="673413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256" y="2264229"/>
            <a:ext cx="2002973" cy="7101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Office 主题​​">
  <a:themeElements>
    <a:clrScheme name="凤舞九天">
      <a:dk1>
        <a:sysClr val="windowText" lastClr="000000"/>
      </a:dk1>
      <a:lt1>
        <a:sysClr val="window" lastClr="C7EDCC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6538</TotalTime>
  <Words>374</Words>
  <Application>Microsoft Office PowerPoint</Application>
  <PresentationFormat>全屏显示(16:9)</PresentationFormat>
  <Paragraphs>115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等线</vt:lpstr>
      <vt:lpstr>等线 Light</vt:lpstr>
      <vt:lpstr>华文宋体</vt:lpstr>
      <vt:lpstr>楷体</vt:lpstr>
      <vt:lpstr>宋体</vt:lpstr>
      <vt:lpstr>微软雅黑</vt:lpstr>
      <vt:lpstr>Arial</vt:lpstr>
      <vt:lpstr>Calibri</vt:lpstr>
      <vt:lpstr>Times New Roman</vt:lpstr>
      <vt:lpstr>Office 主题​​</vt:lpstr>
      <vt:lpstr>1_Office 主题​​</vt:lpstr>
      <vt:lpstr>公式</vt:lpstr>
      <vt:lpstr>Equation</vt:lpstr>
      <vt:lpstr>16.1 二次根式性质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拓展练习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wen</dc:creator>
  <cp:lastModifiedBy>Windows 用户</cp:lastModifiedBy>
  <cp:revision>908</cp:revision>
  <dcterms:created xsi:type="dcterms:W3CDTF">2016-12-14T09:45:05Z</dcterms:created>
  <dcterms:modified xsi:type="dcterms:W3CDTF">2020-02-07T03:10:56Z</dcterms:modified>
</cp:coreProperties>
</file>