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4"/>
  </p:notesMasterIdLst>
  <p:sldIdLst>
    <p:sldId id="620" r:id="rId3"/>
    <p:sldId id="621" r:id="rId4"/>
    <p:sldId id="485" r:id="rId5"/>
    <p:sldId id="591" r:id="rId6"/>
    <p:sldId id="593" r:id="rId7"/>
    <p:sldId id="594" r:id="rId8"/>
    <p:sldId id="582" r:id="rId9"/>
    <p:sldId id="604" r:id="rId10"/>
    <p:sldId id="626" r:id="rId11"/>
    <p:sldId id="595" r:id="rId12"/>
    <p:sldId id="608" r:id="rId13"/>
    <p:sldId id="627" r:id="rId14"/>
    <p:sldId id="607" r:id="rId15"/>
    <p:sldId id="622" r:id="rId16"/>
    <p:sldId id="603" r:id="rId17"/>
    <p:sldId id="612" r:id="rId18"/>
    <p:sldId id="616" r:id="rId19"/>
    <p:sldId id="618" r:id="rId20"/>
    <p:sldId id="286" r:id="rId21"/>
    <p:sldId id="606" r:id="rId22"/>
    <p:sldId id="623" r:id="rId23"/>
  </p:sldIdLst>
  <p:sldSz cx="9144000" cy="5143500" type="screen16x9"/>
  <p:notesSz cx="6858000" cy="9144000"/>
  <p:defaultTextStyle>
    <a:defPPr>
      <a:defRPr lang="zh-CN"/>
    </a:defPPr>
    <a:lvl1pPr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indent="1143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indent="2286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indent="3429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indent="4572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99CCFF"/>
    <a:srgbClr val="CCECFF"/>
    <a:srgbClr val="66CCFF"/>
    <a:srgbClr val="000066"/>
    <a:srgbClr val="FFFF00"/>
    <a:srgbClr val="2B0FF9"/>
    <a:srgbClr val="D4D34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58" autoAdjust="0"/>
    <p:restoredTop sz="93970" autoAdjust="0"/>
  </p:normalViewPr>
  <p:slideViewPr>
    <p:cSldViewPr snapToGrid="0">
      <p:cViewPr varScale="1">
        <p:scale>
          <a:sx n="88" d="100"/>
          <a:sy n="88" d="100"/>
        </p:scale>
        <p:origin x="-84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A5B1289-53FC-413D-91F1-FF95D48FA8C6}" type="datetimeFigureOut">
              <a:rPr lang="zh-CN" altLang="en-US"/>
              <a:pPr>
                <a:defRPr/>
              </a:pPr>
              <a:t>2020/2/8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1E815E8-C9FF-4947-93E1-BEEB14E8258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7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E4C5A9-53A3-4DE0-9CE7-C67116B67AA0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E815E8-C9FF-4947-93E1-BEEB14E82582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FA2998-0516-4D92-8A60-110189C95005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5097463"/>
            <a:ext cx="9144000" cy="460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zh-CN" altLang="en-US" sz="1800">
              <a:solidFill>
                <a:prstClr val="white"/>
              </a:solidFill>
            </a:endParaRPr>
          </a:p>
        </p:txBody>
      </p: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74738" y="1276350"/>
            <a:ext cx="6994525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E443A24-0BE6-4557-BF4F-F51FD3A17349}" type="datetimeFigureOut">
              <a:rPr lang="zh-CN" altLang="en-US"/>
              <a:pPr>
                <a:defRPr/>
              </a:pPr>
              <a:t>2020/2/8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3BB2C5B-6AA3-4691-8AC6-7DD0C807A1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887E299-1516-4741-A3DD-110DB634F0EC}" type="datetimeFigureOut">
              <a:rPr lang="zh-CN" altLang="en-US"/>
              <a:pPr>
                <a:defRPr/>
              </a:pPr>
              <a:t>2020/2/8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C83CBCB-6E91-4A0B-9E11-CB97FE94E9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8C4-AED0-4210-AB61-D1A26E75D1BF}" type="datetimeFigureOut">
              <a:rPr lang="zh-CN" altLang="en-US" smtClean="0"/>
              <a:pPr/>
              <a:t>2020/2/8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8036C6-1889-4F6D-B42F-7E2223EE13E5}" type="datetimeFigureOut">
              <a:rPr lang="zh-CN" altLang="en-US"/>
              <a:pPr>
                <a:defRPr/>
              </a:pPr>
              <a:t>2020/2/8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7676FA8-14A5-49F3-911F-C8F31D8E081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53DAE1-9279-47B0-B1D1-9F10E7A7DA8E}" type="datetimeFigureOut">
              <a:rPr lang="zh-CN" altLang="en-US"/>
              <a:pPr>
                <a:defRPr/>
              </a:pPr>
              <a:t>2020/2/8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996030-1542-47CC-9A2C-4995CEBCCE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10FE86-88AC-46F5-A177-2C93E991A7CA}" type="datetimeFigureOut">
              <a:rPr lang="zh-CN" altLang="en-US"/>
              <a:pPr>
                <a:defRPr/>
              </a:pPr>
              <a:t>2020/2/8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907CE6E-CFB0-4A92-ACBF-03461FC2127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38A39D-E232-4E9D-90F4-9282F112C109}" type="datetimeFigureOut">
              <a:rPr lang="zh-CN" altLang="en-US"/>
              <a:pPr>
                <a:defRPr/>
              </a:pPr>
              <a:t>2020/2/8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3736B46-90A0-4BDB-AA79-F16D0FE177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7D8D35E-5872-4E19-96B7-3ED1E82423B7}" type="datetimeFigureOut">
              <a:rPr lang="zh-CN" altLang="en-US"/>
              <a:pPr>
                <a:defRPr/>
              </a:pPr>
              <a:t>2020/2/8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A9FB462-8DD9-4AFA-8F8A-9AF67011E0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37DB8DA-FF7E-4E97-B494-F6CC2F67781E}" type="datetimeFigureOut">
              <a:rPr lang="zh-CN" altLang="en-US"/>
              <a:pPr>
                <a:defRPr/>
              </a:pPr>
              <a:t>2020/2/8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D504E12-FB13-4232-A6AA-282DDE2DEB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76BDEE9-41B2-47D5-B789-7FF84F8712B1}" type="datetimeFigureOut">
              <a:rPr lang="zh-CN" altLang="en-US"/>
              <a:pPr>
                <a:defRPr/>
              </a:pPr>
              <a:t>2020/2/8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224E7BC-1601-4082-95BA-195052D9238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7AB12B9-4E7C-45B5-B6EA-1B22927ED375}" type="datetimeFigureOut">
              <a:rPr lang="zh-CN" altLang="en-US"/>
              <a:pPr>
                <a:defRPr/>
              </a:pPr>
              <a:t>2020/2/8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E1E9CE9-0369-42AF-BF05-7E5B891F57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28C4-AED0-4210-AB61-D1A26E75D1BF}" type="datetimeFigureOut">
              <a:rPr lang="zh-CN" altLang="en-US" smtClean="0"/>
              <a:pPr/>
              <a:t>2020/2/8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DECA-F094-4B60-9A4E-809ADF1FBB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6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28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36890" y="1556574"/>
            <a:ext cx="6670222" cy="521663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16.1 </a:t>
            </a:r>
            <a:r>
              <a:rPr lang="zh-CN" altLang="en-US" sz="3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二次根式</a:t>
            </a:r>
            <a:endParaRPr lang="zh-CN" altLang="en-US" sz="3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56848"/>
            <a:ext cx="6858000" cy="363737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zh-CN" altLang="en-US" sz="23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授课教师</a:t>
            </a:r>
            <a:r>
              <a:rPr lang="zh-CN" altLang="en-US" sz="23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：孙燕慧</a:t>
            </a:r>
            <a:endParaRPr lang="en-US" altLang="zh-CN" sz="23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4" name="标题 1"/>
          <p:cNvSpPr txBox="1"/>
          <p:nvPr/>
        </p:nvSpPr>
        <p:spPr>
          <a:xfrm>
            <a:off x="1143000" y="553812"/>
            <a:ext cx="6858000" cy="521663"/>
          </a:xfrm>
          <a:prstGeom prst="rect">
            <a:avLst/>
          </a:prstGeom>
        </p:spPr>
        <p:txBody>
          <a:bodyPr vert="horz" lIns="68579" tIns="34289" rIns="68579" bIns="34289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空中课堂</a:t>
            </a:r>
            <a:r>
              <a:rPr lang="en-US" altLang="zh-CN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0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八年级数学（下）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副标题 2"/>
          <p:cNvSpPr txBox="1"/>
          <p:nvPr/>
        </p:nvSpPr>
        <p:spPr>
          <a:xfrm>
            <a:off x="1189946" y="3334387"/>
            <a:ext cx="6764110" cy="1457746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sz="15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教师简介</a:t>
            </a:r>
            <a:r>
              <a:rPr lang="zh-CN" altLang="en-US" sz="15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：中学高级教师，</a:t>
            </a:r>
            <a:r>
              <a:rPr lang="zh-CN" altLang="en-US" sz="15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邯郸市教师基本功大赛教学能手，</a:t>
            </a:r>
            <a:r>
              <a:rPr lang="zh-CN" altLang="en-US" sz="15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邯郸市优质课比赛一等奖，河北省讲课比赛一等奖</a:t>
            </a:r>
            <a:endParaRPr lang="en-US" altLang="zh-CN" sz="15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algn="l">
              <a:spcBef>
                <a:spcPct val="0"/>
              </a:spcBef>
            </a:pPr>
            <a:endParaRPr lang="en-US" altLang="zh-CN" sz="15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algn="l">
              <a:spcBef>
                <a:spcPct val="0"/>
              </a:spcBef>
            </a:pPr>
            <a:endParaRPr lang="en-US" altLang="zh-CN" sz="15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altLang="zh-CN" sz="20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                 </a:t>
            </a:r>
            <a:r>
              <a:rPr lang="zh-CN" altLang="en-US" sz="20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邯郸市第二十五中学</a:t>
            </a:r>
            <a:endParaRPr lang="en-US" altLang="zh-CN" sz="20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algn="l">
              <a:spcBef>
                <a:spcPct val="0"/>
              </a:spcBef>
            </a:pPr>
            <a:r>
              <a:rPr lang="en-US" altLang="zh-CN" sz="15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           </a:t>
            </a:r>
          </a:p>
          <a:p>
            <a:pPr algn="l">
              <a:spcBef>
                <a:spcPct val="0"/>
              </a:spcBef>
            </a:pPr>
            <a:endParaRPr lang="en-US" altLang="zh-CN" sz="15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algn="l">
              <a:spcBef>
                <a:spcPct val="0"/>
              </a:spcBef>
            </a:pPr>
            <a:endParaRPr lang="en-US" altLang="zh-CN" sz="15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椭圆 36"/>
          <p:cNvSpPr/>
          <p:nvPr/>
        </p:nvSpPr>
        <p:spPr>
          <a:xfrm>
            <a:off x="3178628" y="250372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4032248" y="390978"/>
            <a:ext cx="1475924" cy="830997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典例分析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dirty="0">
              <a:ln w="6350">
                <a:noFill/>
              </a:ln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67339" y="1282554"/>
            <a:ext cx="70380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例</a:t>
            </a:r>
            <a:r>
              <a:rPr lang="en-US" altLang="zh-CN" sz="2400" dirty="0" smtClean="0"/>
              <a:t>2.</a:t>
            </a:r>
            <a:r>
              <a:rPr lang="zh-CN" altLang="en-US" sz="2400" b="1" dirty="0" smtClean="0"/>
              <a:t>当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zh-CN" altLang="en-US" sz="2400" b="1" dirty="0" smtClean="0"/>
              <a:t>是怎样的实数时，式子             在实数范围内有意义？</a:t>
            </a:r>
            <a:endParaRPr lang="zh-CN" altLang="en-US" sz="2400" b="1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917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918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9182" name="Rectangle 30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918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918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9190" name="Rectangle 3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19057" y="1208314"/>
            <a:ext cx="904875" cy="590550"/>
          </a:xfrm>
          <a:prstGeom prst="rect">
            <a:avLst/>
          </a:prstGeom>
          <a:noFill/>
        </p:spPr>
      </p:pic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1442357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85002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9629" y="2492828"/>
            <a:ext cx="228600" cy="361950"/>
          </a:xfrm>
          <a:prstGeom prst="rect">
            <a:avLst/>
          </a:prstGeom>
          <a:noFill/>
        </p:spPr>
      </p:pic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1164771" y="2449286"/>
            <a:ext cx="295002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762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解：由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a+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3102428" y="2452006"/>
            <a:ext cx="311331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762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      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解得</a:t>
            </a:r>
            <a:r>
              <a:rPr kumimoji="0" lang="en-US" altLang="zh-CN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1006928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85006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64628" y="2514599"/>
            <a:ext cx="704850" cy="361950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361950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3" grpId="0"/>
      <p:bldP spid="850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椭圆 31"/>
          <p:cNvSpPr/>
          <p:nvPr/>
        </p:nvSpPr>
        <p:spPr>
          <a:xfrm>
            <a:off x="3254828" y="250371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1176867" y="1176868"/>
            <a:ext cx="30877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kumimoji="0" lang="en-US" altLang="zh-CN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是怎样的实数时，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87722" y="1183516"/>
            <a:ext cx="431074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在实数范围内有意义？</a:t>
            </a:r>
            <a:r>
              <a:rPr kumimoji="0" lang="zh-CN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1736877" y="1874156"/>
            <a:ext cx="199208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呢？</a:t>
            </a:r>
            <a:r>
              <a: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6"/>
          <p:cNvSpPr txBox="1"/>
          <p:nvPr/>
        </p:nvSpPr>
        <p:spPr>
          <a:xfrm>
            <a:off x="4281411" y="428474"/>
            <a:ext cx="1791607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</a:t>
            </a:r>
            <a:endParaRPr lang="zh-CN" altLang="en-US" sz="2400" b="1" dirty="0">
              <a:ln w="6350">
                <a:noFill/>
              </a:ln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5999" y="1132114"/>
            <a:ext cx="472870" cy="514350"/>
          </a:xfrm>
          <a:prstGeom prst="rect">
            <a:avLst/>
          </a:prstGeom>
          <a:noFill/>
        </p:spPr>
      </p:pic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1230085" y="2405744"/>
            <a:ext cx="3690258" cy="489856"/>
            <a:chOff x="1230085" y="2405744"/>
            <a:chExt cx="3690258" cy="489856"/>
          </a:xfrm>
        </p:grpSpPr>
        <p:sp>
          <p:nvSpPr>
            <p:cNvPr id="10" name="TextBox 9"/>
            <p:cNvSpPr txBox="1"/>
            <p:nvPr/>
          </p:nvSpPr>
          <p:spPr>
            <a:xfrm>
              <a:off x="1230085" y="2438400"/>
              <a:ext cx="36902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solidFill>
                    <a:srgbClr val="FF0000"/>
                  </a:solidFill>
                </a:rPr>
                <a:t>解：</a:t>
              </a:r>
              <a:r>
                <a:rPr lang="en-US" altLang="zh-CN" sz="2000" dirty="0" smtClean="0">
                  <a:solidFill>
                    <a:srgbClr val="FF0000"/>
                  </a:solidFill>
                </a:rPr>
                <a:t>x</a:t>
              </a:r>
              <a:r>
                <a:rPr lang="zh-CN" altLang="en-US" sz="2000" dirty="0" smtClean="0">
                  <a:solidFill>
                    <a:srgbClr val="FF0000"/>
                  </a:solidFill>
                </a:rPr>
                <a:t>为任意实数时       有意义</a:t>
              </a:r>
              <a:endParaRPr lang="zh-CN" altLang="en-US" sz="2000" dirty="0">
                <a:solidFill>
                  <a:srgbClr val="FF0000"/>
                </a:solidFill>
              </a:endParaRPr>
            </a:p>
          </p:txBody>
        </p:sp>
        <p:pic>
          <p:nvPicPr>
            <p:cNvPr id="83974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83429" y="2405744"/>
              <a:ext cx="450351" cy="489856"/>
            </a:xfrm>
            <a:prstGeom prst="rect">
              <a:avLst/>
            </a:prstGeom>
            <a:noFill/>
          </p:spPr>
        </p:pic>
      </p:grp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763485" y="3026229"/>
            <a:ext cx="3690258" cy="520986"/>
            <a:chOff x="1763485" y="3026229"/>
            <a:chExt cx="3690258" cy="520986"/>
          </a:xfrm>
        </p:grpSpPr>
        <p:sp>
          <p:nvSpPr>
            <p:cNvPr id="14" name="TextBox 13"/>
            <p:cNvSpPr txBox="1"/>
            <p:nvPr/>
          </p:nvSpPr>
          <p:spPr>
            <a:xfrm>
              <a:off x="1763485" y="3080657"/>
              <a:ext cx="36902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FF0000"/>
                  </a:solidFill>
                </a:rPr>
                <a:t>x</a:t>
              </a:r>
              <a:r>
                <a:rPr lang="zh-CN" altLang="en-US" sz="2000" dirty="0" smtClean="0">
                  <a:solidFill>
                    <a:srgbClr val="FF0000"/>
                  </a:solidFill>
                </a:rPr>
                <a:t>为非负实数时       有意义</a:t>
              </a:r>
              <a:endParaRPr lang="zh-CN" altLang="en-US" sz="2000" dirty="0">
                <a:solidFill>
                  <a:srgbClr val="FF0000"/>
                </a:solidFill>
              </a:endParaRPr>
            </a:p>
          </p:txBody>
        </p:sp>
        <p:pic>
          <p:nvPicPr>
            <p:cNvPr id="83977" name="Picture 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94314" y="3026229"/>
              <a:ext cx="478971" cy="520986"/>
            </a:xfrm>
            <a:prstGeom prst="rect">
              <a:avLst/>
            </a:prstGeom>
            <a:noFill/>
          </p:spPr>
        </p:pic>
      </p:grp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83980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0971" y="1883228"/>
            <a:ext cx="542925" cy="457200"/>
          </a:xfrm>
          <a:prstGeom prst="rect">
            <a:avLst/>
          </a:prstGeom>
          <a:noFill/>
        </p:spPr>
      </p:pic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/>
          <p:cNvSpPr/>
          <p:nvPr/>
        </p:nvSpPr>
        <p:spPr>
          <a:xfrm>
            <a:off x="3254828" y="250371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37457" y="1240971"/>
            <a:ext cx="8930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当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字母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是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怎样的实数时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下列各式在实数范围内有意义？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64770" y="2002970"/>
            <a:ext cx="1228725" cy="409575"/>
          </a:xfrm>
          <a:prstGeom prst="rect">
            <a:avLst/>
          </a:prstGeom>
          <a:noFill/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0857" y="1948543"/>
            <a:ext cx="866775" cy="419100"/>
          </a:xfrm>
          <a:prstGeom prst="rect">
            <a:avLst/>
          </a:prstGeom>
          <a:noFill/>
        </p:spPr>
      </p:pic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51208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2115" y="3113314"/>
            <a:ext cx="2110153" cy="783771"/>
          </a:xfrm>
          <a:prstGeom prst="rect">
            <a:avLst/>
          </a:prstGeom>
          <a:noFill/>
        </p:spPr>
      </p:pic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51211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9972" y="2873829"/>
            <a:ext cx="714375" cy="1076325"/>
          </a:xfrm>
          <a:prstGeom prst="rect">
            <a:avLst/>
          </a:prstGeom>
          <a:noFill/>
        </p:spPr>
      </p:pic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0" y="184921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6"/>
          <p:cNvSpPr txBox="1"/>
          <p:nvPr/>
        </p:nvSpPr>
        <p:spPr>
          <a:xfrm>
            <a:off x="4281411" y="428474"/>
            <a:ext cx="1791607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  <a:endParaRPr lang="zh-CN" altLang="en-US" sz="2400" b="1" dirty="0">
              <a:ln w="6350">
                <a:noFill/>
              </a:ln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椭圆 38"/>
          <p:cNvSpPr/>
          <p:nvPr/>
        </p:nvSpPr>
        <p:spPr>
          <a:xfrm>
            <a:off x="2971799" y="228600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33156" y="1211193"/>
            <a:ext cx="6308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 smtClean="0"/>
              <a:t>当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400" b="1" dirty="0" smtClean="0"/>
              <a:t>是怎样的的实数时， 式子           有意义？</a:t>
            </a:r>
            <a:endParaRPr lang="zh-CN" altLang="en-US" sz="2400" b="1" dirty="0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1186543" y="2057400"/>
            <a:ext cx="2449286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解：由题意得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3984" name="Rectangle 1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903133" y="381002"/>
            <a:ext cx="1261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拓展</a:t>
            </a:r>
            <a:endParaRPr lang="zh-CN" altLang="en-US" sz="2400" b="1" dirty="0">
              <a:ln w="6350">
                <a:noFill/>
              </a:ln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8295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8685" y="979714"/>
            <a:ext cx="904875" cy="762000"/>
          </a:xfrm>
          <a:prstGeom prst="rect">
            <a:avLst/>
          </a:prstGeom>
          <a:noFill/>
        </p:spPr>
      </p:pic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1926772" y="2852057"/>
            <a:ext cx="3033031" cy="472552"/>
            <a:chOff x="1926772" y="2852057"/>
            <a:chExt cx="3033031" cy="472552"/>
          </a:xfrm>
        </p:grpSpPr>
        <p:sp>
          <p:nvSpPr>
            <p:cNvPr id="13" name="TextBox 12"/>
            <p:cNvSpPr txBox="1"/>
            <p:nvPr/>
          </p:nvSpPr>
          <p:spPr>
            <a:xfrm>
              <a:off x="1926772" y="2862944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0000"/>
                  </a:solidFill>
                </a:rPr>
                <a:t>解得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  <p:pic>
          <p:nvPicPr>
            <p:cNvPr id="82956" name="Picture 1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73828" y="2852057"/>
              <a:ext cx="2085975" cy="438150"/>
            </a:xfrm>
            <a:prstGeom prst="rect">
              <a:avLst/>
            </a:prstGeom>
            <a:noFill/>
          </p:spPr>
        </p:pic>
      </p:grp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3222172" y="1926771"/>
            <a:ext cx="1400175" cy="773591"/>
            <a:chOff x="3222172" y="1926771"/>
            <a:chExt cx="1400175" cy="773591"/>
          </a:xfrm>
        </p:grpSpPr>
        <p:pic>
          <p:nvPicPr>
            <p:cNvPr id="82951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22172" y="1926771"/>
              <a:ext cx="1400175" cy="628650"/>
            </a:xfrm>
            <a:prstGeom prst="rect">
              <a:avLst/>
            </a:prstGeom>
            <a:noFill/>
          </p:spPr>
        </p:pic>
        <p:sp>
          <p:nvSpPr>
            <p:cNvPr id="30" name="TextBox 29"/>
            <p:cNvSpPr txBox="1"/>
            <p:nvPr/>
          </p:nvSpPr>
          <p:spPr>
            <a:xfrm>
              <a:off x="4060371" y="2177142"/>
              <a:ext cx="359228" cy="5232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</a:rPr>
                <a:t>≠</a:t>
              </a:r>
              <a:endParaRPr lang="zh-CN" altLang="en-US" sz="28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椭圆 23"/>
          <p:cNvSpPr/>
          <p:nvPr/>
        </p:nvSpPr>
        <p:spPr>
          <a:xfrm>
            <a:off x="2928255" y="250372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49759" y="413658"/>
            <a:ext cx="800219" cy="473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应用</a:t>
            </a:r>
            <a:endParaRPr lang="zh-CN" altLang="en-US" sz="2400" b="1" dirty="0">
              <a:solidFill>
                <a:srgbClr val="FFFF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110344" y="1156254"/>
            <a:ext cx="71301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/>
              <a:t>例</a:t>
            </a:r>
            <a:r>
              <a:rPr lang="en-US" altLang="zh-CN" sz="2400" b="1" dirty="0" smtClean="0"/>
              <a:t>3.</a:t>
            </a:r>
            <a:r>
              <a:rPr lang="zh-CN" altLang="en-US" sz="2400" b="1" dirty="0" smtClean="0"/>
              <a:t>已知⊿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 b="1" dirty="0" smtClean="0"/>
              <a:t>的面积为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400" b="1" dirty="0" smtClean="0"/>
              <a:t>，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 smtClean="0"/>
              <a:t>边上的高是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 smtClean="0"/>
              <a:t>边长的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/>
              <a:t>倍，求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 smtClean="0"/>
              <a:t>的长。 </a:t>
            </a:r>
          </a:p>
        </p:txBody>
      </p:sp>
      <p:sp>
        <p:nvSpPr>
          <p:cNvPr id="7" name="矩形 6"/>
          <p:cNvSpPr/>
          <p:nvPr/>
        </p:nvSpPr>
        <p:spPr>
          <a:xfrm>
            <a:off x="2019358" y="3375804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609600" defTabSz="914400"/>
            <a:r>
              <a:rPr lang="zh-CN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整理得</a:t>
            </a:r>
            <a:endParaRPr lang="zh-CN" altLang="en-US" sz="2400" b="1" dirty="0" smtClean="0">
              <a:cs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69572" y="2134833"/>
            <a:ext cx="5998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09600" defTabSz="914400"/>
            <a:r>
              <a:rPr lang="zh-CN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解：设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长为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，则高为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，由题意得</a:t>
            </a:r>
            <a:endParaRPr lang="zh-CN" altLang="en-US" sz="2400" b="1" dirty="0" smtClean="0">
              <a:cs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83296" y="389831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609600" defTabSz="914400"/>
            <a:r>
              <a:rPr lang="zh-CN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解得</a:t>
            </a:r>
            <a:endParaRPr lang="zh-CN" altLang="en-US" sz="2400" b="1" dirty="0" smtClean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6457" y="3396343"/>
            <a:ext cx="941807" cy="387803"/>
          </a:xfrm>
          <a:prstGeom prst="rect">
            <a:avLst/>
          </a:prstGeom>
          <a:noFill/>
        </p:spPr>
      </p:pic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8192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5571" y="3893731"/>
            <a:ext cx="990599" cy="429260"/>
          </a:xfrm>
          <a:prstGeom prst="rect">
            <a:avLst/>
          </a:prstGeom>
          <a:noFill/>
        </p:spPr>
      </p:pic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81931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7371" y="2569028"/>
            <a:ext cx="1676400" cy="685800"/>
          </a:xfrm>
          <a:prstGeom prst="rect">
            <a:avLst/>
          </a:prstGeom>
          <a:noFill/>
        </p:spPr>
      </p:pic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3222171" y="261258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568551" y="1180193"/>
            <a:ext cx="8286750" cy="13888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用基本运算符号（包括加、减、乘、除、乘方和开方）把数或者表示数的字母连接起来的式子，称为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代数式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zh-CN" altLang="en-US" sz="2400" b="1" dirty="0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4162141" y="382233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代数式</a:t>
            </a:r>
            <a:endParaRPr lang="zh-CN" altLang="en-US" sz="2400" dirty="0">
              <a:solidFill>
                <a:srgbClr val="FFFF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7890" y="2722548"/>
            <a:ext cx="548098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defTabSz="914400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整式，分式，二次根式都是代数式。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椭圆 25"/>
          <p:cNvSpPr/>
          <p:nvPr/>
        </p:nvSpPr>
        <p:spPr>
          <a:xfrm>
            <a:off x="3167743" y="239488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426029" y="1077685"/>
            <a:ext cx="5888150" cy="7386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下列各式在实数范围内有意义的是（   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kumimoji="0" lang="zh-CN" alt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1676405" y="2544526"/>
            <a:ext cx="62048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B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709064" y="3204469"/>
            <a:ext cx="68579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C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0" y="246697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kumimoji="0" lang="zh-CN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97564" y="401864"/>
            <a:ext cx="1693636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自我测评</a:t>
            </a:r>
          </a:p>
        </p:txBody>
      </p:sp>
      <p:sp>
        <p:nvSpPr>
          <p:cNvPr id="13" name="矩形 12"/>
          <p:cNvSpPr/>
          <p:nvPr/>
        </p:nvSpPr>
        <p:spPr>
          <a:xfrm>
            <a:off x="1843450" y="1838352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hangingPunct="0">
              <a:tabLst>
                <a:tab pos="560070" algn="l"/>
              </a:tabLst>
            </a:pPr>
            <a:r>
              <a:rPr lang="en-US" altLang="zh-CN" sz="2400" dirty="0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altLang="zh-CN" sz="1800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44454" y="3930964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n-US" altLang="zh-CN" sz="2400" dirty="0" smtClean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endParaRPr lang="en-US" altLang="zh-CN" sz="2400" dirty="0" smtClean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612391" y="1078918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endParaRPr lang="en-US" altLang="zh-CN" sz="2400" dirty="0" smtClean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9286" y="1839686"/>
            <a:ext cx="904875" cy="419100"/>
          </a:xfrm>
          <a:prstGeom prst="rect">
            <a:avLst/>
          </a:prstGeom>
          <a:noFill/>
        </p:spPr>
      </p:pic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1315" y="2481943"/>
            <a:ext cx="1076325" cy="457200"/>
          </a:xfrm>
          <a:prstGeom prst="rect">
            <a:avLst/>
          </a:prstGeom>
          <a:noFill/>
        </p:spPr>
      </p:pic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798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40429" y="2895600"/>
            <a:ext cx="552450" cy="1076325"/>
          </a:xfrm>
          <a:prstGeom prst="rect">
            <a:avLst/>
          </a:prstGeom>
          <a:noFill/>
        </p:spPr>
      </p:pic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7988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40429" y="3995057"/>
            <a:ext cx="771525" cy="4680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椭圆 37"/>
          <p:cNvSpPr/>
          <p:nvPr/>
        </p:nvSpPr>
        <p:spPr>
          <a:xfrm>
            <a:off x="3069770" y="261258"/>
            <a:ext cx="3091543" cy="674916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1095473" y="1024320"/>
            <a:ext cx="464129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判断下列各式是否为代数式</a:t>
            </a:r>
            <a:endParaRPr kumimoji="0" lang="zh-CN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1312392" y="2649810"/>
            <a:ext cx="172472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1338943" y="3173185"/>
            <a:ext cx="89262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1317172" y="3763735"/>
            <a:ext cx="1012371" cy="4708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0" y="20955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18857" y="401864"/>
            <a:ext cx="1872343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自我测评</a:t>
            </a:r>
          </a:p>
        </p:txBody>
      </p:sp>
      <p:sp>
        <p:nvSpPr>
          <p:cNvPr id="13" name="矩形 12"/>
          <p:cNvSpPr/>
          <p:nvPr/>
        </p:nvSpPr>
        <p:spPr>
          <a:xfrm>
            <a:off x="1337073" y="2123947"/>
            <a:ext cx="1814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+mn-ea"/>
                <a:ea typeface="+mn-ea"/>
                <a:cs typeface="Times New Roman" panose="02020603050405020304" pitchFamily="18" charset="0"/>
              </a:rPr>
              <a:t>（</a:t>
            </a:r>
            <a:r>
              <a:rPr lang="en-US" altLang="zh-CN" sz="2400" dirty="0" smtClean="0"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2400" dirty="0" smtClean="0">
                <a:latin typeface="+mn-ea"/>
                <a:ea typeface="+mn-ea"/>
                <a:cs typeface="Times New Roman" panose="02020603050405020304" pitchFamily="18" charset="0"/>
              </a:rPr>
              <a:t>）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a+b</a:t>
            </a:r>
            <a:r>
              <a:rPr lang="en-US" altLang="zh-CN" sz="24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=c</a:t>
            </a:r>
            <a:endParaRPr lang="zh-CN" altLang="en-US" sz="2400" i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282645" y="1644977"/>
            <a:ext cx="19177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+mn-ea"/>
                <a:ea typeface="+mn-ea"/>
                <a:cs typeface="Times New Roman" panose="02020603050405020304" pitchFamily="18" charset="0"/>
              </a:rPr>
              <a:t>（</a:t>
            </a:r>
            <a:r>
              <a:rPr lang="en-US" altLang="zh-CN" sz="2400" dirty="0" smtClean="0">
                <a:latin typeface="+mn-ea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+mn-ea"/>
                <a:ea typeface="+mn-ea"/>
                <a:cs typeface="Times New Roman" panose="02020603050405020304" pitchFamily="18" charset="0"/>
              </a:rPr>
              <a:t>）</a:t>
            </a:r>
            <a:r>
              <a:rPr lang="en-US" altLang="zh-CN" sz="2400" dirty="0" smtClean="0"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sz="24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2400" dirty="0" smtClean="0">
                <a:latin typeface="+mn-ea"/>
                <a:ea typeface="+mn-ea"/>
                <a:cs typeface="Times New Roman" panose="02020603050405020304" pitchFamily="18" charset="0"/>
              </a:rPr>
              <a:t>+2</a:t>
            </a:r>
            <a:endParaRPr lang="zh-CN" altLang="en-US" sz="2400" dirty="0">
              <a:latin typeface="+mn-ea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5028" y="223157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不是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5029" y="1654628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是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6801" y="267788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不是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09457" y="375557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是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1228" y="314597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是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824133" y="1654628"/>
            <a:ext cx="9358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整式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20800" y="3168977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二次根式</a:t>
            </a:r>
            <a:endParaRPr lang="zh-CN" altLang="en-US" sz="2400" dirty="0"/>
          </a:p>
        </p:txBody>
      </p:sp>
      <p:sp>
        <p:nvSpPr>
          <p:cNvPr id="22" name="矩形 21"/>
          <p:cNvSpPr/>
          <p:nvPr/>
        </p:nvSpPr>
        <p:spPr>
          <a:xfrm>
            <a:off x="5747934" y="3745921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分式</a:t>
            </a:r>
            <a:endParaRPr lang="zh-CN" altLang="en-US" sz="2400" dirty="0"/>
          </a:p>
        </p:txBody>
      </p:sp>
      <p:sp>
        <p:nvSpPr>
          <p:cNvPr id="23" name="矩形 22"/>
          <p:cNvSpPr/>
          <p:nvPr/>
        </p:nvSpPr>
        <p:spPr>
          <a:xfrm>
            <a:off x="5791473" y="2221919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等式</a:t>
            </a:r>
            <a:endParaRPr lang="zh-CN" altLang="en-US" sz="2400" dirty="0"/>
          </a:p>
        </p:txBody>
      </p:sp>
      <p:sp>
        <p:nvSpPr>
          <p:cNvPr id="24" name="矩形 23"/>
          <p:cNvSpPr/>
          <p:nvPr/>
        </p:nvSpPr>
        <p:spPr>
          <a:xfrm>
            <a:off x="5769702" y="2690005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不等式</a:t>
            </a:r>
            <a:endParaRPr lang="zh-CN" altLang="en-US" sz="2400" dirty="0"/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918857"/>
            <a:ext cx="1323975" cy="438150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0057" y="3853543"/>
            <a:ext cx="704850" cy="685800"/>
          </a:xfrm>
          <a:prstGeom prst="rect">
            <a:avLst/>
          </a:prstGeom>
          <a:noFill/>
        </p:spPr>
      </p:pic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6258" y="2677886"/>
            <a:ext cx="1266825" cy="361950"/>
          </a:xfrm>
          <a:prstGeom prst="rect">
            <a:avLst/>
          </a:prstGeom>
          <a:noFill/>
        </p:spPr>
      </p:pic>
      <p:graphicFrame>
        <p:nvGraphicFramePr>
          <p:cNvPr id="37" name="对象 36"/>
          <p:cNvGraphicFramePr>
            <a:graphicFrameLocks noChangeAspect="1"/>
          </p:cNvGraphicFramePr>
          <p:nvPr/>
        </p:nvGraphicFramePr>
        <p:xfrm>
          <a:off x="2000247" y="3148695"/>
          <a:ext cx="1515837" cy="535664"/>
        </p:xfrm>
        <a:graphic>
          <a:graphicData uri="http://schemas.openxmlformats.org/presentationml/2006/ole">
            <p:oleObj spid="_x0000_s35841" name="公式" r:id="rId7" imgW="13716000" imgH="6096000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2950028" y="239486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999067" y="960453"/>
            <a:ext cx="7460549" cy="1261598"/>
            <a:chOff x="864075" y="1057038"/>
            <a:chExt cx="7521642" cy="1261598"/>
          </a:xfrm>
        </p:grpSpPr>
        <p:sp>
          <p:nvSpPr>
            <p:cNvPr id="36866" name="Rectangle 2"/>
            <p:cNvSpPr>
              <a:spLocks noChangeArrowheads="1"/>
            </p:cNvSpPr>
            <p:nvPr/>
          </p:nvSpPr>
          <p:spPr bwMode="auto">
            <a:xfrm>
              <a:off x="864075" y="1118307"/>
              <a:ext cx="7521642" cy="120032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lvl="0" defTabSz="914400">
                <a:tabLst>
                  <a:tab pos="560070" algn="l"/>
                </a:tabLst>
              </a:pP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  <a:cs typeface="Times New Roman" panose="02020603050405020304" pitchFamily="18" charset="0"/>
                </a:rPr>
                <a:t>3.</a:t>
              </a:r>
              <a:r>
                <a:rPr kumimoji="0" lang="zh-CN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  <a:cs typeface="Times New Roman" panose="02020603050405020304" pitchFamily="18" charset="0"/>
                </a:rPr>
                <a:t>已知一个圆环面积为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  <a:cs typeface="Times New Roman" panose="02020603050405020304" pitchFamily="18" charset="0"/>
                </a:rPr>
                <a:t>16  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，其中外侧大圆半径为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5</a:t>
              </a:r>
              <a:r>
                <a:rPr lang="zh-CN" altLang="en-US" sz="2400" b="1" dirty="0" smtClean="0">
                  <a:solidFill>
                    <a:prstClr val="black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，求内侧小圆的半径</a:t>
              </a:r>
              <a:r>
                <a:rPr lang="en-US" altLang="zh-CN" sz="2400" b="1" i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r</a:t>
              </a:r>
              <a:r>
                <a:rPr lang="en-US" altLang="zh-CN" sz="2400" b="1" dirty="0" smtClean="0">
                  <a:solidFill>
                    <a:prstClr val="black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.</a:t>
              </a:r>
              <a:endParaRPr lang="en-US" altLang="zh-CN" sz="2400" b="1" dirty="0" smtClean="0">
                <a:solidFill>
                  <a:prstClr val="black"/>
                </a:solidFill>
                <a:latin typeface="+mn-ea"/>
                <a:ea typeface="+mn-ea"/>
                <a:cs typeface="宋体" panose="02010600030101010101" pitchFamily="2" charset="-122"/>
              </a:endParaRPr>
            </a:p>
            <a:p>
              <a:pPr defTabSz="914400"/>
              <a:endPara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宋体" panose="02010600030101010101" pitchFamily="2" charset="-122"/>
              </a:endParaRPr>
            </a:p>
          </p:txBody>
        </p:sp>
        <p:pic>
          <p:nvPicPr>
            <p:cNvPr id="36865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90942" y="1057038"/>
              <a:ext cx="233112" cy="515300"/>
            </a:xfrm>
            <a:prstGeom prst="rect">
              <a:avLst/>
            </a:prstGeom>
            <a:noFill/>
          </p:spPr>
        </p:pic>
      </p:grpSp>
      <p:sp>
        <p:nvSpPr>
          <p:cNvPr id="5" name="矩形 4"/>
          <p:cNvSpPr/>
          <p:nvPr/>
        </p:nvSpPr>
        <p:spPr>
          <a:xfrm>
            <a:off x="3663394" y="413658"/>
            <a:ext cx="18556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自我测评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1803400" y="2308982"/>
            <a:ext cx="1443039" cy="1436913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 bwMode="auto">
          <a:xfrm>
            <a:off x="8289925" y="989013"/>
            <a:ext cx="352425" cy="1149350"/>
            <a:chOff x="8289926" y="988408"/>
            <a:chExt cx="352425" cy="1150144"/>
          </a:xfrm>
        </p:grpSpPr>
        <p:sp>
          <p:nvSpPr>
            <p:cNvPr id="10" name="任意多边形 73"/>
            <p:cNvSpPr/>
            <p:nvPr/>
          </p:nvSpPr>
          <p:spPr>
            <a:xfrm>
              <a:off x="8289926" y="1167919"/>
              <a:ext cx="352425" cy="843545"/>
            </a:xfrm>
            <a:custGeom>
              <a:avLst/>
              <a:gdLst>
                <a:gd name="connsiteX0" fmla="*/ 142875 w 352425"/>
                <a:gd name="connsiteY0" fmla="*/ 1123950 h 1123950"/>
                <a:gd name="connsiteX1" fmla="*/ 352425 w 352425"/>
                <a:gd name="connsiteY1" fmla="*/ 1085850 h 1123950"/>
                <a:gd name="connsiteX2" fmla="*/ 290513 w 352425"/>
                <a:gd name="connsiteY2" fmla="*/ 0 h 1123950"/>
                <a:gd name="connsiteX3" fmla="*/ 0 w 352425"/>
                <a:gd name="connsiteY3" fmla="*/ 71438 h 1123950"/>
                <a:gd name="connsiteX4" fmla="*/ 142875 w 352425"/>
                <a:gd name="connsiteY4" fmla="*/ 1123950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425" h="1123950">
                  <a:moveTo>
                    <a:pt x="142875" y="1123950"/>
                  </a:moveTo>
                  <a:lnTo>
                    <a:pt x="352425" y="1085850"/>
                  </a:lnTo>
                  <a:lnTo>
                    <a:pt x="290513" y="0"/>
                  </a:lnTo>
                  <a:lnTo>
                    <a:pt x="0" y="71438"/>
                  </a:lnTo>
                  <a:lnTo>
                    <a:pt x="142875" y="1123950"/>
                  </a:lnTo>
                  <a:close/>
                </a:path>
              </a:pathLst>
            </a:custGeom>
            <a:solidFill>
              <a:srgbClr val="046FB6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rgbClr val="FFFFFF"/>
                </a:solidFill>
                <a:latin typeface="Arial" panose="020B0604020202020204"/>
                <a:ea typeface="幼圆" panose="02010509060101010101" charset="-122"/>
              </a:endParaRPr>
            </a:p>
          </p:txBody>
        </p:sp>
        <p:pic>
          <p:nvPicPr>
            <p:cNvPr id="29730" name="图片 42"/>
            <p:cNvPicPr>
              <a:picLocks noChangeAspect="1"/>
            </p:cNvPicPr>
            <p:nvPr/>
          </p:nvPicPr>
          <p:blipFill>
            <a:blip r:embed="rId4"/>
            <a:srcRect l="39696" r="-2"/>
            <a:stretch>
              <a:fillRect/>
            </a:stretch>
          </p:blipFill>
          <p:spPr bwMode="auto">
            <a:xfrm rot="21400107" flipH="1">
              <a:off x="8537576" y="988408"/>
              <a:ext cx="73025" cy="1150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任意多边形 81"/>
          <p:cNvSpPr/>
          <p:nvPr/>
        </p:nvSpPr>
        <p:spPr>
          <a:xfrm rot="20828725">
            <a:off x="5184775" y="1441450"/>
            <a:ext cx="3292475" cy="833438"/>
          </a:xfrm>
          <a:custGeom>
            <a:avLst/>
            <a:gdLst>
              <a:gd name="connsiteX0" fmla="*/ 3351568 w 3351568"/>
              <a:gd name="connsiteY0" fmla="*/ 0 h 1111566"/>
              <a:gd name="connsiteX1" fmla="*/ 3294671 w 3351568"/>
              <a:gd name="connsiteY1" fmla="*/ 1111566 h 1111566"/>
              <a:gd name="connsiteX2" fmla="*/ 0 w 3351568"/>
              <a:gd name="connsiteY2" fmla="*/ 1111566 h 1111566"/>
              <a:gd name="connsiteX3" fmla="*/ 185074 w 3351568"/>
              <a:gd name="connsiteY3" fmla="*/ 1942 h 1111566"/>
              <a:gd name="connsiteX4" fmla="*/ 181244 w 3351568"/>
              <a:gd name="connsiteY4" fmla="*/ 0 h 1111566"/>
              <a:gd name="connsiteX0-1" fmla="*/ 3292202 w 3292202"/>
              <a:gd name="connsiteY0-2" fmla="*/ 0 h 1111566"/>
              <a:gd name="connsiteX1-3" fmla="*/ 3235305 w 3292202"/>
              <a:gd name="connsiteY1-4" fmla="*/ 1111566 h 1111566"/>
              <a:gd name="connsiteX2-5" fmla="*/ 0 w 3292202"/>
              <a:gd name="connsiteY2-6" fmla="*/ 1109933 h 1111566"/>
              <a:gd name="connsiteX3-7" fmla="*/ 125708 w 3292202"/>
              <a:gd name="connsiteY3-8" fmla="*/ 1942 h 1111566"/>
              <a:gd name="connsiteX4-9" fmla="*/ 121878 w 3292202"/>
              <a:gd name="connsiteY4-10" fmla="*/ 0 h 1111566"/>
              <a:gd name="connsiteX5" fmla="*/ 3292202 w 3292202"/>
              <a:gd name="connsiteY5" fmla="*/ 0 h 111156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3292202" h="1111566">
                <a:moveTo>
                  <a:pt x="3292202" y="0"/>
                </a:moveTo>
                <a:lnTo>
                  <a:pt x="3235305" y="1111566"/>
                </a:lnTo>
                <a:lnTo>
                  <a:pt x="0" y="1109933"/>
                </a:lnTo>
                <a:lnTo>
                  <a:pt x="125708" y="1942"/>
                </a:lnTo>
                <a:lnTo>
                  <a:pt x="121878" y="0"/>
                </a:lnTo>
                <a:lnTo>
                  <a:pt x="3292202" y="0"/>
                </a:lnTo>
                <a:close/>
              </a:path>
            </a:pathLst>
          </a:custGeom>
          <a:solidFill>
            <a:srgbClr val="046FB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80000" rIns="18000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二次根式概念</a:t>
            </a: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4643438" y="1397000"/>
            <a:ext cx="708025" cy="1246188"/>
            <a:chOff x="4714663" y="1085638"/>
            <a:chExt cx="708026" cy="1246584"/>
          </a:xfrm>
        </p:grpSpPr>
        <p:grpSp>
          <p:nvGrpSpPr>
            <p:cNvPr id="29724" name="组合 13"/>
            <p:cNvGrpSpPr/>
            <p:nvPr/>
          </p:nvGrpSpPr>
          <p:grpSpPr bwMode="auto">
            <a:xfrm>
              <a:off x="4714663" y="1085638"/>
              <a:ext cx="412750" cy="1082278"/>
              <a:chOff x="4635500" y="1379935"/>
              <a:chExt cx="412750" cy="1082278"/>
            </a:xfrm>
          </p:grpSpPr>
          <p:sp>
            <p:nvSpPr>
              <p:cNvPr id="17" name="任意多边形 102"/>
              <p:cNvSpPr/>
              <p:nvPr/>
            </p:nvSpPr>
            <p:spPr>
              <a:xfrm>
                <a:off x="4635500" y="1592728"/>
                <a:ext cx="412751" cy="870227"/>
              </a:xfrm>
              <a:custGeom>
                <a:avLst/>
                <a:gdLst>
                  <a:gd name="connsiteX0" fmla="*/ 254000 w 412750"/>
                  <a:gd name="connsiteY0" fmla="*/ 1158875 h 1158875"/>
                  <a:gd name="connsiteX1" fmla="*/ 0 w 412750"/>
                  <a:gd name="connsiteY1" fmla="*/ 619125 h 1158875"/>
                  <a:gd name="connsiteX2" fmla="*/ 3175 w 412750"/>
                  <a:gd name="connsiteY2" fmla="*/ 63500 h 1158875"/>
                  <a:gd name="connsiteX3" fmla="*/ 263525 w 412750"/>
                  <a:gd name="connsiteY3" fmla="*/ 0 h 1158875"/>
                  <a:gd name="connsiteX4" fmla="*/ 412750 w 412750"/>
                  <a:gd name="connsiteY4" fmla="*/ 1104900 h 1158875"/>
                  <a:gd name="connsiteX5" fmla="*/ 254000 w 412750"/>
                  <a:gd name="connsiteY5" fmla="*/ 1158875 h 1158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2750" h="1158875">
                    <a:moveTo>
                      <a:pt x="254000" y="1158875"/>
                    </a:moveTo>
                    <a:lnTo>
                      <a:pt x="0" y="619125"/>
                    </a:lnTo>
                    <a:cubicBezTo>
                      <a:pt x="1058" y="433917"/>
                      <a:pt x="2117" y="248708"/>
                      <a:pt x="3175" y="63500"/>
                    </a:cubicBezTo>
                    <a:lnTo>
                      <a:pt x="263525" y="0"/>
                    </a:lnTo>
                    <a:lnTo>
                      <a:pt x="412750" y="1104900"/>
                    </a:lnTo>
                    <a:lnTo>
                      <a:pt x="254000" y="1158875"/>
                    </a:lnTo>
                    <a:close/>
                  </a:path>
                </a:pathLst>
              </a:custGeom>
              <a:solidFill>
                <a:srgbClr val="046FB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00" kern="0">
                  <a:solidFill>
                    <a:srgbClr val="FFFFFF"/>
                  </a:solidFill>
                  <a:latin typeface="Arial" panose="020B0604020202020204"/>
                  <a:ea typeface="幼圆" panose="02010509060101010101" charset="-122"/>
                </a:endParaRPr>
              </a:p>
            </p:txBody>
          </p:sp>
          <p:pic>
            <p:nvPicPr>
              <p:cNvPr id="29728" name="图片 2"/>
              <p:cNvPicPr>
                <a:picLocks noChangeAspect="1"/>
              </p:cNvPicPr>
              <p:nvPr/>
            </p:nvPicPr>
            <p:blipFill>
              <a:blip r:embed="rId4"/>
              <a:srcRect l="39696" r="-2"/>
              <a:stretch>
                <a:fillRect/>
              </a:stretch>
            </p:blipFill>
            <p:spPr bwMode="auto">
              <a:xfrm>
                <a:off x="4638676" y="1379935"/>
                <a:ext cx="73025" cy="977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任意多边形 100"/>
            <p:cNvSpPr/>
            <p:nvPr/>
          </p:nvSpPr>
          <p:spPr>
            <a:xfrm>
              <a:off x="4828963" y="1301607"/>
              <a:ext cx="171450" cy="123864"/>
            </a:xfrm>
            <a:custGeom>
              <a:avLst/>
              <a:gdLst>
                <a:gd name="connsiteX0" fmla="*/ 0 w 171450"/>
                <a:gd name="connsiteY0" fmla="*/ 111125 h 165100"/>
                <a:gd name="connsiteX1" fmla="*/ 149225 w 171450"/>
                <a:gd name="connsiteY1" fmla="*/ 0 h 165100"/>
                <a:gd name="connsiteX2" fmla="*/ 171450 w 171450"/>
                <a:gd name="connsiteY2" fmla="*/ 165100 h 165100"/>
                <a:gd name="connsiteX3" fmla="*/ 0 w 171450"/>
                <a:gd name="connsiteY3" fmla="*/ 11112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165100">
                  <a:moveTo>
                    <a:pt x="0" y="111125"/>
                  </a:moveTo>
                  <a:lnTo>
                    <a:pt x="149225" y="0"/>
                  </a:lnTo>
                  <a:lnTo>
                    <a:pt x="171450" y="165100"/>
                  </a:lnTo>
                  <a:lnTo>
                    <a:pt x="0" y="111125"/>
                  </a:lnTo>
                  <a:close/>
                </a:path>
              </a:pathLst>
            </a:custGeom>
            <a:solidFill>
              <a:srgbClr val="046FB6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rgbClr val="FFFFFF"/>
                </a:solidFill>
                <a:latin typeface="Arial" panose="020B0604020202020204"/>
                <a:ea typeface="幼圆" panose="02010509060101010101" charset="-122"/>
              </a:endParaRPr>
            </a:p>
          </p:txBody>
        </p:sp>
        <p:sp>
          <p:nvSpPr>
            <p:cNvPr id="16" name="任意多边形 101"/>
            <p:cNvSpPr/>
            <p:nvPr/>
          </p:nvSpPr>
          <p:spPr>
            <a:xfrm>
              <a:off x="4822613" y="1387359"/>
              <a:ext cx="600076" cy="944863"/>
            </a:xfrm>
            <a:custGeom>
              <a:avLst/>
              <a:gdLst>
                <a:gd name="connsiteX0" fmla="*/ 0 w 600075"/>
                <a:gd name="connsiteY0" fmla="*/ 0 h 1260475"/>
                <a:gd name="connsiteX1" fmla="*/ 215900 w 600075"/>
                <a:gd name="connsiteY1" fmla="*/ 1149350 h 1260475"/>
                <a:gd name="connsiteX2" fmla="*/ 600075 w 600075"/>
                <a:gd name="connsiteY2" fmla="*/ 1260475 h 1260475"/>
                <a:gd name="connsiteX3" fmla="*/ 533400 w 600075"/>
                <a:gd name="connsiteY3" fmla="*/ 133350 h 1260475"/>
                <a:gd name="connsiteX4" fmla="*/ 0 w 600075"/>
                <a:gd name="connsiteY4" fmla="*/ 0 h 1260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075" h="1260475">
                  <a:moveTo>
                    <a:pt x="0" y="0"/>
                  </a:moveTo>
                  <a:lnTo>
                    <a:pt x="215900" y="1149350"/>
                  </a:lnTo>
                  <a:lnTo>
                    <a:pt x="600075" y="1260475"/>
                  </a:lnTo>
                  <a:lnTo>
                    <a:pt x="533400" y="1333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6FB6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08000" rIns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kern="0" dirty="0">
                  <a:solidFill>
                    <a:srgbClr val="FFFFFF"/>
                  </a:solidFill>
                  <a:latin typeface="Arial Rounded MT Bold" panose="020F0704030504030204" pitchFamily="34" charset="0"/>
                  <a:ea typeface="幼圆" panose="02010509060101010101" charset="-122"/>
                </a:rPr>
                <a:t>01</a:t>
              </a:r>
              <a:endParaRPr lang="zh-CN" altLang="en-US" sz="2400" kern="0" dirty="0">
                <a:solidFill>
                  <a:srgbClr val="FFFFFF"/>
                </a:solidFill>
                <a:latin typeface="Arial Rounded MT Bold" panose="020F0704030504030204" pitchFamily="34" charset="0"/>
                <a:ea typeface="幼圆" panose="02010509060101010101" charset="-122"/>
              </a:endParaRPr>
            </a:p>
          </p:txBody>
        </p:sp>
      </p:grpSp>
      <p:sp>
        <p:nvSpPr>
          <p:cNvPr id="19" name="TextBox 59"/>
          <p:cNvSpPr txBox="1">
            <a:spLocks noChangeArrowheads="1"/>
          </p:cNvSpPr>
          <p:nvPr/>
        </p:nvSpPr>
        <p:spPr bwMode="auto">
          <a:xfrm>
            <a:off x="751114" y="2117499"/>
            <a:ext cx="2803525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8000" rIns="108000" anchor="ctr"/>
          <a:lstStyle/>
          <a:p>
            <a:pPr algn="ctr" defTabSz="914400">
              <a:lnSpc>
                <a:spcPct val="130000"/>
              </a:lnSpc>
              <a:spcBef>
                <a:spcPts val="6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幼圆" panose="02010509060101010101" charset="-122"/>
                <a:ea typeface="幼圆" panose="02010509060101010101" charset="-122"/>
                <a:cs typeface="幼圆" panose="02010509060101010101" charset="-122"/>
              </a:rPr>
              <a:t>课后回顾</a:t>
            </a:r>
            <a:endParaRPr lang="en-US" altLang="zh-CN" sz="2800" b="1" dirty="0">
              <a:solidFill>
                <a:srgbClr val="FF0000"/>
              </a:solidFill>
              <a:latin typeface="幼圆" panose="02010509060101010101" charset="-122"/>
              <a:ea typeface="幼圆" panose="02010509060101010101" charset="-122"/>
              <a:cs typeface="幼圆" panose="02010509060101010101" charset="-122"/>
            </a:endParaRPr>
          </a:p>
        </p:txBody>
      </p:sp>
      <p:cxnSp>
        <p:nvCxnSpPr>
          <p:cNvPr id="20" name="直接连接符 19"/>
          <p:cNvCxnSpPr>
            <a:cxnSpLocks noChangeShapeType="1"/>
          </p:cNvCxnSpPr>
          <p:nvPr/>
        </p:nvCxnSpPr>
        <p:spPr bwMode="auto">
          <a:xfrm>
            <a:off x="446314" y="2139724"/>
            <a:ext cx="3076575" cy="0"/>
          </a:xfrm>
          <a:prstGeom prst="line">
            <a:avLst/>
          </a:prstGeom>
          <a:noFill/>
          <a:ln w="12700" algn="ctr">
            <a:solidFill>
              <a:srgbClr val="046FB6"/>
            </a:solidFill>
            <a:prstDash val="sysDash"/>
            <a:miter lim="800000"/>
          </a:ln>
        </p:spPr>
      </p:cxnSp>
      <p:cxnSp>
        <p:nvCxnSpPr>
          <p:cNvPr id="21" name="直接连接符 20"/>
          <p:cNvCxnSpPr>
            <a:cxnSpLocks noChangeShapeType="1"/>
          </p:cNvCxnSpPr>
          <p:nvPr/>
        </p:nvCxnSpPr>
        <p:spPr bwMode="auto">
          <a:xfrm>
            <a:off x="776514" y="1920649"/>
            <a:ext cx="0" cy="736600"/>
          </a:xfrm>
          <a:prstGeom prst="line">
            <a:avLst/>
          </a:prstGeom>
          <a:noFill/>
          <a:ln w="12700" algn="ctr">
            <a:solidFill>
              <a:srgbClr val="046FB6"/>
            </a:solidFill>
            <a:prstDash val="sysDash"/>
            <a:miter lim="800000"/>
          </a:ln>
        </p:spPr>
      </p:cxnSp>
      <p:cxnSp>
        <p:nvCxnSpPr>
          <p:cNvPr id="22" name="直接连接符 21"/>
          <p:cNvCxnSpPr>
            <a:cxnSpLocks noChangeShapeType="1"/>
          </p:cNvCxnSpPr>
          <p:nvPr/>
        </p:nvCxnSpPr>
        <p:spPr bwMode="auto">
          <a:xfrm>
            <a:off x="452664" y="1920649"/>
            <a:ext cx="0" cy="219075"/>
          </a:xfrm>
          <a:prstGeom prst="line">
            <a:avLst/>
          </a:prstGeom>
          <a:noFill/>
          <a:ln w="12700" algn="ctr">
            <a:solidFill>
              <a:srgbClr val="046FB6"/>
            </a:solidFill>
            <a:miter lim="800000"/>
          </a:ln>
        </p:spPr>
      </p:cxnSp>
      <p:cxnSp>
        <p:nvCxnSpPr>
          <p:cNvPr id="23" name="直接连接符 22"/>
          <p:cNvCxnSpPr>
            <a:cxnSpLocks noChangeShapeType="1"/>
          </p:cNvCxnSpPr>
          <p:nvPr/>
        </p:nvCxnSpPr>
        <p:spPr bwMode="auto">
          <a:xfrm>
            <a:off x="446314" y="1920649"/>
            <a:ext cx="330200" cy="0"/>
          </a:xfrm>
          <a:prstGeom prst="line">
            <a:avLst/>
          </a:prstGeom>
          <a:noFill/>
          <a:ln w="12700" algn="ctr">
            <a:solidFill>
              <a:srgbClr val="046FB6"/>
            </a:solidFill>
            <a:miter lim="800000"/>
          </a:ln>
        </p:spPr>
      </p:cxnSp>
      <p:cxnSp>
        <p:nvCxnSpPr>
          <p:cNvPr id="24" name="直接连接符 23"/>
          <p:cNvCxnSpPr>
            <a:cxnSpLocks noChangeShapeType="1"/>
          </p:cNvCxnSpPr>
          <p:nvPr/>
        </p:nvCxnSpPr>
        <p:spPr bwMode="auto">
          <a:xfrm flipH="1" flipV="1">
            <a:off x="776514" y="2825524"/>
            <a:ext cx="3076575" cy="0"/>
          </a:xfrm>
          <a:prstGeom prst="line">
            <a:avLst/>
          </a:prstGeom>
          <a:noFill/>
          <a:ln w="12700" algn="ctr">
            <a:solidFill>
              <a:srgbClr val="046FB6"/>
            </a:solidFill>
            <a:prstDash val="sysDash"/>
            <a:miter lim="800000"/>
          </a:ln>
        </p:spPr>
      </p:cxnSp>
      <p:cxnSp>
        <p:nvCxnSpPr>
          <p:cNvPr id="25" name="直接连接符 24"/>
          <p:cNvCxnSpPr>
            <a:cxnSpLocks noChangeShapeType="1"/>
          </p:cNvCxnSpPr>
          <p:nvPr/>
        </p:nvCxnSpPr>
        <p:spPr bwMode="auto">
          <a:xfrm flipH="1" flipV="1">
            <a:off x="3522889" y="2306411"/>
            <a:ext cx="0" cy="738188"/>
          </a:xfrm>
          <a:prstGeom prst="line">
            <a:avLst/>
          </a:prstGeom>
          <a:noFill/>
          <a:ln w="12700" algn="ctr">
            <a:solidFill>
              <a:srgbClr val="046FB6"/>
            </a:solidFill>
            <a:prstDash val="sysDash"/>
            <a:miter lim="800000"/>
          </a:ln>
        </p:spPr>
      </p:cxnSp>
      <p:cxnSp>
        <p:nvCxnSpPr>
          <p:cNvPr id="26" name="直接连接符 25"/>
          <p:cNvCxnSpPr>
            <a:cxnSpLocks noChangeShapeType="1"/>
          </p:cNvCxnSpPr>
          <p:nvPr/>
        </p:nvCxnSpPr>
        <p:spPr bwMode="auto">
          <a:xfrm flipH="1" flipV="1">
            <a:off x="3846739" y="2825524"/>
            <a:ext cx="0" cy="219075"/>
          </a:xfrm>
          <a:prstGeom prst="line">
            <a:avLst/>
          </a:prstGeom>
          <a:noFill/>
          <a:ln w="12700" algn="ctr">
            <a:solidFill>
              <a:srgbClr val="046FB6"/>
            </a:solidFill>
            <a:miter lim="800000"/>
          </a:ln>
        </p:spPr>
      </p:cxnSp>
      <p:cxnSp>
        <p:nvCxnSpPr>
          <p:cNvPr id="27" name="直接连接符 26"/>
          <p:cNvCxnSpPr>
            <a:cxnSpLocks noChangeShapeType="1"/>
          </p:cNvCxnSpPr>
          <p:nvPr/>
        </p:nvCxnSpPr>
        <p:spPr bwMode="auto">
          <a:xfrm flipH="1" flipV="1">
            <a:off x="3522889" y="3044599"/>
            <a:ext cx="330200" cy="0"/>
          </a:xfrm>
          <a:prstGeom prst="line">
            <a:avLst/>
          </a:prstGeom>
          <a:noFill/>
          <a:ln w="12700" algn="ctr">
            <a:solidFill>
              <a:srgbClr val="046FB6"/>
            </a:solidFill>
            <a:miter lim="800000"/>
          </a:ln>
        </p:spPr>
      </p:cxnSp>
      <p:grpSp>
        <p:nvGrpSpPr>
          <p:cNvPr id="28" name="组合 27"/>
          <p:cNvGrpSpPr/>
          <p:nvPr/>
        </p:nvGrpSpPr>
        <p:grpSpPr bwMode="auto">
          <a:xfrm>
            <a:off x="8266113" y="2095500"/>
            <a:ext cx="352425" cy="1149350"/>
            <a:chOff x="8289926" y="988408"/>
            <a:chExt cx="352425" cy="1150144"/>
          </a:xfrm>
        </p:grpSpPr>
        <p:sp>
          <p:nvSpPr>
            <p:cNvPr id="29" name="任意多边形 73"/>
            <p:cNvSpPr/>
            <p:nvPr/>
          </p:nvSpPr>
          <p:spPr>
            <a:xfrm>
              <a:off x="8289926" y="1167920"/>
              <a:ext cx="352425" cy="843544"/>
            </a:xfrm>
            <a:custGeom>
              <a:avLst/>
              <a:gdLst>
                <a:gd name="connsiteX0" fmla="*/ 142875 w 352425"/>
                <a:gd name="connsiteY0" fmla="*/ 1123950 h 1123950"/>
                <a:gd name="connsiteX1" fmla="*/ 352425 w 352425"/>
                <a:gd name="connsiteY1" fmla="*/ 1085850 h 1123950"/>
                <a:gd name="connsiteX2" fmla="*/ 290513 w 352425"/>
                <a:gd name="connsiteY2" fmla="*/ 0 h 1123950"/>
                <a:gd name="connsiteX3" fmla="*/ 0 w 352425"/>
                <a:gd name="connsiteY3" fmla="*/ 71438 h 1123950"/>
                <a:gd name="connsiteX4" fmla="*/ 142875 w 352425"/>
                <a:gd name="connsiteY4" fmla="*/ 1123950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425" h="1123950">
                  <a:moveTo>
                    <a:pt x="142875" y="1123950"/>
                  </a:moveTo>
                  <a:lnTo>
                    <a:pt x="352425" y="1085850"/>
                  </a:lnTo>
                  <a:lnTo>
                    <a:pt x="290513" y="0"/>
                  </a:lnTo>
                  <a:lnTo>
                    <a:pt x="0" y="71438"/>
                  </a:lnTo>
                  <a:lnTo>
                    <a:pt x="142875" y="1123950"/>
                  </a:lnTo>
                  <a:close/>
                </a:path>
              </a:pathLst>
            </a:custGeom>
            <a:solidFill>
              <a:srgbClr val="046FB6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rgbClr val="FFFFFF"/>
                </a:solidFill>
                <a:latin typeface="Arial" panose="020B0604020202020204"/>
                <a:ea typeface="幼圆" panose="02010509060101010101" charset="-122"/>
              </a:endParaRPr>
            </a:p>
          </p:txBody>
        </p:sp>
        <p:pic>
          <p:nvPicPr>
            <p:cNvPr id="29723" name="图片 42"/>
            <p:cNvPicPr>
              <a:picLocks noChangeAspect="1"/>
            </p:cNvPicPr>
            <p:nvPr/>
          </p:nvPicPr>
          <p:blipFill>
            <a:blip r:embed="rId4"/>
            <a:srcRect l="39696" r="-2"/>
            <a:stretch>
              <a:fillRect/>
            </a:stretch>
          </p:blipFill>
          <p:spPr bwMode="auto">
            <a:xfrm rot="21400107" flipH="1">
              <a:off x="8537576" y="988408"/>
              <a:ext cx="73025" cy="1150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任意多边形 81"/>
          <p:cNvSpPr/>
          <p:nvPr/>
        </p:nvSpPr>
        <p:spPr>
          <a:xfrm rot="20828725">
            <a:off x="5160963" y="2547938"/>
            <a:ext cx="3292475" cy="833437"/>
          </a:xfrm>
          <a:custGeom>
            <a:avLst/>
            <a:gdLst>
              <a:gd name="connsiteX0" fmla="*/ 3351568 w 3351568"/>
              <a:gd name="connsiteY0" fmla="*/ 0 h 1111566"/>
              <a:gd name="connsiteX1" fmla="*/ 3294671 w 3351568"/>
              <a:gd name="connsiteY1" fmla="*/ 1111566 h 1111566"/>
              <a:gd name="connsiteX2" fmla="*/ 0 w 3351568"/>
              <a:gd name="connsiteY2" fmla="*/ 1111566 h 1111566"/>
              <a:gd name="connsiteX3" fmla="*/ 185074 w 3351568"/>
              <a:gd name="connsiteY3" fmla="*/ 1942 h 1111566"/>
              <a:gd name="connsiteX4" fmla="*/ 181244 w 3351568"/>
              <a:gd name="connsiteY4" fmla="*/ 0 h 1111566"/>
              <a:gd name="connsiteX0-1" fmla="*/ 3292202 w 3292202"/>
              <a:gd name="connsiteY0-2" fmla="*/ 0 h 1111566"/>
              <a:gd name="connsiteX1-3" fmla="*/ 3235305 w 3292202"/>
              <a:gd name="connsiteY1-4" fmla="*/ 1111566 h 1111566"/>
              <a:gd name="connsiteX2-5" fmla="*/ 0 w 3292202"/>
              <a:gd name="connsiteY2-6" fmla="*/ 1109933 h 1111566"/>
              <a:gd name="connsiteX3-7" fmla="*/ 125708 w 3292202"/>
              <a:gd name="connsiteY3-8" fmla="*/ 1942 h 1111566"/>
              <a:gd name="connsiteX4-9" fmla="*/ 121878 w 3292202"/>
              <a:gd name="connsiteY4-10" fmla="*/ 0 h 1111566"/>
              <a:gd name="connsiteX5" fmla="*/ 3292202 w 3292202"/>
              <a:gd name="connsiteY5" fmla="*/ 0 h 111156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" y="connsiteY5"/>
              </a:cxn>
            </a:cxnLst>
            <a:rect l="l" t="t" r="r" b="b"/>
            <a:pathLst>
              <a:path w="3292202" h="1111566">
                <a:moveTo>
                  <a:pt x="3292202" y="0"/>
                </a:moveTo>
                <a:lnTo>
                  <a:pt x="3235305" y="1111566"/>
                </a:lnTo>
                <a:lnTo>
                  <a:pt x="0" y="1109933"/>
                </a:lnTo>
                <a:lnTo>
                  <a:pt x="125708" y="1942"/>
                </a:lnTo>
                <a:lnTo>
                  <a:pt x="121878" y="0"/>
                </a:lnTo>
                <a:lnTo>
                  <a:pt x="3292202" y="0"/>
                </a:lnTo>
                <a:close/>
              </a:path>
            </a:pathLst>
          </a:custGeom>
          <a:solidFill>
            <a:srgbClr val="046FB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80000" rIns="18000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探索二次根式的取值范围</a:t>
            </a:r>
          </a:p>
        </p:txBody>
      </p:sp>
      <p:grpSp>
        <p:nvGrpSpPr>
          <p:cNvPr id="32" name="组合 31"/>
          <p:cNvGrpSpPr/>
          <p:nvPr/>
        </p:nvGrpSpPr>
        <p:grpSpPr bwMode="auto">
          <a:xfrm>
            <a:off x="4619625" y="2503488"/>
            <a:ext cx="708025" cy="1246187"/>
            <a:chOff x="4714663" y="1085638"/>
            <a:chExt cx="708026" cy="1246584"/>
          </a:xfrm>
        </p:grpSpPr>
        <p:grpSp>
          <p:nvGrpSpPr>
            <p:cNvPr id="29717" name="组合 32"/>
            <p:cNvGrpSpPr/>
            <p:nvPr/>
          </p:nvGrpSpPr>
          <p:grpSpPr bwMode="auto">
            <a:xfrm>
              <a:off x="4714663" y="1085638"/>
              <a:ext cx="412750" cy="1082278"/>
              <a:chOff x="4635500" y="1379935"/>
              <a:chExt cx="412750" cy="1082278"/>
            </a:xfrm>
          </p:grpSpPr>
          <p:sp>
            <p:nvSpPr>
              <p:cNvPr id="36" name="任意多边形 102"/>
              <p:cNvSpPr/>
              <p:nvPr/>
            </p:nvSpPr>
            <p:spPr>
              <a:xfrm>
                <a:off x="4635500" y="1592728"/>
                <a:ext cx="412751" cy="870227"/>
              </a:xfrm>
              <a:custGeom>
                <a:avLst/>
                <a:gdLst>
                  <a:gd name="connsiteX0" fmla="*/ 254000 w 412750"/>
                  <a:gd name="connsiteY0" fmla="*/ 1158875 h 1158875"/>
                  <a:gd name="connsiteX1" fmla="*/ 0 w 412750"/>
                  <a:gd name="connsiteY1" fmla="*/ 619125 h 1158875"/>
                  <a:gd name="connsiteX2" fmla="*/ 3175 w 412750"/>
                  <a:gd name="connsiteY2" fmla="*/ 63500 h 1158875"/>
                  <a:gd name="connsiteX3" fmla="*/ 263525 w 412750"/>
                  <a:gd name="connsiteY3" fmla="*/ 0 h 1158875"/>
                  <a:gd name="connsiteX4" fmla="*/ 412750 w 412750"/>
                  <a:gd name="connsiteY4" fmla="*/ 1104900 h 1158875"/>
                  <a:gd name="connsiteX5" fmla="*/ 254000 w 412750"/>
                  <a:gd name="connsiteY5" fmla="*/ 1158875 h 1158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2750" h="1158875">
                    <a:moveTo>
                      <a:pt x="254000" y="1158875"/>
                    </a:moveTo>
                    <a:lnTo>
                      <a:pt x="0" y="619125"/>
                    </a:lnTo>
                    <a:cubicBezTo>
                      <a:pt x="1058" y="433917"/>
                      <a:pt x="2117" y="248708"/>
                      <a:pt x="3175" y="63500"/>
                    </a:cubicBezTo>
                    <a:lnTo>
                      <a:pt x="263525" y="0"/>
                    </a:lnTo>
                    <a:lnTo>
                      <a:pt x="412750" y="1104900"/>
                    </a:lnTo>
                    <a:lnTo>
                      <a:pt x="254000" y="1158875"/>
                    </a:lnTo>
                    <a:close/>
                  </a:path>
                </a:pathLst>
              </a:custGeom>
              <a:solidFill>
                <a:srgbClr val="046FB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00" kern="0">
                  <a:solidFill>
                    <a:srgbClr val="FFFFFF"/>
                  </a:solidFill>
                  <a:latin typeface="Arial" panose="020B0604020202020204"/>
                  <a:ea typeface="幼圆" panose="02010509060101010101" charset="-122"/>
                </a:endParaRPr>
              </a:p>
            </p:txBody>
          </p:sp>
          <p:pic>
            <p:nvPicPr>
              <p:cNvPr id="29721" name="图片 2"/>
              <p:cNvPicPr>
                <a:picLocks noChangeAspect="1"/>
              </p:cNvPicPr>
              <p:nvPr/>
            </p:nvPicPr>
            <p:blipFill>
              <a:blip r:embed="rId4"/>
              <a:srcRect l="39696" r="-2"/>
              <a:stretch>
                <a:fillRect/>
              </a:stretch>
            </p:blipFill>
            <p:spPr bwMode="auto">
              <a:xfrm>
                <a:off x="4638676" y="1379935"/>
                <a:ext cx="73025" cy="977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4" name="任意多边形 100"/>
            <p:cNvSpPr/>
            <p:nvPr/>
          </p:nvSpPr>
          <p:spPr>
            <a:xfrm>
              <a:off x="4828963" y="1301607"/>
              <a:ext cx="171450" cy="123864"/>
            </a:xfrm>
            <a:custGeom>
              <a:avLst/>
              <a:gdLst>
                <a:gd name="connsiteX0" fmla="*/ 0 w 171450"/>
                <a:gd name="connsiteY0" fmla="*/ 111125 h 165100"/>
                <a:gd name="connsiteX1" fmla="*/ 149225 w 171450"/>
                <a:gd name="connsiteY1" fmla="*/ 0 h 165100"/>
                <a:gd name="connsiteX2" fmla="*/ 171450 w 171450"/>
                <a:gd name="connsiteY2" fmla="*/ 165100 h 165100"/>
                <a:gd name="connsiteX3" fmla="*/ 0 w 171450"/>
                <a:gd name="connsiteY3" fmla="*/ 111125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165100">
                  <a:moveTo>
                    <a:pt x="0" y="111125"/>
                  </a:moveTo>
                  <a:lnTo>
                    <a:pt x="149225" y="0"/>
                  </a:lnTo>
                  <a:lnTo>
                    <a:pt x="171450" y="165100"/>
                  </a:lnTo>
                  <a:lnTo>
                    <a:pt x="0" y="111125"/>
                  </a:lnTo>
                  <a:close/>
                </a:path>
              </a:pathLst>
            </a:custGeom>
            <a:solidFill>
              <a:srgbClr val="046FB6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kern="0">
                <a:solidFill>
                  <a:srgbClr val="FFFFFF"/>
                </a:solidFill>
                <a:latin typeface="Arial" panose="020B0604020202020204"/>
                <a:ea typeface="幼圆" panose="02010509060101010101" charset="-122"/>
              </a:endParaRPr>
            </a:p>
          </p:txBody>
        </p:sp>
        <p:sp>
          <p:nvSpPr>
            <p:cNvPr id="35" name="任意多边形 101"/>
            <p:cNvSpPr/>
            <p:nvPr/>
          </p:nvSpPr>
          <p:spPr>
            <a:xfrm>
              <a:off x="4822613" y="1387359"/>
              <a:ext cx="600076" cy="944863"/>
            </a:xfrm>
            <a:custGeom>
              <a:avLst/>
              <a:gdLst>
                <a:gd name="connsiteX0" fmla="*/ 0 w 600075"/>
                <a:gd name="connsiteY0" fmla="*/ 0 h 1260475"/>
                <a:gd name="connsiteX1" fmla="*/ 215900 w 600075"/>
                <a:gd name="connsiteY1" fmla="*/ 1149350 h 1260475"/>
                <a:gd name="connsiteX2" fmla="*/ 600075 w 600075"/>
                <a:gd name="connsiteY2" fmla="*/ 1260475 h 1260475"/>
                <a:gd name="connsiteX3" fmla="*/ 533400 w 600075"/>
                <a:gd name="connsiteY3" fmla="*/ 133350 h 1260475"/>
                <a:gd name="connsiteX4" fmla="*/ 0 w 600075"/>
                <a:gd name="connsiteY4" fmla="*/ 0 h 1260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075" h="1260475">
                  <a:moveTo>
                    <a:pt x="0" y="0"/>
                  </a:moveTo>
                  <a:lnTo>
                    <a:pt x="215900" y="1149350"/>
                  </a:lnTo>
                  <a:lnTo>
                    <a:pt x="600075" y="1260475"/>
                  </a:lnTo>
                  <a:lnTo>
                    <a:pt x="533400" y="1333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6FB6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08000" rIns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kern="0" dirty="0">
                  <a:solidFill>
                    <a:srgbClr val="FFFFFF"/>
                  </a:solidFill>
                  <a:latin typeface="Arial Rounded MT Bold" panose="020F0704030504030204" pitchFamily="34" charset="0"/>
                  <a:ea typeface="幼圆" panose="02010509060101010101" charset="-122"/>
                </a:rPr>
                <a:t>02</a:t>
              </a:r>
              <a:endParaRPr lang="zh-CN" altLang="en-US" sz="2400" kern="0" dirty="0">
                <a:solidFill>
                  <a:srgbClr val="FFFFFF"/>
                </a:solidFill>
                <a:latin typeface="Arial Rounded MT Bold" panose="020F0704030504030204" pitchFamily="34" charset="0"/>
                <a:ea typeface="幼圆" panose="02010509060101010101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2982685" y="217714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标题 1"/>
          <p:cNvSpPr txBox="1"/>
          <p:nvPr/>
        </p:nvSpPr>
        <p:spPr>
          <a:xfrm>
            <a:off x="3473451" y="350043"/>
            <a:ext cx="2173816" cy="776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数学在身边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7116" y="866354"/>
            <a:ext cx="4760685" cy="2874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电视塔越高，从塔顶发射的电磁波传得越远，从而能收看到电视节目的区域越广，电视塔高</a:t>
            </a:r>
            <a:r>
              <a:rPr lang="zh-CN" alt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h</a:t>
            </a: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（单位：</a:t>
            </a:r>
            <a:r>
              <a:rPr lang="zh-CN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km</a:t>
            </a: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）与电视节目信号的传播半径 </a:t>
            </a:r>
            <a:r>
              <a:rPr lang="zh-CN" alt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</a:t>
            </a: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（单位：</a:t>
            </a:r>
            <a:r>
              <a:rPr lang="zh-CN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km</a:t>
            </a: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）之间存在近似关系        ，其中地球半径</a:t>
            </a:r>
            <a:r>
              <a:rPr lang="zh-CN" alt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20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≈</a:t>
            </a:r>
            <a:r>
              <a:rPr lang="en-US" altLang="zh-CN" sz="20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6 400 km</a:t>
            </a:r>
            <a:r>
              <a:rPr lang="zh-CN" altLang="en-US" sz="24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．</a:t>
            </a:r>
            <a:endParaRPr lang="zh-CN" altLang="en-US" sz="24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22514" y="3739951"/>
            <a:ext cx="80820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如果两个电视塔的高分别是</a:t>
            </a:r>
            <a:r>
              <a:rPr lang="zh-CN" alt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h</a:t>
            </a:r>
            <a:r>
              <a:rPr lang="zh-CN" altLang="en-US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  </a:t>
            </a:r>
            <a:r>
              <a:rPr lang="zh-CN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km</a:t>
            </a: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BatangChe" pitchFamily="49" charset="-127"/>
              </a:rPr>
              <a:t>h</a:t>
            </a:r>
            <a:r>
              <a:rPr lang="zh-CN" altLang="en-US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BatangChe" pitchFamily="49" charset="-127"/>
              </a:rPr>
              <a:t>2  </a:t>
            </a:r>
            <a:r>
              <a:rPr lang="zh-CN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km</a:t>
            </a: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，那么它们的传播半径之比是       </a:t>
            </a:r>
            <a:r>
              <a:rPr lang="en-US" altLang="zh-CN" sz="20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 你能化简这个式子吗？  </a:t>
            </a:r>
            <a:endParaRPr lang="zh-CN" altLang="en-US" sz="20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976339" y="4144405"/>
          <a:ext cx="765376" cy="835809"/>
        </p:xfrm>
        <a:graphic>
          <a:graphicData uri="http://schemas.openxmlformats.org/presentationml/2006/ole">
            <p:oleObj spid="_x0000_s1025" r:id="rId3" imgW="25603200" imgH="28346400" progId="">
              <p:embed/>
            </p:oleObj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2018695" y="2795210"/>
          <a:ext cx="889001" cy="381000"/>
        </p:xfrm>
        <a:graphic>
          <a:graphicData uri="http://schemas.openxmlformats.org/presentationml/2006/ole">
            <p:oleObj spid="_x0000_s1026" r:id="rId4" imgW="30175200" imgH="11582400" progId="">
              <p:embed/>
            </p:oleObj>
          </a:graphicData>
        </a:graphic>
      </p:graphicFrame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5771" y="932752"/>
            <a:ext cx="3461657" cy="231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73942" y="1643743"/>
            <a:ext cx="58637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zh-CN" altLang="en-US" sz="2800" b="1" dirty="0" smtClean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作业：课本第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b="1" dirty="0" smtClean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页，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题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题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b="1" dirty="0" smtClean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题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800" b="1" dirty="0" smtClean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题</a:t>
            </a:r>
            <a:endParaRPr lang="zh-CN" altLang="en-US" sz="2800" b="1" dirty="0" smtClean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5183" y="1099457"/>
            <a:ext cx="772870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8800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谢谢观看！</a:t>
            </a:r>
            <a:endParaRPr lang="zh-CN" altLang="en-US" sz="8800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椭圆 44"/>
          <p:cNvSpPr/>
          <p:nvPr/>
        </p:nvSpPr>
        <p:spPr>
          <a:xfrm>
            <a:off x="3559628" y="272143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1049564" y="412750"/>
            <a:ext cx="5460093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平方根</a:t>
            </a:r>
            <a:r>
              <a:rPr lang="zh-CN" altLang="en-US" sz="2400" b="1" dirty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回顾   </a:t>
            </a:r>
            <a:endParaRPr lang="zh-CN" altLang="en-US" sz="2400" b="1" dirty="0">
              <a:ln w="6350">
                <a:noFill/>
              </a:ln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35025" y="967240"/>
            <a:ext cx="231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</a:rPr>
              <a:t>算术平方根</a:t>
            </a:r>
            <a:r>
              <a:rPr lang="zh-CN" alt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</a:rPr>
              <a:t>的概念：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12812" y="2529350"/>
            <a:ext cx="2311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</a:rPr>
              <a:t>平方根的概念：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0343" y="3516086"/>
            <a:ext cx="1352550" cy="438150"/>
          </a:xfrm>
          <a:prstGeom prst="rect">
            <a:avLst/>
          </a:prstGeom>
          <a:noFill/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3243143" y="1894113"/>
            <a:ext cx="1494264" cy="411000"/>
            <a:chOff x="3243143" y="1894113"/>
            <a:chExt cx="1494264" cy="411000"/>
          </a:xfrm>
        </p:grpSpPr>
        <p:sp>
          <p:nvSpPr>
            <p:cNvPr id="49154" name="Rectangle 2"/>
            <p:cNvSpPr>
              <a:spLocks noChangeArrowheads="1"/>
            </p:cNvSpPr>
            <p:nvPr/>
          </p:nvSpPr>
          <p:spPr bwMode="auto">
            <a:xfrm>
              <a:off x="3243143" y="1905003"/>
              <a:ext cx="1494264" cy="40011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记作</a:t>
              </a:r>
              <a:r>
                <a:rPr kumimoji="0" lang="en-US" altLang="zh-CN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x=</a:t>
              </a:r>
              <a:endPara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14801" y="1894113"/>
              <a:ext cx="381000" cy="368754"/>
            </a:xfrm>
            <a:prstGeom prst="rect">
              <a:avLst/>
            </a:prstGeom>
            <a:noFill/>
          </p:spPr>
        </p:pic>
      </p:grp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7066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0457" y="1883228"/>
            <a:ext cx="942975" cy="390525"/>
          </a:xfrm>
          <a:prstGeom prst="rect">
            <a:avLst/>
          </a:prstGeom>
          <a:noFill/>
        </p:spPr>
      </p:pic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3200399" y="881742"/>
            <a:ext cx="5029201" cy="1323439"/>
            <a:chOff x="3200399" y="881742"/>
            <a:chExt cx="5029201" cy="1323439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3200399" y="881742"/>
              <a:ext cx="5029201" cy="132343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kumimoji="0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如果一个</a:t>
              </a:r>
              <a:r>
                <a:rPr kumimoji="0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正数 </a:t>
              </a:r>
              <a:r>
                <a:rPr kumimoji="0" lang="en-US" altLang="zh-CN" sz="2000" b="1" i="1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r>
                <a:rPr kumimoji="0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的平方等于</a:t>
              </a:r>
              <a:r>
                <a:rPr kumimoji="0" lang="en-US" altLang="zh-CN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Calibri" panose="020F0502020204030204" pitchFamily="34" charset="0"/>
                </a:rPr>
                <a:t>a</a:t>
              </a:r>
              <a:r>
                <a:rPr lang="zh-CN" altLang="en-US" sz="2000" b="1" dirty="0" smtClean="0"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kumimoji="0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即                 ，</a:t>
              </a:r>
              <a:endPara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defTabSz="914400">
                <a:lnSpc>
                  <a:spcPct val="150000"/>
                </a:lnSpc>
              </a:pPr>
              <a:r>
                <a:rPr lang="zh-CN" altLang="en-US" sz="2000" b="1" dirty="0" smtClean="0"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那么这个</a:t>
              </a:r>
              <a:r>
                <a:rPr lang="zh-CN" altLang="en-US" sz="20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正数 </a:t>
              </a:r>
              <a:r>
                <a:rPr lang="en-US" altLang="zh-CN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r>
                <a:rPr lang="zh-CN" altLang="en-US" sz="2000" b="1" dirty="0" smtClean="0"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叫做</a:t>
              </a:r>
              <a:r>
                <a:rPr lang="en-US" altLang="zh-CN" sz="20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zh-CN" altLang="en-US" sz="2000" b="1" dirty="0" smtClean="0"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的算术平方根</a:t>
              </a:r>
              <a:r>
                <a:rPr lang="en-US" altLang="zh-CN" sz="2000" b="1" dirty="0" smtClean="0"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en-US" sz="2000" b="1" dirty="0" smtClean="0"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pic>
          <p:nvPicPr>
            <p:cNvPr id="70668" name="Picture 1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88630" y="1001485"/>
              <a:ext cx="895350" cy="361950"/>
            </a:xfrm>
            <a:prstGeom prst="rect">
              <a:avLst/>
            </a:prstGeom>
            <a:noFill/>
          </p:spPr>
        </p:pic>
      </p:grpSp>
      <p:grpSp>
        <p:nvGrpSpPr>
          <p:cNvPr id="43" name="组合 42"/>
          <p:cNvGrpSpPr/>
          <p:nvPr/>
        </p:nvGrpSpPr>
        <p:grpSpPr>
          <a:xfrm>
            <a:off x="3200405" y="2362205"/>
            <a:ext cx="5029201" cy="1323439"/>
            <a:chOff x="3200405" y="2362205"/>
            <a:chExt cx="5029201" cy="1323439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3200405" y="2362205"/>
              <a:ext cx="5029201" cy="132343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kumimoji="0" lang="zh-CN" altLang="en-US" sz="2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如果一个</a:t>
              </a:r>
              <a:r>
                <a:rPr kumimoji="0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数 </a:t>
              </a:r>
              <a:r>
                <a:rPr lang="en-US" altLang="zh-CN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0" lang="zh-CN" altLang="en-US" sz="2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的平方等于</a:t>
              </a:r>
              <a:r>
                <a:rPr lang="en-US" altLang="zh-CN" sz="20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kumimoji="0" lang="zh-CN" altLang="en-US" sz="2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，即            </a:t>
              </a:r>
              <a:r>
                <a:rPr lang="zh-CN" altLang="en-US" sz="2000" b="1" dirty="0" smtClean="0"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0" lang="zh-CN" altLang="en-US" sz="20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 ，</a:t>
              </a:r>
              <a:r>
                <a:rPr lang="zh-CN" altLang="en-US" sz="2000" b="1" dirty="0" smtClean="0"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那么这个数 </a:t>
              </a:r>
              <a:r>
                <a:rPr lang="en-US" altLang="zh-CN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2000" b="1" dirty="0" smtClean="0">
                  <a:latin typeface="Calibri" panose="020F0502020204030204" pitchFamily="34" charset="0"/>
                  <a:ea typeface="宋体" panose="02010600030101010101" pitchFamily="2" charset="-122"/>
                  <a:cs typeface="Calibri" panose="020F0502020204030204" pitchFamily="34" charset="0"/>
                </a:rPr>
                <a:t> </a:t>
              </a:r>
              <a:r>
                <a:rPr lang="zh-CN" altLang="en-US" sz="2000" b="1" dirty="0" smtClean="0"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叫做</a:t>
              </a:r>
              <a:r>
                <a:rPr lang="en-US" altLang="zh-CN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zh-CN" altLang="en-US" sz="2000" b="1" dirty="0" smtClean="0"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的平方根或二次方根</a:t>
              </a:r>
              <a:r>
                <a:rPr lang="en-US" altLang="zh-CN" sz="2000" b="1" dirty="0" smtClean="0"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  <a:r>
                <a:rPr lang="zh-CN" altLang="en-US" sz="2000" b="1" dirty="0" smtClean="0">
                  <a:latin typeface="Arial" panose="020B0604020202020204" pitchFamily="34" charset="0"/>
                  <a:ea typeface="宋体" panose="02010600030101010101" pitchFamily="2" charset="-122"/>
                  <a:cs typeface="宋体" panose="02010600030101010101" pitchFamily="2" charset="-122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pic>
          <p:nvPicPr>
            <p:cNvPr id="38" name="Picture 1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27372" y="2471057"/>
              <a:ext cx="895350" cy="361950"/>
            </a:xfrm>
            <a:prstGeom prst="rect">
              <a:avLst/>
            </a:prstGeom>
            <a:noFill/>
          </p:spPr>
        </p:pic>
      </p:grp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>
            <a:off x="3199598" y="3494314"/>
            <a:ext cx="1535687" cy="443660"/>
            <a:chOff x="3199598" y="3494314"/>
            <a:chExt cx="1535687" cy="443660"/>
          </a:xfrm>
        </p:grpSpPr>
        <p:sp>
          <p:nvSpPr>
            <p:cNvPr id="19" name="Rectangle 2"/>
            <p:cNvSpPr>
              <a:spLocks noChangeArrowheads="1"/>
            </p:cNvSpPr>
            <p:nvPr/>
          </p:nvSpPr>
          <p:spPr bwMode="auto">
            <a:xfrm>
              <a:off x="3199598" y="3537864"/>
              <a:ext cx="1494264" cy="40011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记作</a:t>
              </a:r>
              <a:r>
                <a:rPr kumimoji="0" lang="en-US" altLang="zh-CN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x=</a:t>
              </a:r>
              <a:endParaRPr kumimoji="0" lang="zh-CN" alt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0670" name="Picture 14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25685" y="3494314"/>
              <a:ext cx="609600" cy="3905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椭圆 22"/>
          <p:cNvSpPr/>
          <p:nvPr/>
        </p:nvSpPr>
        <p:spPr>
          <a:xfrm>
            <a:off x="3276601" y="261256"/>
            <a:ext cx="2993572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864506" y="412750"/>
            <a:ext cx="4904921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</a:t>
            </a: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情景思考  </a:t>
            </a:r>
            <a:endParaRPr lang="zh-CN" altLang="en-US" sz="2400" b="1" dirty="0">
              <a:ln w="6350">
                <a:noFill/>
              </a:ln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6" name="矩形 4"/>
          <p:cNvSpPr>
            <a:spLocks noChangeArrowheads="1"/>
          </p:cNvSpPr>
          <p:nvPr/>
        </p:nvSpPr>
        <p:spPr bwMode="auto">
          <a:xfrm>
            <a:off x="763588" y="812800"/>
            <a:ext cx="8158162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Calibri" panose="020F0502020204030204" pitchFamily="34" charset="0"/>
              </a:rPr>
              <a:t>填空</a:t>
            </a:r>
            <a:r>
              <a:rPr lang="zh-CN" altLang="en-US" sz="2400" b="1" dirty="0">
                <a:latin typeface="Calibri" panose="020F0502020204030204" pitchFamily="34" charset="0"/>
              </a:rPr>
              <a:t>：</a:t>
            </a:r>
            <a:endParaRPr lang="en-US" altLang="zh-CN" sz="2400" b="1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Calibri" panose="020F0502020204030204" pitchFamily="34" charset="0"/>
              </a:rPr>
              <a:t>(1) </a:t>
            </a:r>
            <a:r>
              <a:rPr lang="zh-CN" altLang="en-US" sz="2400" dirty="0">
                <a:latin typeface="Calibri" panose="020F0502020204030204" pitchFamily="34" charset="0"/>
              </a:rPr>
              <a:t>面积为 </a:t>
            </a:r>
            <a:r>
              <a:rPr lang="en-US" altLang="zh-CN" sz="2400" dirty="0">
                <a:latin typeface="Calibri" panose="020F0502020204030204" pitchFamily="34" charset="0"/>
              </a:rPr>
              <a:t>3 </a:t>
            </a:r>
            <a:r>
              <a:rPr lang="zh-CN" altLang="en-US" sz="2400" dirty="0">
                <a:latin typeface="Calibri" panose="020F0502020204030204" pitchFamily="34" charset="0"/>
              </a:rPr>
              <a:t>的正方形的边长为</a:t>
            </a:r>
            <a:r>
              <a:rPr lang="zh-CN" altLang="en-US" sz="2400" u="sng" dirty="0">
                <a:latin typeface="Calibri" panose="020F0502020204030204" pitchFamily="34" charset="0"/>
              </a:rPr>
              <a:t>         </a:t>
            </a:r>
            <a:r>
              <a:rPr lang="en-US" altLang="zh-CN" sz="2400" dirty="0">
                <a:latin typeface="Calibri" panose="020F0502020204030204" pitchFamily="34" charset="0"/>
              </a:rPr>
              <a:t>; </a:t>
            </a:r>
            <a:r>
              <a:rPr lang="zh-CN" altLang="en-US" sz="2400" dirty="0">
                <a:latin typeface="Calibri" panose="020F0502020204030204" pitchFamily="34" charset="0"/>
              </a:rPr>
              <a:t>面积为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latin typeface="Calibri" panose="020F0502020204030204" pitchFamily="34" charset="0"/>
              </a:rPr>
              <a:t> </a:t>
            </a:r>
            <a:r>
              <a:rPr lang="zh-CN" altLang="en-US" sz="2400" dirty="0">
                <a:latin typeface="Calibri" panose="020F0502020204030204" pitchFamily="34" charset="0"/>
              </a:rPr>
              <a:t>的正方形的边长为</a:t>
            </a:r>
            <a:r>
              <a:rPr lang="zh-CN" altLang="en-US" sz="2400" u="sng" dirty="0">
                <a:latin typeface="Calibri" panose="020F0502020204030204" pitchFamily="34" charset="0"/>
              </a:rPr>
              <a:t>          </a:t>
            </a:r>
            <a:r>
              <a:rPr lang="en-US" altLang="zh-CN" sz="2400" dirty="0">
                <a:latin typeface="Calibri" panose="020F0502020204030204" pitchFamily="34" charset="0"/>
              </a:rPr>
              <a:t>.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77761" y="2673124"/>
            <a:ext cx="1392238" cy="1358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4772" y="1400176"/>
            <a:ext cx="424542" cy="468085"/>
          </a:xfrm>
          <a:prstGeom prst="rect">
            <a:avLst/>
          </a:prstGeom>
          <a:noFill/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1972" y="1992086"/>
            <a:ext cx="352425" cy="409575"/>
          </a:xfrm>
          <a:prstGeom prst="rect">
            <a:avLst/>
          </a:prstGeom>
          <a:noFill/>
        </p:spPr>
      </p:pic>
      <p:sp>
        <p:nvSpPr>
          <p:cNvPr id="12" name="矩形 11"/>
          <p:cNvSpPr/>
          <p:nvPr/>
        </p:nvSpPr>
        <p:spPr>
          <a:xfrm>
            <a:off x="2288695" y="3949556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1" y="2275114"/>
            <a:ext cx="969348" cy="478972"/>
          </a:xfrm>
          <a:prstGeom prst="rect">
            <a:avLst/>
          </a:prstGeom>
          <a:noFill/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099707"/>
            <a:ext cx="342900" cy="400050"/>
          </a:xfrm>
          <a:prstGeom prst="rect">
            <a:avLst/>
          </a:prstGeom>
          <a:noFill/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92687" y="3118756"/>
            <a:ext cx="542925" cy="400050"/>
          </a:xfrm>
          <a:prstGeom prst="rect">
            <a:avLst/>
          </a:prstGeom>
          <a:noFill/>
        </p:spPr>
      </p:pic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4419600" y="2307771"/>
            <a:ext cx="14478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由题意得</a:t>
            </a:r>
            <a:endParaRPr kumimoji="0" 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4397829" y="3056164"/>
            <a:ext cx="1513114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解得</a:t>
            </a:r>
            <a:r>
              <a:rPr kumimoji="0" lang="en-US" altLang="zh-CN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a=</a:t>
            </a:r>
            <a:endParaRPr kumimoji="0" lang="en-US" altLang="zh-CN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5943599" y="3096985"/>
            <a:ext cx="2035629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kumimoji="0" lang="en-US" altLang="zh-CN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a=</a:t>
            </a:r>
            <a:endParaRPr kumimoji="0" lang="en-US" altLang="zh-CN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/>
      <p:bldP spid="69640" grpId="0"/>
      <p:bldP spid="696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/>
          <p:cNvSpPr/>
          <p:nvPr/>
        </p:nvSpPr>
        <p:spPr>
          <a:xfrm>
            <a:off x="3222171" y="228600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777422" y="369207"/>
            <a:ext cx="5133521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情景</a:t>
            </a:r>
            <a:r>
              <a:rPr lang="zh-CN" altLang="en-US" sz="2400" b="1" dirty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</a:t>
            </a:r>
          </a:p>
        </p:txBody>
      </p:sp>
      <p:sp>
        <p:nvSpPr>
          <p:cNvPr id="19460" name="矩形 4"/>
          <p:cNvSpPr>
            <a:spLocks noChangeArrowheads="1"/>
          </p:cNvSpPr>
          <p:nvPr/>
        </p:nvSpPr>
        <p:spPr bwMode="auto">
          <a:xfrm>
            <a:off x="780521" y="914401"/>
            <a:ext cx="8158162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Calibri" panose="020F0502020204030204" pitchFamily="34" charset="0"/>
              </a:rPr>
              <a:t>(</a:t>
            </a:r>
            <a:r>
              <a:rPr lang="en-US" altLang="zh-CN" sz="2000" dirty="0">
                <a:latin typeface="Calibri" panose="020F0502020204030204" pitchFamily="34" charset="0"/>
              </a:rPr>
              <a:t>2) </a:t>
            </a:r>
            <a:r>
              <a:rPr lang="zh-CN" altLang="en-US" sz="2400" dirty="0">
                <a:latin typeface="Calibri" panose="020F0502020204030204" pitchFamily="34" charset="0"/>
              </a:rPr>
              <a:t>一个长方形的围栏，长是宽的 </a:t>
            </a:r>
            <a:r>
              <a:rPr lang="en-US" altLang="zh-CN" sz="2400" dirty="0">
                <a:latin typeface="Calibri" panose="020F0502020204030204" pitchFamily="34" charset="0"/>
              </a:rPr>
              <a:t>2 </a:t>
            </a:r>
            <a:r>
              <a:rPr lang="zh-CN" altLang="en-US" sz="2400" dirty="0">
                <a:latin typeface="Calibri" panose="020F0502020204030204" pitchFamily="34" charset="0"/>
              </a:rPr>
              <a:t>倍，面积为</a:t>
            </a:r>
            <a:r>
              <a:rPr lang="en-US" altLang="zh-CN" sz="2400" dirty="0">
                <a:latin typeface="Calibri" panose="020F0502020204030204" pitchFamily="34" charset="0"/>
              </a:rPr>
              <a:t>130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Calibri" panose="020F0502020204030204" pitchFamily="34" charset="0"/>
              </a:rPr>
              <a:t>，则它的宽为</a:t>
            </a:r>
            <a:r>
              <a:rPr lang="zh-CN" altLang="en-US" sz="2400" u="sng" dirty="0">
                <a:latin typeface="Calibri" panose="020F0502020204030204" pitchFamily="34" charset="0"/>
              </a:rPr>
              <a:t>            </a:t>
            </a:r>
            <a:r>
              <a:rPr lang="en-US" altLang="zh-CN" sz="2400" dirty="0" smtClean="0">
                <a:latin typeface="Calibri" panose="020F0502020204030204" pitchFamily="34" charset="0"/>
              </a:rPr>
              <a:t>.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63588" y="2433638"/>
            <a:ext cx="2752725" cy="1358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7097" y="1561495"/>
            <a:ext cx="533400" cy="419100"/>
          </a:xfrm>
          <a:prstGeom prst="rect">
            <a:avLst/>
          </a:prstGeom>
          <a:noFill/>
        </p:spPr>
      </p:pic>
      <p:sp>
        <p:nvSpPr>
          <p:cNvPr id="15" name="矩形 14"/>
          <p:cNvSpPr/>
          <p:nvPr/>
        </p:nvSpPr>
        <p:spPr>
          <a:xfrm>
            <a:off x="1876640" y="378946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endParaRPr lang="zh-CN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587099" y="2979255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0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3211285" y="272143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984250" y="412750"/>
            <a:ext cx="5068207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</a:t>
            </a: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情景</a:t>
            </a:r>
            <a:r>
              <a:rPr lang="zh-CN" altLang="en-US" sz="2400" b="1" dirty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</a:t>
            </a:r>
          </a:p>
        </p:txBody>
      </p:sp>
      <p:sp>
        <p:nvSpPr>
          <p:cNvPr id="20484" name="矩形 4"/>
          <p:cNvSpPr>
            <a:spLocks noChangeArrowheads="1"/>
          </p:cNvSpPr>
          <p:nvPr/>
        </p:nvSpPr>
        <p:spPr bwMode="auto">
          <a:xfrm>
            <a:off x="555550" y="399142"/>
            <a:ext cx="8158162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400" b="1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anose="020F0502020204030204" pitchFamily="34" charset="0"/>
              </a:rPr>
              <a:t>(3) </a:t>
            </a:r>
            <a:r>
              <a:rPr lang="zh-CN" altLang="en-US" sz="2000" b="1" dirty="0">
                <a:latin typeface="Calibri" panose="020F0502020204030204" pitchFamily="34" charset="0"/>
              </a:rPr>
              <a:t>一个</a:t>
            </a:r>
            <a:r>
              <a:rPr lang="zh-CN" altLang="en-US" sz="2000" b="1" dirty="0" smtClean="0">
                <a:latin typeface="Calibri" panose="020F0502020204030204" pitchFamily="34" charset="0"/>
              </a:rPr>
              <a:t>物体</a:t>
            </a:r>
            <a:r>
              <a:rPr lang="zh-CN" altLang="en-US" sz="2000" b="1" dirty="0">
                <a:latin typeface="Calibri" panose="020F0502020204030204" pitchFamily="34" charset="0"/>
              </a:rPr>
              <a:t>从高处自由下落，落到地面所用的时间 </a:t>
            </a:r>
            <a:r>
              <a:rPr lang="en-US" altLang="zh-CN" sz="2000" b="1" dirty="0">
                <a:latin typeface="Calibri" panose="020F0502020204030204" pitchFamily="34" charset="0"/>
              </a:rPr>
              <a:t>t ( </a:t>
            </a:r>
            <a:r>
              <a:rPr lang="zh-CN" altLang="en-US" sz="2000" b="1" dirty="0">
                <a:latin typeface="Calibri" panose="020F0502020204030204" pitchFamily="34" charset="0"/>
              </a:rPr>
              <a:t>单位：</a:t>
            </a:r>
            <a:r>
              <a:rPr lang="en-US" altLang="zh-CN" sz="2000" b="1" dirty="0">
                <a:latin typeface="Calibri" panose="020F0502020204030204" pitchFamily="34" charset="0"/>
              </a:rPr>
              <a:t>s ) </a:t>
            </a:r>
            <a:r>
              <a:rPr lang="zh-CN" altLang="en-US" sz="2000" b="1" dirty="0">
                <a:latin typeface="Calibri" panose="020F0502020204030204" pitchFamily="34" charset="0"/>
              </a:rPr>
              <a:t>与开始落下时离地面的高度 </a:t>
            </a:r>
            <a:r>
              <a:rPr lang="en-US" altLang="zh-CN" sz="2000" b="1" dirty="0">
                <a:latin typeface="Calibri" panose="020F0502020204030204" pitchFamily="34" charset="0"/>
              </a:rPr>
              <a:t>h ( </a:t>
            </a:r>
            <a:r>
              <a:rPr lang="zh-CN" altLang="en-US" sz="2000" b="1" dirty="0">
                <a:latin typeface="Calibri" panose="020F0502020204030204" pitchFamily="34" charset="0"/>
              </a:rPr>
              <a:t>单位：</a:t>
            </a:r>
            <a:r>
              <a:rPr lang="en-US" altLang="zh-CN" sz="2000" b="1" dirty="0">
                <a:latin typeface="Calibri" panose="020F0502020204030204" pitchFamily="34" charset="0"/>
              </a:rPr>
              <a:t>m ) </a:t>
            </a:r>
            <a:r>
              <a:rPr lang="zh-CN" altLang="en-US" sz="2000" b="1" dirty="0">
                <a:latin typeface="Calibri" panose="020F0502020204030204" pitchFamily="34" charset="0"/>
              </a:rPr>
              <a:t>满足关系</a:t>
            </a:r>
            <a:r>
              <a:rPr lang="en-US" altLang="zh-CN" sz="2000" b="1" dirty="0">
                <a:latin typeface="Calibri" panose="020F0502020204030204" pitchFamily="34" charset="0"/>
              </a:rPr>
              <a:t>h=5t</a:t>
            </a:r>
            <a:r>
              <a:rPr lang="en-US" altLang="zh-CN" sz="2000" b="1" baseline="30000" dirty="0">
                <a:latin typeface="Calibri" panose="020F0502020204030204" pitchFamily="34" charset="0"/>
              </a:rPr>
              <a:t>2</a:t>
            </a:r>
            <a:r>
              <a:rPr lang="zh-CN" altLang="en-US" sz="2000" b="1" dirty="0">
                <a:latin typeface="Calibri" panose="020F0502020204030204" pitchFamily="34" charset="0"/>
              </a:rPr>
              <a:t>，如果用含有</a:t>
            </a:r>
            <a:r>
              <a:rPr lang="en-US" altLang="zh-CN" sz="2000" b="1" dirty="0">
                <a:latin typeface="Calibri" panose="020F0502020204030204" pitchFamily="34" charset="0"/>
              </a:rPr>
              <a:t>h </a:t>
            </a:r>
            <a:r>
              <a:rPr lang="zh-CN" altLang="en-US" sz="2000" b="1" dirty="0">
                <a:latin typeface="Calibri" panose="020F0502020204030204" pitchFamily="34" charset="0"/>
              </a:rPr>
              <a:t>的式子表示 </a:t>
            </a:r>
            <a:r>
              <a:rPr lang="en-US" altLang="zh-CN" sz="2000" b="1" dirty="0">
                <a:latin typeface="Calibri" panose="020F0502020204030204" pitchFamily="34" charset="0"/>
              </a:rPr>
              <a:t>t</a:t>
            </a:r>
            <a:r>
              <a:rPr lang="zh-CN" altLang="en-US" sz="2000" b="1" dirty="0">
                <a:latin typeface="Calibri" panose="020F0502020204030204" pitchFamily="34" charset="0"/>
              </a:rPr>
              <a:t>，那么 </a:t>
            </a:r>
            <a:r>
              <a:rPr lang="en-US" altLang="zh-CN" sz="2000" b="1" dirty="0">
                <a:latin typeface="Calibri" panose="020F0502020204030204" pitchFamily="34" charset="0"/>
              </a:rPr>
              <a:t>t </a:t>
            </a:r>
            <a:r>
              <a:rPr lang="zh-CN" altLang="en-US" sz="2000" b="1" dirty="0" smtClean="0">
                <a:latin typeface="Calibri" panose="020F0502020204030204" pitchFamily="34" charset="0"/>
              </a:rPr>
              <a:t>为（      ）</a:t>
            </a:r>
            <a:endParaRPr lang="zh-CN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1" name="矩形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03185" y="2814021"/>
            <a:ext cx="6078650" cy="656013"/>
          </a:xfrm>
          <a:prstGeom prst="rect">
            <a:avLst/>
          </a:prstGeom>
          <a:blipFill>
            <a:blip r:embed="rId3"/>
            <a:stretch>
              <a:fillRect l="-903" r="-60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50" dirty="0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254375" y="3586163"/>
            <a:ext cx="2946400" cy="1330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rgbClr val="FF0000"/>
                </a:solidFill>
                <a:latin typeface="Calibri" panose="020F0502020204030204" pitchFamily="34" charset="0"/>
              </a:rPr>
              <a:t>共同特征：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rgbClr val="FF0000"/>
                </a:solidFill>
                <a:latin typeface="Calibri" panose="020F0502020204030204" pitchFamily="34" charset="0"/>
              </a:rPr>
              <a:t>1.</a:t>
            </a:r>
            <a:r>
              <a:rPr lang="zh-CN" altLang="en-US" sz="1800" b="1">
                <a:solidFill>
                  <a:srgbClr val="FF0000"/>
                </a:solidFill>
                <a:latin typeface="Calibri" panose="020F0502020204030204" pitchFamily="34" charset="0"/>
              </a:rPr>
              <a:t>都含有根号，根指数为 </a:t>
            </a:r>
            <a:r>
              <a:rPr lang="en-US" altLang="zh-CN" sz="1800" b="1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zh-CN" altLang="en-US" sz="1800" b="1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1800" b="1">
                <a:solidFill>
                  <a:srgbClr val="FF0000"/>
                </a:solidFill>
                <a:latin typeface="Calibri" panose="020F050202020403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rgbClr val="FF0000"/>
                </a:solidFill>
                <a:latin typeface="Calibri" panose="020F0502020204030204" pitchFamily="34" charset="0"/>
              </a:rPr>
              <a:t>2.</a:t>
            </a:r>
            <a:r>
              <a:rPr lang="zh-CN" altLang="en-US" sz="1800" b="1">
                <a:solidFill>
                  <a:srgbClr val="FF0000"/>
                </a:solidFill>
                <a:latin typeface="Calibri" panose="020F0502020204030204" pitchFamily="34" charset="0"/>
              </a:rPr>
              <a:t>被开方数是非负数 </a:t>
            </a:r>
            <a:r>
              <a:rPr lang="en-US" altLang="zh-CN" sz="1800" b="1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  <a:endParaRPr lang="zh-CN" altLang="en-US" sz="18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34344" y="1730829"/>
            <a:ext cx="468086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椭圆 20"/>
          <p:cNvSpPr/>
          <p:nvPr/>
        </p:nvSpPr>
        <p:spPr>
          <a:xfrm>
            <a:off x="3080657" y="239486"/>
            <a:ext cx="3091543" cy="674915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008515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755650" y="401864"/>
            <a:ext cx="4904921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</a:t>
            </a: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  <a:endParaRPr lang="zh-CN" altLang="en-US" sz="2400" b="1" dirty="0">
              <a:ln w="6350">
                <a:noFill/>
              </a:ln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33" name="文本框 4"/>
          <p:cNvSpPr txBox="1">
            <a:spLocks noChangeArrowheads="1"/>
          </p:cNvSpPr>
          <p:nvPr/>
        </p:nvSpPr>
        <p:spPr bwMode="auto">
          <a:xfrm>
            <a:off x="900793" y="2485344"/>
            <a:ext cx="7230836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Calibri" panose="020F0502020204030204" pitchFamily="34" charset="0"/>
              </a:rPr>
              <a:t>注意</a:t>
            </a:r>
            <a:r>
              <a:rPr lang="zh-CN" altLang="en-US" sz="2400" b="1" dirty="0" smtClean="0">
                <a:latin typeface="Calibri" panose="020F0502020204030204" pitchFamily="34" charset="0"/>
              </a:rPr>
              <a:t>：  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1.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可以是数字、字母</a:t>
            </a:r>
            <a:r>
              <a:rPr lang="zh-CN" alt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、</a:t>
            </a:r>
            <a:r>
              <a:rPr lang="zh-CN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或含有字母的式子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  <a:endParaRPr lang="zh-CN" altLang="en-US" sz="24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       2. 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为非负数的条件必不可少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  <a:endParaRPr lang="zh-CN" altLang="en-US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1001485" y="1045034"/>
            <a:ext cx="8131398" cy="1299277"/>
            <a:chOff x="1001485" y="1045034"/>
            <a:chExt cx="8131398" cy="1299277"/>
          </a:xfrm>
        </p:grpSpPr>
        <p:sp>
          <p:nvSpPr>
            <p:cNvPr id="44035" name="Rectangle 3"/>
            <p:cNvSpPr>
              <a:spLocks noChangeArrowheads="1"/>
            </p:cNvSpPr>
            <p:nvPr/>
          </p:nvSpPr>
          <p:spPr bwMode="auto">
            <a:xfrm>
              <a:off x="1425801" y="1045034"/>
              <a:ext cx="3091543" cy="4616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sz="24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一般的，我们把形如</a:t>
              </a:r>
              <a:endParaRPr kumimoji="0" lang="zh-CN" sz="24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5758310" y="1069525"/>
              <a:ext cx="3374573" cy="4616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sz="24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的式子叫做二次根式，</a:t>
              </a:r>
              <a:endParaRPr kumimoji="0" lang="zh-CN" sz="18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1382485" y="1605647"/>
              <a:ext cx="2198915" cy="73866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24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称</a:t>
              </a:r>
              <a:r>
                <a:rPr kumimoji="0" lang="zh-CN" sz="24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为二次根号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  <a:endParaRPr kumimoji="0" lang="en-US" altLang="zh-CN" sz="8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pic>
          <p:nvPicPr>
            <p:cNvPr id="44040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1485" y="1687289"/>
              <a:ext cx="374197" cy="338895"/>
            </a:xfrm>
            <a:prstGeom prst="rect">
              <a:avLst/>
            </a:prstGeom>
            <a:noFill/>
          </p:spPr>
        </p:pic>
        <p:pic>
          <p:nvPicPr>
            <p:cNvPr id="65537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10742" y="1110343"/>
              <a:ext cx="381000" cy="390525"/>
            </a:xfrm>
            <a:prstGeom prst="rect">
              <a:avLst/>
            </a:prstGeom>
            <a:noFill/>
          </p:spPr>
        </p:pic>
      </p:grp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37314" y="1088571"/>
            <a:ext cx="1352550" cy="438150"/>
          </a:xfrm>
          <a:prstGeom prst="rect">
            <a:avLst/>
          </a:prstGeom>
          <a:noFill/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椭圆 24"/>
          <p:cNvSpPr/>
          <p:nvPr/>
        </p:nvSpPr>
        <p:spPr>
          <a:xfrm>
            <a:off x="3004456" y="272143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013" name="Rectangle 5"/>
          <p:cNvSpPr>
            <a:spLocks noGrp="1"/>
          </p:cNvSpPr>
          <p:nvPr>
            <p:ph type="title" idx="4294967295"/>
          </p:nvPr>
        </p:nvSpPr>
        <p:spPr>
          <a:xfrm>
            <a:off x="726925" y="1059089"/>
            <a:ext cx="8229600" cy="857250"/>
          </a:xfrm>
        </p:spPr>
        <p:txBody>
          <a:bodyPr/>
          <a:lstStyle/>
          <a:p>
            <a:pPr algn="l"/>
            <a:r>
              <a:rPr lang="zh-CN" altLang="en-US" sz="2400" b="1" dirty="0" smtClean="0"/>
              <a:t>例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：辨析下列各式是二次根式吗？</a:t>
            </a:r>
          </a:p>
        </p:txBody>
      </p:sp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1074058" y="2407557"/>
          <a:ext cx="450850" cy="414338"/>
        </p:xfrm>
        <a:graphic>
          <a:graphicData uri="http://schemas.openxmlformats.org/presentationml/2006/ole">
            <p:oleObj spid="_x0000_s28678" name="公式" r:id="rId3" imgW="5791200" imgH="5181600" progId="Equation.3">
              <p:embed/>
            </p:oleObj>
          </a:graphicData>
        </a:graphic>
      </p:graphicFrame>
      <p:graphicFrame>
        <p:nvGraphicFramePr>
          <p:cNvPr id="43020" name="Object 12"/>
          <p:cNvGraphicFramePr>
            <a:graphicFrameLocks noChangeAspect="1"/>
          </p:cNvGraphicFramePr>
          <p:nvPr/>
        </p:nvGraphicFramePr>
        <p:xfrm>
          <a:off x="2285321" y="2318657"/>
          <a:ext cx="504825" cy="847725"/>
        </p:xfrm>
        <a:graphic>
          <a:graphicData uri="http://schemas.openxmlformats.org/presentationml/2006/ole">
            <p:oleObj spid="_x0000_s28677" name="公式" r:id="rId4" imgW="6400800" imgH="10668000" progId="Equation.3">
              <p:embed/>
            </p:oleObj>
          </a:graphicData>
        </a:graphic>
      </p:graphicFrame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3528333" y="2410732"/>
          <a:ext cx="576263" cy="431800"/>
        </p:xfrm>
        <a:graphic>
          <a:graphicData uri="http://schemas.openxmlformats.org/presentationml/2006/ole">
            <p:oleObj spid="_x0000_s28676" name="公式" r:id="rId5" imgW="7315200" imgH="5486400" progId="Equation.3">
              <p:embed/>
            </p:oleObj>
          </a:graphicData>
        </a:graphic>
      </p:graphicFrame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4789716" y="2332983"/>
          <a:ext cx="761998" cy="507055"/>
        </p:xfrm>
        <a:graphic>
          <a:graphicData uri="http://schemas.openxmlformats.org/presentationml/2006/ole">
            <p:oleObj spid="_x0000_s28675" name="公式" r:id="rId6" imgW="10058400" imgH="5486400" progId="Equation.3">
              <p:embed/>
            </p:oleObj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6000751" y="2401888"/>
          <a:ext cx="431800" cy="479425"/>
        </p:xfrm>
        <a:graphic>
          <a:graphicData uri="http://schemas.openxmlformats.org/presentationml/2006/ole">
            <p:oleObj spid="_x0000_s28674" name="公式" r:id="rId7" imgW="5486400" imgH="5486400" progId="Equation.3">
              <p:embed/>
            </p:oleObj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7172775" y="2420938"/>
          <a:ext cx="576263" cy="431800"/>
        </p:xfrm>
        <a:graphic>
          <a:graphicData uri="http://schemas.openxmlformats.org/presentationml/2006/ole">
            <p:oleObj spid="_x0000_s28673" name="公式" r:id="rId8" imgW="7315200" imgH="5486400" progId="Equation.3">
              <p:embed/>
            </p:oleObj>
          </a:graphicData>
        </a:graphic>
      </p:graphicFrame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28402" y="2461759"/>
            <a:ext cx="825867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1547814" y="2481943"/>
            <a:ext cx="108234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r>
              <a:rPr lang="zh-CN" altLang="en-US" sz="2000" b="1" dirty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000" b="1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b="1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b="1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2794455" y="2444524"/>
            <a:ext cx="1018227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000" dirty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4002770" y="2399166"/>
            <a:ext cx="108234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000" dirty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5161418" y="2422525"/>
            <a:ext cx="121058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000" dirty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6238195" y="2420031"/>
            <a:ext cx="114646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000" dirty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000" dirty="0" smtClean="0">
                <a:solidFill>
                  <a:srgbClr val="24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6"/>
          <p:cNvSpPr txBox="1"/>
          <p:nvPr/>
        </p:nvSpPr>
        <p:spPr>
          <a:xfrm>
            <a:off x="3766459" y="390978"/>
            <a:ext cx="1698170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典例分析</a:t>
            </a:r>
            <a:endParaRPr lang="zh-CN" altLang="en-US" sz="2400" b="1" dirty="0">
              <a:ln w="6350">
                <a:noFill/>
              </a:ln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0686" y="3189513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是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2370" y="3167739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不是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98370" y="3178624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不是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59085" y="3167739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不是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19257" y="3178627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是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56514" y="3156856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是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椭圆 36"/>
          <p:cNvSpPr/>
          <p:nvPr/>
        </p:nvSpPr>
        <p:spPr>
          <a:xfrm>
            <a:off x="3004456" y="272143"/>
            <a:ext cx="3091543" cy="653143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1857" y="1698172"/>
            <a:ext cx="772886" cy="390525"/>
          </a:xfrm>
          <a:prstGeom prst="rect">
            <a:avLst/>
          </a:prstGeom>
          <a:noFill/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696811"/>
            <a:ext cx="1295400" cy="400050"/>
          </a:xfrm>
          <a:prstGeom prst="rect">
            <a:avLst/>
          </a:prstGeom>
          <a:noFill/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50228" y="1672318"/>
            <a:ext cx="1304925" cy="400050"/>
          </a:xfrm>
          <a:prstGeom prst="rect">
            <a:avLst/>
          </a:prstGeom>
          <a:noFill/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925285" y="1034142"/>
            <a:ext cx="67382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1.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下面表示被开方数是</a:t>
            </a:r>
            <a:r>
              <a:rPr kumimoji="0" lang="en-US" altLang="zh-CN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m-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的二次根式是（   ）   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079173" y="1272268"/>
            <a:ext cx="7839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-1    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2829" y="1578429"/>
            <a:ext cx="1857375" cy="514350"/>
          </a:xfrm>
          <a:prstGeom prst="rect">
            <a:avLst/>
          </a:prstGeom>
          <a:noFill/>
        </p:spPr>
      </p:pic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3019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9715" y="2492828"/>
            <a:ext cx="4610100" cy="438150"/>
          </a:xfrm>
          <a:prstGeom prst="rect">
            <a:avLst/>
          </a:prstGeom>
          <a:noFill/>
        </p:spPr>
      </p:pic>
      <p:pic>
        <p:nvPicPr>
          <p:cNvPr id="43024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73628" y="3124200"/>
            <a:ext cx="895350" cy="400050"/>
          </a:xfrm>
          <a:prstGeom prst="rect">
            <a:avLst/>
          </a:prstGeom>
          <a:noFill/>
        </p:spPr>
      </p:pic>
      <p:pic>
        <p:nvPicPr>
          <p:cNvPr id="43023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6229" y="3132364"/>
            <a:ext cx="895350" cy="400050"/>
          </a:xfrm>
          <a:prstGeom prst="rect">
            <a:avLst/>
          </a:prstGeom>
          <a:noFill/>
        </p:spPr>
      </p:pic>
      <p:pic>
        <p:nvPicPr>
          <p:cNvPr id="43022" name="Picture 1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0858" y="3140529"/>
            <a:ext cx="657225" cy="390525"/>
          </a:xfrm>
          <a:prstGeom prst="rect">
            <a:avLst/>
          </a:prstGeom>
          <a:noFill/>
        </p:spPr>
      </p:pic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0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3033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8" y="3069771"/>
            <a:ext cx="714375" cy="400050"/>
          </a:xfrm>
          <a:prstGeom prst="rect">
            <a:avLst/>
          </a:prstGeom>
          <a:noFill/>
        </p:spPr>
      </p:pic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0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5268687" y="3113314"/>
            <a:ext cx="7837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</a:t>
            </a:r>
            <a:r>
              <a:rPr kumimoji="0" lang="en-US" altLang="zh-CN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43039" name="Picture 3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9428" y="3167743"/>
            <a:ext cx="485775" cy="361950"/>
          </a:xfrm>
          <a:prstGeom prst="rect">
            <a:avLst/>
          </a:prstGeom>
          <a:noFill/>
        </p:spPr>
      </p:pic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6204857" y="3094264"/>
            <a:ext cx="1099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  <a:r>
              <a: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889000" y="842963"/>
            <a:ext cx="7427913" cy="158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6"/>
          <p:cNvSpPr txBox="1"/>
          <p:nvPr/>
        </p:nvSpPr>
        <p:spPr>
          <a:xfrm>
            <a:off x="4114801" y="412750"/>
            <a:ext cx="1382486" cy="46166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ln w="6350">
                  <a:noFill/>
                </a:ln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  <a:endParaRPr lang="zh-CN" altLang="en-US" sz="2400" b="1" dirty="0">
              <a:ln w="6350">
                <a:noFill/>
              </a:ln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Office 主题​​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799</Words>
  <Application>WPS 演示</Application>
  <PresentationFormat>全屏显示(16:9)</PresentationFormat>
  <Paragraphs>136</Paragraphs>
  <Slides>21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4" baseType="lpstr">
      <vt:lpstr>Office 主题​​</vt:lpstr>
      <vt:lpstr>1_Office 主题​​</vt:lpstr>
      <vt:lpstr>公式</vt:lpstr>
      <vt:lpstr>16.1 二次根式</vt:lpstr>
      <vt:lpstr>幻灯片 2</vt:lpstr>
      <vt:lpstr>幻灯片 3</vt:lpstr>
      <vt:lpstr>幻灯片 4</vt:lpstr>
      <vt:lpstr>幻灯片 5</vt:lpstr>
      <vt:lpstr>幻灯片 6</vt:lpstr>
      <vt:lpstr>幻灯片 7</vt:lpstr>
      <vt:lpstr>例1：辨析下列各式是二次根式吗？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wen</dc:creator>
  <cp:lastModifiedBy>admin</cp:lastModifiedBy>
  <cp:revision>978</cp:revision>
  <dcterms:created xsi:type="dcterms:W3CDTF">2016-12-14T09:45:00Z</dcterms:created>
  <dcterms:modified xsi:type="dcterms:W3CDTF">2020-02-08T13:40:10Z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